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notesSlides/notesSlide17.xml" ContentType="application/vnd.openxmlformats-officedocument.presentationml.notesSlide+xml"/>
  <Override PartName="/ppt/charts/chart3.xml" ContentType="application/vnd.openxmlformats-officedocument.drawingml.chart+xml"/>
  <Override PartName="/ppt/notesSlides/notesSlide1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9.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20.xml" ContentType="application/vnd.openxmlformats-officedocument.presentationml.notesSlide+xml"/>
  <Override PartName="/ppt/charts/chart8.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9" r:id="rId1"/>
    <p:sldMasterId id="2147484021" r:id="rId2"/>
    <p:sldMasterId id="2147484026" r:id="rId3"/>
    <p:sldMasterId id="2147484028" r:id="rId4"/>
  </p:sldMasterIdLst>
  <p:notesMasterIdLst>
    <p:notesMasterId r:id="rId58"/>
  </p:notesMasterIdLst>
  <p:handoutMasterIdLst>
    <p:handoutMasterId r:id="rId59"/>
  </p:handoutMasterIdLst>
  <p:sldIdLst>
    <p:sldId id="413" r:id="rId5"/>
    <p:sldId id="510" r:id="rId6"/>
    <p:sldId id="438" r:id="rId7"/>
    <p:sldId id="539" r:id="rId8"/>
    <p:sldId id="511" r:id="rId9"/>
    <p:sldId id="464" r:id="rId10"/>
    <p:sldId id="417" r:id="rId11"/>
    <p:sldId id="418" r:id="rId12"/>
    <p:sldId id="512" r:id="rId13"/>
    <p:sldId id="524" r:id="rId14"/>
    <p:sldId id="513" r:id="rId15"/>
    <p:sldId id="534" r:id="rId16"/>
    <p:sldId id="540" r:id="rId17"/>
    <p:sldId id="515" r:id="rId18"/>
    <p:sldId id="516" r:id="rId19"/>
    <p:sldId id="517" r:id="rId20"/>
    <p:sldId id="519" r:id="rId21"/>
    <p:sldId id="518" r:id="rId22"/>
    <p:sldId id="497" r:id="rId23"/>
    <p:sldId id="520" r:id="rId24"/>
    <p:sldId id="521" r:id="rId25"/>
    <p:sldId id="544" r:id="rId26"/>
    <p:sldId id="522" r:id="rId27"/>
    <p:sldId id="542" r:id="rId28"/>
    <p:sldId id="543" r:id="rId29"/>
    <p:sldId id="545" r:id="rId30"/>
    <p:sldId id="546" r:id="rId31"/>
    <p:sldId id="547" r:id="rId32"/>
    <p:sldId id="548" r:id="rId33"/>
    <p:sldId id="523" r:id="rId34"/>
    <p:sldId id="525" r:id="rId35"/>
    <p:sldId id="526" r:id="rId36"/>
    <p:sldId id="527" r:id="rId37"/>
    <p:sldId id="480" r:id="rId38"/>
    <p:sldId id="479" r:id="rId39"/>
    <p:sldId id="506" r:id="rId40"/>
    <p:sldId id="550" r:id="rId41"/>
    <p:sldId id="505" r:id="rId42"/>
    <p:sldId id="551" r:id="rId43"/>
    <p:sldId id="530" r:id="rId44"/>
    <p:sldId id="501" r:id="rId45"/>
    <p:sldId id="482" r:id="rId46"/>
    <p:sldId id="553" r:id="rId47"/>
    <p:sldId id="528" r:id="rId48"/>
    <p:sldId id="483" r:id="rId49"/>
    <p:sldId id="531" r:id="rId50"/>
    <p:sldId id="486" r:id="rId51"/>
    <p:sldId id="552" r:id="rId52"/>
    <p:sldId id="529" r:id="rId53"/>
    <p:sldId id="489" r:id="rId54"/>
    <p:sldId id="508" r:id="rId55"/>
    <p:sldId id="487" r:id="rId56"/>
    <p:sldId id="533" r:id="rId57"/>
  </p:sldIdLst>
  <p:sldSz cx="9144000" cy="5143500" type="screen16x9"/>
  <p:notesSz cx="6735763" cy="9866313"/>
  <p:defaultTextStyle>
    <a:defPPr>
      <a:defRPr lang="ja-JP"/>
    </a:defPPr>
    <a:lvl1pPr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00"/>
    <a:srgbClr val="003333"/>
    <a:srgbClr val="FFCC66"/>
    <a:srgbClr val="0099FF"/>
    <a:srgbClr val="99CCFF"/>
    <a:srgbClr val="FF6699"/>
    <a:srgbClr val="FF0066"/>
    <a:srgbClr val="FF9999"/>
    <a:srgbClr val="FF9900"/>
    <a:srgbClr val="67F0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61" autoAdjust="0"/>
    <p:restoredTop sz="91583" autoAdjust="0"/>
  </p:normalViewPr>
  <p:slideViewPr>
    <p:cSldViewPr snapToGrid="0">
      <p:cViewPr varScale="1">
        <p:scale>
          <a:sx n="153" d="100"/>
          <a:sy n="153" d="100"/>
        </p:scale>
        <p:origin x="-96" y="-400"/>
      </p:cViewPr>
      <p:guideLst>
        <p:guide orient="horz" pos="3012"/>
        <p:guide orient="horz" pos="3051"/>
        <p:guide orient="horz" pos="520"/>
        <p:guide pos="2876"/>
        <p:guide pos="142"/>
      </p:guideLst>
    </p:cSldViewPr>
  </p:slideViewPr>
  <p:outlineViewPr>
    <p:cViewPr>
      <p:scale>
        <a:sx n="33" d="100"/>
        <a:sy n="33" d="100"/>
      </p:scale>
      <p:origin x="0" y="88"/>
    </p:cViewPr>
  </p:outlineViewPr>
  <p:notesTextViewPr>
    <p:cViewPr>
      <p:scale>
        <a:sx n="100" d="100"/>
        <a:sy n="100" d="100"/>
      </p:scale>
      <p:origin x="0" y="0"/>
    </p:cViewPr>
  </p:notesTextViewPr>
  <p:sorterViewPr>
    <p:cViewPr>
      <p:scale>
        <a:sx n="150" d="100"/>
        <a:sy n="150" d="100"/>
      </p:scale>
      <p:origin x="0" y="4248"/>
    </p:cViewPr>
  </p:sorterViewPr>
  <p:notesViewPr>
    <p:cSldViewPr>
      <p:cViewPr varScale="1">
        <p:scale>
          <a:sx n="68" d="100"/>
          <a:sy n="68" d="100"/>
        </p:scale>
        <p:origin x="-2796" y="-120"/>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3" Type="http://schemas.openxmlformats.org/officeDocument/2006/relationships/theme" Target="theme/theme1.xml"/><Relationship Id="rId64" Type="http://schemas.openxmlformats.org/officeDocument/2006/relationships/tableStyles" Target="tableStyles.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60" Type="http://schemas.openxmlformats.org/officeDocument/2006/relationships/printerSettings" Target="printerSettings/printerSettings1.bin"/><Relationship Id="rId61" Type="http://schemas.openxmlformats.org/officeDocument/2006/relationships/presProps" Target="presProps.xml"/><Relationship Id="rId62" Type="http://schemas.openxmlformats.org/officeDocument/2006/relationships/viewProps" Target="view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s>
</file>

<file path=ppt/charts/_rels/chart1.xml.rels><?xml version="1.0" encoding="UTF-8" standalone="yes"?>
<Relationships xmlns="http://schemas.openxmlformats.org/package/2006/relationships"><Relationship Id="rId1" Type="http://schemas.openxmlformats.org/officeDocument/2006/relationships/oleObject" Target="file:///C:\Users\ryosuke_nakayama\Documents\&#9312;SG&#35069;&#21697;\(C)JV300_150\&#12452;&#12531;&#12463;\20140124_SS21OrLk&#33394;&#30456;&#26908;&#3534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Sheet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60110143816306"/>
          <c:y val="0.0857480346299341"/>
          <c:w val="0.780443705025598"/>
          <c:h val="0.861599663404321"/>
        </c:manualLayout>
      </c:layout>
      <c:scatterChart>
        <c:scatterStyle val="lineMarker"/>
        <c:varyColors val="0"/>
        <c:ser>
          <c:idx val="0"/>
          <c:order val="0"/>
          <c:tx>
            <c:v>CMYKLcLmLkOr</c:v>
          </c:tx>
          <c:spPr>
            <a:ln>
              <a:solidFill>
                <a:srgbClr val="0070C0"/>
              </a:solidFill>
            </a:ln>
          </c:spPr>
          <c:marker>
            <c:symbol val="none"/>
          </c:marker>
          <c:xVal>
            <c:numRef>
              <c:f>(Or評価!$Y$47,Or評価!$Z$47,Or評価!$AA$47,Or評価!$AC$47,Or評価!$AD$47,Or評価!$AE$47,Or評価!$AF$47,Or評価!$AG$47,Or評価!$AH$47)</c:f>
              <c:numCache>
                <c:formatCode>General</c:formatCode>
                <c:ptCount val="9"/>
                <c:pt idx="0">
                  <c:v>-1.00499999999999</c:v>
                </c:pt>
                <c:pt idx="1">
                  <c:v>47.355</c:v>
                </c:pt>
                <c:pt idx="2">
                  <c:v>50.49</c:v>
                </c:pt>
                <c:pt idx="3">
                  <c:v>64.97249999999998</c:v>
                </c:pt>
                <c:pt idx="4">
                  <c:v>69.41250000000002</c:v>
                </c:pt>
                <c:pt idx="5">
                  <c:v>27.96749999999981</c:v>
                </c:pt>
                <c:pt idx="6">
                  <c:v>-34.7475</c:v>
                </c:pt>
                <c:pt idx="7">
                  <c:v>-79.85499999999997</c:v>
                </c:pt>
                <c:pt idx="8">
                  <c:v>-1.00499999999999</c:v>
                </c:pt>
              </c:numCache>
            </c:numRef>
          </c:xVal>
          <c:yVal>
            <c:numRef>
              <c:f>(Or評価!$Y$48,Or評価!$Z$48,Or評価!$AA$48,Or評価!$AC$48,Or評価!$AD$48,Or評価!$AE$48,Or評価!$AF$48,Or評価!$AG$48,Or評価!$AH$48)</c:f>
              <c:numCache>
                <c:formatCode>General</c:formatCode>
                <c:ptCount val="9"/>
                <c:pt idx="0">
                  <c:v>100.32</c:v>
                </c:pt>
                <c:pt idx="1">
                  <c:v>96.8775</c:v>
                </c:pt>
                <c:pt idx="2">
                  <c:v>89.79750000000012</c:v>
                </c:pt>
                <c:pt idx="3">
                  <c:v>52.32250000000001</c:v>
                </c:pt>
                <c:pt idx="4">
                  <c:v>-16.54749999999998</c:v>
                </c:pt>
                <c:pt idx="5">
                  <c:v>-54.9575</c:v>
                </c:pt>
                <c:pt idx="6">
                  <c:v>-47.77500000000001</c:v>
                </c:pt>
                <c:pt idx="7">
                  <c:v>38.16250000000027</c:v>
                </c:pt>
                <c:pt idx="8">
                  <c:v>100.32</c:v>
                </c:pt>
              </c:numCache>
            </c:numRef>
          </c:yVal>
          <c:smooth val="0"/>
        </c:ser>
        <c:ser>
          <c:idx val="1"/>
          <c:order val="1"/>
          <c:tx>
            <c:v>CMYK</c:v>
          </c:tx>
          <c:spPr>
            <a:ln>
              <a:solidFill>
                <a:srgbClr val="FF0000"/>
              </a:solidFill>
            </a:ln>
          </c:spPr>
          <c:marker>
            <c:symbol val="none"/>
          </c:marker>
          <c:xVal>
            <c:numRef>
              <c:f>Or評価!$P$47:$V$47</c:f>
              <c:numCache>
                <c:formatCode>General</c:formatCode>
                <c:ptCount val="7"/>
                <c:pt idx="0">
                  <c:v>-1.00499999999999</c:v>
                </c:pt>
                <c:pt idx="1">
                  <c:v>60.825</c:v>
                </c:pt>
                <c:pt idx="2">
                  <c:v>69.41250000000002</c:v>
                </c:pt>
                <c:pt idx="3">
                  <c:v>27.96749999999981</c:v>
                </c:pt>
                <c:pt idx="4">
                  <c:v>-34.7475</c:v>
                </c:pt>
                <c:pt idx="5">
                  <c:v>-79.85499999999997</c:v>
                </c:pt>
                <c:pt idx="6">
                  <c:v>-1.00499999999999</c:v>
                </c:pt>
              </c:numCache>
            </c:numRef>
          </c:xVal>
          <c:yVal>
            <c:numRef>
              <c:f>Or評価!$P$48:$V$48</c:f>
              <c:numCache>
                <c:formatCode>General</c:formatCode>
                <c:ptCount val="7"/>
                <c:pt idx="0">
                  <c:v>100.32</c:v>
                </c:pt>
                <c:pt idx="1">
                  <c:v>50.305</c:v>
                </c:pt>
                <c:pt idx="2">
                  <c:v>-16.54749999999998</c:v>
                </c:pt>
                <c:pt idx="3">
                  <c:v>-54.9575</c:v>
                </c:pt>
                <c:pt idx="4">
                  <c:v>-47.77500000000001</c:v>
                </c:pt>
                <c:pt idx="5">
                  <c:v>38.16250000000027</c:v>
                </c:pt>
                <c:pt idx="6">
                  <c:v>100.32</c:v>
                </c:pt>
              </c:numCache>
            </c:numRef>
          </c:yVal>
          <c:smooth val="0"/>
        </c:ser>
        <c:ser>
          <c:idx val="2"/>
          <c:order val="2"/>
          <c:tx>
            <c:v>PANTONE近似色</c:v>
          </c:tx>
          <c:spPr>
            <a:ln w="28575">
              <a:noFill/>
            </a:ln>
          </c:spPr>
          <c:marker>
            <c:symbol val="circle"/>
            <c:size val="4"/>
            <c:spPr>
              <a:noFill/>
              <a:ln w="9525"/>
            </c:spPr>
          </c:marker>
          <c:xVal>
            <c:numRef>
              <c:f>PANTONE_deta!$C$6:$FB$6</c:f>
              <c:numCache>
                <c:formatCode>General</c:formatCode>
                <c:ptCount val="156"/>
                <c:pt idx="0">
                  <c:v>-6.64</c:v>
                </c:pt>
                <c:pt idx="1">
                  <c:v>-3.14</c:v>
                </c:pt>
                <c:pt idx="2">
                  <c:v>-0.55</c:v>
                </c:pt>
                <c:pt idx="3">
                  <c:v>1.86</c:v>
                </c:pt>
                <c:pt idx="4">
                  <c:v>0.47</c:v>
                </c:pt>
                <c:pt idx="5">
                  <c:v>-0.99</c:v>
                </c:pt>
                <c:pt idx="6">
                  <c:v>7.88</c:v>
                </c:pt>
                <c:pt idx="7">
                  <c:v>10.03</c:v>
                </c:pt>
                <c:pt idx="8">
                  <c:v>6.14</c:v>
                </c:pt>
                <c:pt idx="9">
                  <c:v>10.5</c:v>
                </c:pt>
                <c:pt idx="10">
                  <c:v>29.56</c:v>
                </c:pt>
                <c:pt idx="11">
                  <c:v>4.64</c:v>
                </c:pt>
                <c:pt idx="12">
                  <c:v>21.66</c:v>
                </c:pt>
                <c:pt idx="13">
                  <c:v>33.71</c:v>
                </c:pt>
                <c:pt idx="14">
                  <c:v>20.62</c:v>
                </c:pt>
                <c:pt idx="15">
                  <c:v>29.22</c:v>
                </c:pt>
                <c:pt idx="16">
                  <c:v>30.81000000000003</c:v>
                </c:pt>
                <c:pt idx="17">
                  <c:v>36.4</c:v>
                </c:pt>
                <c:pt idx="18">
                  <c:v>27.11000000000003</c:v>
                </c:pt>
                <c:pt idx="19">
                  <c:v>24.25</c:v>
                </c:pt>
                <c:pt idx="20">
                  <c:v>33.12000000000001</c:v>
                </c:pt>
                <c:pt idx="21">
                  <c:v>22.9</c:v>
                </c:pt>
                <c:pt idx="22">
                  <c:v>11.92</c:v>
                </c:pt>
                <c:pt idx="23">
                  <c:v>20.25</c:v>
                </c:pt>
                <c:pt idx="24">
                  <c:v>34.22000000000001</c:v>
                </c:pt>
                <c:pt idx="25">
                  <c:v>17.45999999999999</c:v>
                </c:pt>
                <c:pt idx="26">
                  <c:v>37.71</c:v>
                </c:pt>
                <c:pt idx="27">
                  <c:v>32.43</c:v>
                </c:pt>
                <c:pt idx="28">
                  <c:v>27.85</c:v>
                </c:pt>
                <c:pt idx="29">
                  <c:v>20.56</c:v>
                </c:pt>
                <c:pt idx="30">
                  <c:v>19.9</c:v>
                </c:pt>
                <c:pt idx="31">
                  <c:v>17.86</c:v>
                </c:pt>
                <c:pt idx="32">
                  <c:v>10.34</c:v>
                </c:pt>
                <c:pt idx="33">
                  <c:v>21.55</c:v>
                </c:pt>
                <c:pt idx="34">
                  <c:v>18.97</c:v>
                </c:pt>
                <c:pt idx="35">
                  <c:v>17.0</c:v>
                </c:pt>
                <c:pt idx="36">
                  <c:v>8.350000000000006</c:v>
                </c:pt>
                <c:pt idx="37">
                  <c:v>8.6</c:v>
                </c:pt>
                <c:pt idx="38">
                  <c:v>3.87</c:v>
                </c:pt>
                <c:pt idx="39">
                  <c:v>7.56</c:v>
                </c:pt>
                <c:pt idx="40">
                  <c:v>-0.620000000000004</c:v>
                </c:pt>
                <c:pt idx="41">
                  <c:v>-4.33</c:v>
                </c:pt>
                <c:pt idx="42">
                  <c:v>-3.57</c:v>
                </c:pt>
                <c:pt idx="43">
                  <c:v>-7.05</c:v>
                </c:pt>
                <c:pt idx="44">
                  <c:v>-8.530000000000001</c:v>
                </c:pt>
                <c:pt idx="45">
                  <c:v>-8.51</c:v>
                </c:pt>
                <c:pt idx="46">
                  <c:v>-13.65</c:v>
                </c:pt>
                <c:pt idx="47">
                  <c:v>-19.29</c:v>
                </c:pt>
                <c:pt idx="48">
                  <c:v>-16.16</c:v>
                </c:pt>
                <c:pt idx="49">
                  <c:v>-19.11000000000003</c:v>
                </c:pt>
                <c:pt idx="50">
                  <c:v>-26.22</c:v>
                </c:pt>
                <c:pt idx="51">
                  <c:v>-27.7</c:v>
                </c:pt>
                <c:pt idx="52">
                  <c:v>-16.91999999999999</c:v>
                </c:pt>
                <c:pt idx="53">
                  <c:v>-20.87</c:v>
                </c:pt>
                <c:pt idx="54">
                  <c:v>-31.45999999999999</c:v>
                </c:pt>
                <c:pt idx="55">
                  <c:v>-30.29</c:v>
                </c:pt>
                <c:pt idx="56">
                  <c:v>-26.06</c:v>
                </c:pt>
                <c:pt idx="57">
                  <c:v>-17.79</c:v>
                </c:pt>
                <c:pt idx="58">
                  <c:v>-23.87</c:v>
                </c:pt>
                <c:pt idx="59">
                  <c:v>-34.1</c:v>
                </c:pt>
                <c:pt idx="60">
                  <c:v>-21.23</c:v>
                </c:pt>
                <c:pt idx="61">
                  <c:v>-24.77</c:v>
                </c:pt>
                <c:pt idx="62">
                  <c:v>-22.45</c:v>
                </c:pt>
                <c:pt idx="63">
                  <c:v>-17.86</c:v>
                </c:pt>
                <c:pt idx="64">
                  <c:v>-14.54</c:v>
                </c:pt>
                <c:pt idx="65">
                  <c:v>-11.96</c:v>
                </c:pt>
                <c:pt idx="66">
                  <c:v>-10.77</c:v>
                </c:pt>
                <c:pt idx="67">
                  <c:v>-7.76</c:v>
                </c:pt>
                <c:pt idx="68">
                  <c:v>-7.649999999999998</c:v>
                </c:pt>
                <c:pt idx="69">
                  <c:v>0.47</c:v>
                </c:pt>
                <c:pt idx="70">
                  <c:v>1.34</c:v>
                </c:pt>
                <c:pt idx="71">
                  <c:v>-1.86</c:v>
                </c:pt>
                <c:pt idx="72">
                  <c:v>-1.07</c:v>
                </c:pt>
                <c:pt idx="73">
                  <c:v>-1.04</c:v>
                </c:pt>
                <c:pt idx="74">
                  <c:v>4.109999999999999</c:v>
                </c:pt>
                <c:pt idx="75">
                  <c:v>-3.55</c:v>
                </c:pt>
                <c:pt idx="76">
                  <c:v>0.08</c:v>
                </c:pt>
                <c:pt idx="77">
                  <c:v>2.28</c:v>
                </c:pt>
                <c:pt idx="78">
                  <c:v>-0.670000000000005</c:v>
                </c:pt>
                <c:pt idx="79">
                  <c:v>-0.8</c:v>
                </c:pt>
                <c:pt idx="80">
                  <c:v>-0.04</c:v>
                </c:pt>
                <c:pt idx="81">
                  <c:v>-0.4</c:v>
                </c:pt>
                <c:pt idx="82">
                  <c:v>3.6</c:v>
                </c:pt>
                <c:pt idx="83">
                  <c:v>1.52</c:v>
                </c:pt>
                <c:pt idx="84">
                  <c:v>4.95</c:v>
                </c:pt>
                <c:pt idx="85">
                  <c:v>12.57</c:v>
                </c:pt>
                <c:pt idx="86">
                  <c:v>16.75</c:v>
                </c:pt>
                <c:pt idx="87">
                  <c:v>14.47</c:v>
                </c:pt>
                <c:pt idx="88">
                  <c:v>9.18</c:v>
                </c:pt>
                <c:pt idx="89">
                  <c:v>19.61000000000003</c:v>
                </c:pt>
                <c:pt idx="90">
                  <c:v>21.97</c:v>
                </c:pt>
                <c:pt idx="91">
                  <c:v>15.64</c:v>
                </c:pt>
                <c:pt idx="92">
                  <c:v>14.5</c:v>
                </c:pt>
                <c:pt idx="93">
                  <c:v>20.19</c:v>
                </c:pt>
                <c:pt idx="94">
                  <c:v>26.08</c:v>
                </c:pt>
                <c:pt idx="95">
                  <c:v>17.27</c:v>
                </c:pt>
                <c:pt idx="96">
                  <c:v>13.18</c:v>
                </c:pt>
                <c:pt idx="97">
                  <c:v>13.63</c:v>
                </c:pt>
                <c:pt idx="98">
                  <c:v>22.93</c:v>
                </c:pt>
                <c:pt idx="99">
                  <c:v>5.67</c:v>
                </c:pt>
                <c:pt idx="100">
                  <c:v>-0.1</c:v>
                </c:pt>
                <c:pt idx="101">
                  <c:v>-8.960000000000002</c:v>
                </c:pt>
                <c:pt idx="102">
                  <c:v>-5.96</c:v>
                </c:pt>
                <c:pt idx="103">
                  <c:v>-13.83</c:v>
                </c:pt>
                <c:pt idx="104">
                  <c:v>-11.07</c:v>
                </c:pt>
                <c:pt idx="105">
                  <c:v>-10.64</c:v>
                </c:pt>
                <c:pt idx="106">
                  <c:v>-16.38</c:v>
                </c:pt>
                <c:pt idx="107">
                  <c:v>-9.239999999999998</c:v>
                </c:pt>
                <c:pt idx="108">
                  <c:v>-11.7</c:v>
                </c:pt>
                <c:pt idx="109">
                  <c:v>-10.14</c:v>
                </c:pt>
                <c:pt idx="110">
                  <c:v>-13.54</c:v>
                </c:pt>
                <c:pt idx="111">
                  <c:v>-10.67</c:v>
                </c:pt>
                <c:pt idx="112">
                  <c:v>-7.31</c:v>
                </c:pt>
                <c:pt idx="113">
                  <c:v>-6.23</c:v>
                </c:pt>
                <c:pt idx="114">
                  <c:v>-3.59</c:v>
                </c:pt>
                <c:pt idx="115">
                  <c:v>-2.34</c:v>
                </c:pt>
                <c:pt idx="116">
                  <c:v>-5.29</c:v>
                </c:pt>
                <c:pt idx="117">
                  <c:v>-4.9</c:v>
                </c:pt>
                <c:pt idx="118">
                  <c:v>-3.82</c:v>
                </c:pt>
                <c:pt idx="119">
                  <c:v>-6.42</c:v>
                </c:pt>
                <c:pt idx="120">
                  <c:v>-11.28</c:v>
                </c:pt>
                <c:pt idx="121">
                  <c:v>-17.15000000000001</c:v>
                </c:pt>
                <c:pt idx="122">
                  <c:v>-3.87</c:v>
                </c:pt>
                <c:pt idx="123">
                  <c:v>-2.48</c:v>
                </c:pt>
                <c:pt idx="124">
                  <c:v>-2.61</c:v>
                </c:pt>
                <c:pt idx="125">
                  <c:v>2.09</c:v>
                </c:pt>
                <c:pt idx="126">
                  <c:v>9.56</c:v>
                </c:pt>
                <c:pt idx="127">
                  <c:v>8.06</c:v>
                </c:pt>
                <c:pt idx="128">
                  <c:v>11.64</c:v>
                </c:pt>
                <c:pt idx="129">
                  <c:v>7.48</c:v>
                </c:pt>
                <c:pt idx="130">
                  <c:v>8.89</c:v>
                </c:pt>
                <c:pt idx="131">
                  <c:v>8.33</c:v>
                </c:pt>
                <c:pt idx="132">
                  <c:v>14.12</c:v>
                </c:pt>
                <c:pt idx="133">
                  <c:v>9.92</c:v>
                </c:pt>
                <c:pt idx="134">
                  <c:v>7.5</c:v>
                </c:pt>
                <c:pt idx="135">
                  <c:v>1.72</c:v>
                </c:pt>
                <c:pt idx="136">
                  <c:v>13.1</c:v>
                </c:pt>
                <c:pt idx="137">
                  <c:v>11.42</c:v>
                </c:pt>
                <c:pt idx="138">
                  <c:v>11.73</c:v>
                </c:pt>
                <c:pt idx="139">
                  <c:v>13.2</c:v>
                </c:pt>
                <c:pt idx="140">
                  <c:v>7.430000000000002</c:v>
                </c:pt>
                <c:pt idx="141">
                  <c:v>2.05</c:v>
                </c:pt>
                <c:pt idx="142">
                  <c:v>-0.870000000000004</c:v>
                </c:pt>
                <c:pt idx="143">
                  <c:v>-9.27</c:v>
                </c:pt>
                <c:pt idx="144">
                  <c:v>-18.73</c:v>
                </c:pt>
                <c:pt idx="145">
                  <c:v>-29.56</c:v>
                </c:pt>
                <c:pt idx="146">
                  <c:v>-28.34</c:v>
                </c:pt>
                <c:pt idx="147">
                  <c:v>-8.239999999999998</c:v>
                </c:pt>
                <c:pt idx="148">
                  <c:v>-12.55</c:v>
                </c:pt>
                <c:pt idx="149">
                  <c:v>-1.930000000000007</c:v>
                </c:pt>
                <c:pt idx="150">
                  <c:v>2.65</c:v>
                </c:pt>
                <c:pt idx="151">
                  <c:v>11.74</c:v>
                </c:pt>
                <c:pt idx="152">
                  <c:v>13.16</c:v>
                </c:pt>
                <c:pt idx="153">
                  <c:v>-0.22</c:v>
                </c:pt>
                <c:pt idx="154">
                  <c:v>-0.15</c:v>
                </c:pt>
                <c:pt idx="155">
                  <c:v>-3.14</c:v>
                </c:pt>
              </c:numCache>
            </c:numRef>
          </c:xVal>
          <c:yVal>
            <c:numRef>
              <c:f>PANTONE_deta!$C$7:$FB$7</c:f>
              <c:numCache>
                <c:formatCode>General</c:formatCode>
                <c:ptCount val="156"/>
                <c:pt idx="0">
                  <c:v>52.93</c:v>
                </c:pt>
                <c:pt idx="1">
                  <c:v>71.75</c:v>
                </c:pt>
                <c:pt idx="2">
                  <c:v>70.14</c:v>
                </c:pt>
                <c:pt idx="3">
                  <c:v>58.08</c:v>
                </c:pt>
                <c:pt idx="4">
                  <c:v>37.7</c:v>
                </c:pt>
                <c:pt idx="5">
                  <c:v>56.32</c:v>
                </c:pt>
                <c:pt idx="6">
                  <c:v>51.9</c:v>
                </c:pt>
                <c:pt idx="7">
                  <c:v>42.46</c:v>
                </c:pt>
                <c:pt idx="8">
                  <c:v>57.51</c:v>
                </c:pt>
                <c:pt idx="9">
                  <c:v>35.35</c:v>
                </c:pt>
                <c:pt idx="10">
                  <c:v>46.38</c:v>
                </c:pt>
                <c:pt idx="11">
                  <c:v>29.39</c:v>
                </c:pt>
                <c:pt idx="12">
                  <c:v>28.53</c:v>
                </c:pt>
                <c:pt idx="13">
                  <c:v>26.66</c:v>
                </c:pt>
                <c:pt idx="14">
                  <c:v>25.53</c:v>
                </c:pt>
                <c:pt idx="15">
                  <c:v>16.77</c:v>
                </c:pt>
                <c:pt idx="16">
                  <c:v>5.94</c:v>
                </c:pt>
                <c:pt idx="17">
                  <c:v>3.71</c:v>
                </c:pt>
                <c:pt idx="18">
                  <c:v>5.29</c:v>
                </c:pt>
                <c:pt idx="19">
                  <c:v>0.4</c:v>
                </c:pt>
                <c:pt idx="20">
                  <c:v>-1.62</c:v>
                </c:pt>
                <c:pt idx="21">
                  <c:v>-3.68</c:v>
                </c:pt>
                <c:pt idx="22">
                  <c:v>4.31</c:v>
                </c:pt>
                <c:pt idx="23">
                  <c:v>-3.329999999999999</c:v>
                </c:pt>
                <c:pt idx="24">
                  <c:v>-8.92</c:v>
                </c:pt>
                <c:pt idx="25">
                  <c:v>-4.89</c:v>
                </c:pt>
                <c:pt idx="26">
                  <c:v>-14.81</c:v>
                </c:pt>
                <c:pt idx="27">
                  <c:v>-11.45000000000002</c:v>
                </c:pt>
                <c:pt idx="28">
                  <c:v>-15.66</c:v>
                </c:pt>
                <c:pt idx="29">
                  <c:v>-9.210000000000001</c:v>
                </c:pt>
                <c:pt idx="30">
                  <c:v>-13.38</c:v>
                </c:pt>
                <c:pt idx="31">
                  <c:v>-10.94</c:v>
                </c:pt>
                <c:pt idx="32">
                  <c:v>-11.22</c:v>
                </c:pt>
                <c:pt idx="33">
                  <c:v>-22.83000000000002</c:v>
                </c:pt>
                <c:pt idx="34">
                  <c:v>-20.67</c:v>
                </c:pt>
                <c:pt idx="35">
                  <c:v>-23.33000000000002</c:v>
                </c:pt>
                <c:pt idx="36">
                  <c:v>-12.62</c:v>
                </c:pt>
                <c:pt idx="37">
                  <c:v>-17.65000000000001</c:v>
                </c:pt>
                <c:pt idx="38">
                  <c:v>-19.02</c:v>
                </c:pt>
                <c:pt idx="39">
                  <c:v>-27.4</c:v>
                </c:pt>
                <c:pt idx="40">
                  <c:v>-11.12</c:v>
                </c:pt>
                <c:pt idx="41">
                  <c:v>-12.96</c:v>
                </c:pt>
                <c:pt idx="42">
                  <c:v>-16.48999999999985</c:v>
                </c:pt>
                <c:pt idx="43">
                  <c:v>-15.75</c:v>
                </c:pt>
                <c:pt idx="44">
                  <c:v>-20.14</c:v>
                </c:pt>
                <c:pt idx="45">
                  <c:v>-9.350000000000006</c:v>
                </c:pt>
                <c:pt idx="46">
                  <c:v>-18.34</c:v>
                </c:pt>
                <c:pt idx="47">
                  <c:v>-21.45999999999999</c:v>
                </c:pt>
                <c:pt idx="48">
                  <c:v>-12.67</c:v>
                </c:pt>
                <c:pt idx="49">
                  <c:v>-8.530000000000001</c:v>
                </c:pt>
                <c:pt idx="50">
                  <c:v>-16.25</c:v>
                </c:pt>
                <c:pt idx="51">
                  <c:v>-13.69</c:v>
                </c:pt>
                <c:pt idx="52">
                  <c:v>-2.65</c:v>
                </c:pt>
                <c:pt idx="53">
                  <c:v>-3.64</c:v>
                </c:pt>
                <c:pt idx="54">
                  <c:v>-3.73</c:v>
                </c:pt>
                <c:pt idx="55">
                  <c:v>-0.860000000000001</c:v>
                </c:pt>
                <c:pt idx="56">
                  <c:v>-1.13999999999999</c:v>
                </c:pt>
                <c:pt idx="57">
                  <c:v>1.76</c:v>
                </c:pt>
                <c:pt idx="58">
                  <c:v>4.72</c:v>
                </c:pt>
                <c:pt idx="59">
                  <c:v>9.040000000000001</c:v>
                </c:pt>
                <c:pt idx="60">
                  <c:v>11.7</c:v>
                </c:pt>
                <c:pt idx="61">
                  <c:v>16.95</c:v>
                </c:pt>
                <c:pt idx="62">
                  <c:v>29.62</c:v>
                </c:pt>
                <c:pt idx="63">
                  <c:v>37.23000000000001</c:v>
                </c:pt>
                <c:pt idx="64">
                  <c:v>37.32</c:v>
                </c:pt>
                <c:pt idx="65">
                  <c:v>53.76000000000001</c:v>
                </c:pt>
                <c:pt idx="66">
                  <c:v>53.42</c:v>
                </c:pt>
                <c:pt idx="67">
                  <c:v>51.01</c:v>
                </c:pt>
                <c:pt idx="68">
                  <c:v>58.94</c:v>
                </c:pt>
                <c:pt idx="69">
                  <c:v>5.8</c:v>
                </c:pt>
                <c:pt idx="70">
                  <c:v>4.57</c:v>
                </c:pt>
                <c:pt idx="71">
                  <c:v>7.05</c:v>
                </c:pt>
                <c:pt idx="72">
                  <c:v>1.71</c:v>
                </c:pt>
                <c:pt idx="73">
                  <c:v>-1.38</c:v>
                </c:pt>
                <c:pt idx="74">
                  <c:v>-0.29</c:v>
                </c:pt>
                <c:pt idx="75">
                  <c:v>1.87</c:v>
                </c:pt>
                <c:pt idx="76">
                  <c:v>5.92</c:v>
                </c:pt>
                <c:pt idx="77">
                  <c:v>5.33</c:v>
                </c:pt>
                <c:pt idx="78">
                  <c:v>1.15999999999999</c:v>
                </c:pt>
                <c:pt idx="79">
                  <c:v>-1.47</c:v>
                </c:pt>
                <c:pt idx="80">
                  <c:v>4.92</c:v>
                </c:pt>
                <c:pt idx="81">
                  <c:v>13.95000000000002</c:v>
                </c:pt>
                <c:pt idx="82">
                  <c:v>29.77999999999999</c:v>
                </c:pt>
                <c:pt idx="83">
                  <c:v>35.02</c:v>
                </c:pt>
                <c:pt idx="84">
                  <c:v>20.37</c:v>
                </c:pt>
                <c:pt idx="85">
                  <c:v>12.36000000000002</c:v>
                </c:pt>
                <c:pt idx="86">
                  <c:v>22.84</c:v>
                </c:pt>
                <c:pt idx="87">
                  <c:v>12.17</c:v>
                </c:pt>
                <c:pt idx="88">
                  <c:v>10.72</c:v>
                </c:pt>
                <c:pt idx="89">
                  <c:v>15.7</c:v>
                </c:pt>
                <c:pt idx="90">
                  <c:v>6.25</c:v>
                </c:pt>
                <c:pt idx="91">
                  <c:v>5.83</c:v>
                </c:pt>
                <c:pt idx="92">
                  <c:v>4.45</c:v>
                </c:pt>
                <c:pt idx="93">
                  <c:v>2.48</c:v>
                </c:pt>
                <c:pt idx="94">
                  <c:v>-12.66</c:v>
                </c:pt>
                <c:pt idx="95">
                  <c:v>-7.95</c:v>
                </c:pt>
                <c:pt idx="96">
                  <c:v>-8.960000000000002</c:v>
                </c:pt>
                <c:pt idx="97">
                  <c:v>-5.859999999999998</c:v>
                </c:pt>
                <c:pt idx="98">
                  <c:v>-22.5</c:v>
                </c:pt>
                <c:pt idx="99">
                  <c:v>-15.04</c:v>
                </c:pt>
                <c:pt idx="100">
                  <c:v>-4.21</c:v>
                </c:pt>
                <c:pt idx="101">
                  <c:v>-16.63000000000003</c:v>
                </c:pt>
                <c:pt idx="102">
                  <c:v>-11.11</c:v>
                </c:pt>
                <c:pt idx="103">
                  <c:v>-8.91</c:v>
                </c:pt>
                <c:pt idx="104">
                  <c:v>-8.27</c:v>
                </c:pt>
                <c:pt idx="105">
                  <c:v>-1.41</c:v>
                </c:pt>
                <c:pt idx="106">
                  <c:v>6.76</c:v>
                </c:pt>
                <c:pt idx="107">
                  <c:v>1.8</c:v>
                </c:pt>
                <c:pt idx="108">
                  <c:v>2.26</c:v>
                </c:pt>
                <c:pt idx="109">
                  <c:v>4.13</c:v>
                </c:pt>
                <c:pt idx="110">
                  <c:v>1.930000000000007</c:v>
                </c:pt>
                <c:pt idx="111">
                  <c:v>23.08</c:v>
                </c:pt>
                <c:pt idx="112">
                  <c:v>16.12</c:v>
                </c:pt>
                <c:pt idx="113">
                  <c:v>20.35</c:v>
                </c:pt>
                <c:pt idx="114">
                  <c:v>35.55</c:v>
                </c:pt>
                <c:pt idx="115">
                  <c:v>29.17</c:v>
                </c:pt>
                <c:pt idx="116">
                  <c:v>35.81</c:v>
                </c:pt>
                <c:pt idx="117">
                  <c:v>33.61</c:v>
                </c:pt>
                <c:pt idx="118">
                  <c:v>25.5</c:v>
                </c:pt>
                <c:pt idx="119">
                  <c:v>4.0</c:v>
                </c:pt>
                <c:pt idx="120">
                  <c:v>-4.76</c:v>
                </c:pt>
                <c:pt idx="121">
                  <c:v>-8.700000000000001</c:v>
                </c:pt>
                <c:pt idx="122">
                  <c:v>-5.89</c:v>
                </c:pt>
                <c:pt idx="123">
                  <c:v>-5.46</c:v>
                </c:pt>
                <c:pt idx="124">
                  <c:v>-7.44</c:v>
                </c:pt>
                <c:pt idx="125">
                  <c:v>-3.829999999999999</c:v>
                </c:pt>
                <c:pt idx="126">
                  <c:v>-4.58</c:v>
                </c:pt>
                <c:pt idx="127">
                  <c:v>-3.21</c:v>
                </c:pt>
                <c:pt idx="128">
                  <c:v>-0.760000000000004</c:v>
                </c:pt>
                <c:pt idx="129">
                  <c:v>1.39</c:v>
                </c:pt>
                <c:pt idx="130">
                  <c:v>0.26</c:v>
                </c:pt>
                <c:pt idx="131">
                  <c:v>-0.02</c:v>
                </c:pt>
                <c:pt idx="132">
                  <c:v>27.12</c:v>
                </c:pt>
                <c:pt idx="133">
                  <c:v>20.4</c:v>
                </c:pt>
                <c:pt idx="134">
                  <c:v>19.06</c:v>
                </c:pt>
                <c:pt idx="135">
                  <c:v>30.02</c:v>
                </c:pt>
                <c:pt idx="136">
                  <c:v>80.65</c:v>
                </c:pt>
                <c:pt idx="137">
                  <c:v>15.47</c:v>
                </c:pt>
                <c:pt idx="138">
                  <c:v>4.4</c:v>
                </c:pt>
                <c:pt idx="139">
                  <c:v>-0.48</c:v>
                </c:pt>
                <c:pt idx="140">
                  <c:v>-4.9</c:v>
                </c:pt>
                <c:pt idx="141">
                  <c:v>-5.8</c:v>
                </c:pt>
                <c:pt idx="142">
                  <c:v>-9.75</c:v>
                </c:pt>
                <c:pt idx="143">
                  <c:v>-7.05</c:v>
                </c:pt>
                <c:pt idx="144">
                  <c:v>-1.35</c:v>
                </c:pt>
                <c:pt idx="145">
                  <c:v>-1.58</c:v>
                </c:pt>
                <c:pt idx="146">
                  <c:v>13.25</c:v>
                </c:pt>
                <c:pt idx="147">
                  <c:v>16.02</c:v>
                </c:pt>
                <c:pt idx="148">
                  <c:v>31.82</c:v>
                </c:pt>
                <c:pt idx="149">
                  <c:v>21.27</c:v>
                </c:pt>
                <c:pt idx="150">
                  <c:v>24.75</c:v>
                </c:pt>
                <c:pt idx="151">
                  <c:v>12.08</c:v>
                </c:pt>
                <c:pt idx="152">
                  <c:v>13.29</c:v>
                </c:pt>
                <c:pt idx="153">
                  <c:v>5.55</c:v>
                </c:pt>
                <c:pt idx="154">
                  <c:v>5.99</c:v>
                </c:pt>
                <c:pt idx="155">
                  <c:v>-4.31</c:v>
                </c:pt>
              </c:numCache>
            </c:numRef>
          </c:yVal>
          <c:smooth val="0"/>
        </c:ser>
        <c:ser>
          <c:idx val="3"/>
          <c:order val="3"/>
          <c:tx>
            <c:v>PANTONE2</c:v>
          </c:tx>
          <c:spPr>
            <a:ln w="28575">
              <a:noFill/>
            </a:ln>
          </c:spPr>
          <c:marker>
            <c:symbol val="circle"/>
            <c:size val="3"/>
            <c:spPr>
              <a:noFill/>
            </c:spPr>
          </c:marker>
          <c:xVal>
            <c:numRef>
              <c:f>PANTONE_deta!$C$9:$FB$9</c:f>
              <c:numCache>
                <c:formatCode>General</c:formatCode>
                <c:ptCount val="156"/>
                <c:pt idx="0">
                  <c:v>-6.41</c:v>
                </c:pt>
                <c:pt idx="1">
                  <c:v>-1.46</c:v>
                </c:pt>
                <c:pt idx="2">
                  <c:v>0.02</c:v>
                </c:pt>
                <c:pt idx="3">
                  <c:v>3.04</c:v>
                </c:pt>
                <c:pt idx="4">
                  <c:v>3.72</c:v>
                </c:pt>
                <c:pt idx="5">
                  <c:v>1.4</c:v>
                </c:pt>
                <c:pt idx="6">
                  <c:v>11.57</c:v>
                </c:pt>
                <c:pt idx="7">
                  <c:v>13.89</c:v>
                </c:pt>
                <c:pt idx="8">
                  <c:v>10.09</c:v>
                </c:pt>
                <c:pt idx="9">
                  <c:v>15.58</c:v>
                </c:pt>
                <c:pt idx="10">
                  <c:v>41.15</c:v>
                </c:pt>
                <c:pt idx="11">
                  <c:v>10.13</c:v>
                </c:pt>
                <c:pt idx="12">
                  <c:v>33.32</c:v>
                </c:pt>
                <c:pt idx="13">
                  <c:v>43.93</c:v>
                </c:pt>
                <c:pt idx="14">
                  <c:v>36.73000000000001</c:v>
                </c:pt>
                <c:pt idx="15">
                  <c:v>47.45</c:v>
                </c:pt>
                <c:pt idx="16">
                  <c:v>51.23000000000001</c:v>
                </c:pt>
                <c:pt idx="17">
                  <c:v>44.53</c:v>
                </c:pt>
                <c:pt idx="18">
                  <c:v>55.45</c:v>
                </c:pt>
                <c:pt idx="19">
                  <c:v>39.99</c:v>
                </c:pt>
                <c:pt idx="20">
                  <c:v>48.81</c:v>
                </c:pt>
                <c:pt idx="21">
                  <c:v>34.87</c:v>
                </c:pt>
                <c:pt idx="22">
                  <c:v>26.57</c:v>
                </c:pt>
                <c:pt idx="23">
                  <c:v>36.88</c:v>
                </c:pt>
                <c:pt idx="24">
                  <c:v>48.11</c:v>
                </c:pt>
                <c:pt idx="25">
                  <c:v>45.55</c:v>
                </c:pt>
                <c:pt idx="26">
                  <c:v>51.26000000000001</c:v>
                </c:pt>
                <c:pt idx="27">
                  <c:v>50.32</c:v>
                </c:pt>
                <c:pt idx="28">
                  <c:v>41.76000000000001</c:v>
                </c:pt>
                <c:pt idx="29">
                  <c:v>46.0</c:v>
                </c:pt>
                <c:pt idx="30">
                  <c:v>28.86</c:v>
                </c:pt>
                <c:pt idx="31">
                  <c:v>29.6</c:v>
                </c:pt>
                <c:pt idx="32">
                  <c:v>16.4</c:v>
                </c:pt>
                <c:pt idx="33">
                  <c:v>29.41999999999999</c:v>
                </c:pt>
                <c:pt idx="34">
                  <c:v>25.49</c:v>
                </c:pt>
                <c:pt idx="35">
                  <c:v>23.89</c:v>
                </c:pt>
                <c:pt idx="36">
                  <c:v>14.92</c:v>
                </c:pt>
                <c:pt idx="37">
                  <c:v>14.3</c:v>
                </c:pt>
                <c:pt idx="38">
                  <c:v>6.84</c:v>
                </c:pt>
                <c:pt idx="39">
                  <c:v>12.74</c:v>
                </c:pt>
                <c:pt idx="40">
                  <c:v>1.970000000000007</c:v>
                </c:pt>
                <c:pt idx="41">
                  <c:v>-5.2</c:v>
                </c:pt>
                <c:pt idx="42">
                  <c:v>-0.01</c:v>
                </c:pt>
                <c:pt idx="43">
                  <c:v>-8.26</c:v>
                </c:pt>
                <c:pt idx="44">
                  <c:v>-10.51</c:v>
                </c:pt>
                <c:pt idx="45">
                  <c:v>-10.01</c:v>
                </c:pt>
                <c:pt idx="46">
                  <c:v>-17.0</c:v>
                </c:pt>
                <c:pt idx="47">
                  <c:v>-23.29</c:v>
                </c:pt>
                <c:pt idx="48">
                  <c:v>-22.71</c:v>
                </c:pt>
                <c:pt idx="49">
                  <c:v>-25.53</c:v>
                </c:pt>
                <c:pt idx="50">
                  <c:v>-32.54</c:v>
                </c:pt>
                <c:pt idx="51">
                  <c:v>-37.23000000000001</c:v>
                </c:pt>
                <c:pt idx="52">
                  <c:v>-23.22</c:v>
                </c:pt>
                <c:pt idx="53">
                  <c:v>-29.61000000000003</c:v>
                </c:pt>
                <c:pt idx="54">
                  <c:v>-40.21</c:v>
                </c:pt>
                <c:pt idx="55">
                  <c:v>-42.37</c:v>
                </c:pt>
                <c:pt idx="56">
                  <c:v>-34.21</c:v>
                </c:pt>
                <c:pt idx="57">
                  <c:v>-23.15000000000003</c:v>
                </c:pt>
                <c:pt idx="58">
                  <c:v>-29.69</c:v>
                </c:pt>
                <c:pt idx="59">
                  <c:v>-42.07</c:v>
                </c:pt>
                <c:pt idx="60">
                  <c:v>-27.6</c:v>
                </c:pt>
                <c:pt idx="61">
                  <c:v>-29.19</c:v>
                </c:pt>
                <c:pt idx="62">
                  <c:v>-23.72</c:v>
                </c:pt>
                <c:pt idx="63">
                  <c:v>-20.0</c:v>
                </c:pt>
                <c:pt idx="64">
                  <c:v>-17.17000000000002</c:v>
                </c:pt>
                <c:pt idx="65">
                  <c:v>-14.21</c:v>
                </c:pt>
                <c:pt idx="66">
                  <c:v>-13.05</c:v>
                </c:pt>
                <c:pt idx="67">
                  <c:v>-9.41</c:v>
                </c:pt>
                <c:pt idx="68">
                  <c:v>-8.19</c:v>
                </c:pt>
                <c:pt idx="69">
                  <c:v>1.0</c:v>
                </c:pt>
                <c:pt idx="70">
                  <c:v>2.36</c:v>
                </c:pt>
                <c:pt idx="71">
                  <c:v>-1.75</c:v>
                </c:pt>
                <c:pt idx="72">
                  <c:v>-1.07</c:v>
                </c:pt>
                <c:pt idx="73">
                  <c:v>-1.22</c:v>
                </c:pt>
                <c:pt idx="74">
                  <c:v>5.930000000000002</c:v>
                </c:pt>
                <c:pt idx="75">
                  <c:v>-3.49</c:v>
                </c:pt>
                <c:pt idx="76">
                  <c:v>0.630000000000004</c:v>
                </c:pt>
                <c:pt idx="77">
                  <c:v>2.56</c:v>
                </c:pt>
                <c:pt idx="78">
                  <c:v>-1.08</c:v>
                </c:pt>
                <c:pt idx="79">
                  <c:v>-0.88</c:v>
                </c:pt>
                <c:pt idx="80">
                  <c:v>-2.63</c:v>
                </c:pt>
                <c:pt idx="81">
                  <c:v>-2.18</c:v>
                </c:pt>
                <c:pt idx="82">
                  <c:v>1.76</c:v>
                </c:pt>
                <c:pt idx="83">
                  <c:v>1.34</c:v>
                </c:pt>
                <c:pt idx="84">
                  <c:v>8.69</c:v>
                </c:pt>
                <c:pt idx="85">
                  <c:v>17.89</c:v>
                </c:pt>
                <c:pt idx="86">
                  <c:v>26.74</c:v>
                </c:pt>
                <c:pt idx="87">
                  <c:v>15.96</c:v>
                </c:pt>
                <c:pt idx="88">
                  <c:v>15.78</c:v>
                </c:pt>
                <c:pt idx="89">
                  <c:v>39.11</c:v>
                </c:pt>
                <c:pt idx="90">
                  <c:v>31.89</c:v>
                </c:pt>
                <c:pt idx="91">
                  <c:v>22.04</c:v>
                </c:pt>
                <c:pt idx="92">
                  <c:v>24.7</c:v>
                </c:pt>
                <c:pt idx="93">
                  <c:v>30.71</c:v>
                </c:pt>
                <c:pt idx="94">
                  <c:v>39.55</c:v>
                </c:pt>
                <c:pt idx="95">
                  <c:v>19.85</c:v>
                </c:pt>
                <c:pt idx="96">
                  <c:v>19.07</c:v>
                </c:pt>
                <c:pt idx="97">
                  <c:v>16.75999999999999</c:v>
                </c:pt>
                <c:pt idx="98">
                  <c:v>33.25</c:v>
                </c:pt>
                <c:pt idx="99">
                  <c:v>7.689999999999999</c:v>
                </c:pt>
                <c:pt idx="100">
                  <c:v>-1.88</c:v>
                </c:pt>
                <c:pt idx="101">
                  <c:v>-12.17</c:v>
                </c:pt>
                <c:pt idx="102">
                  <c:v>-8.82</c:v>
                </c:pt>
                <c:pt idx="103">
                  <c:v>-21.97999999999999</c:v>
                </c:pt>
                <c:pt idx="104">
                  <c:v>-19.32999999999999</c:v>
                </c:pt>
                <c:pt idx="105">
                  <c:v>-12.19</c:v>
                </c:pt>
                <c:pt idx="106">
                  <c:v>-27.09</c:v>
                </c:pt>
                <c:pt idx="107">
                  <c:v>-12.81</c:v>
                </c:pt>
                <c:pt idx="108">
                  <c:v>-22.91999999999999</c:v>
                </c:pt>
                <c:pt idx="109">
                  <c:v>-11.33</c:v>
                </c:pt>
                <c:pt idx="110">
                  <c:v>-28.12</c:v>
                </c:pt>
                <c:pt idx="111">
                  <c:v>-18.67000000000002</c:v>
                </c:pt>
                <c:pt idx="112">
                  <c:v>-8.280000000000001</c:v>
                </c:pt>
                <c:pt idx="113">
                  <c:v>-7.91</c:v>
                </c:pt>
                <c:pt idx="114">
                  <c:v>-8.52</c:v>
                </c:pt>
                <c:pt idx="115">
                  <c:v>-4.45</c:v>
                </c:pt>
                <c:pt idx="116">
                  <c:v>-6.01</c:v>
                </c:pt>
                <c:pt idx="117">
                  <c:v>-5.41</c:v>
                </c:pt>
                <c:pt idx="118">
                  <c:v>-4.14</c:v>
                </c:pt>
                <c:pt idx="119">
                  <c:v>-8.88</c:v>
                </c:pt>
                <c:pt idx="120">
                  <c:v>-15.5</c:v>
                </c:pt>
                <c:pt idx="121">
                  <c:v>-21.9</c:v>
                </c:pt>
                <c:pt idx="122">
                  <c:v>-4.22</c:v>
                </c:pt>
                <c:pt idx="123">
                  <c:v>-3.48</c:v>
                </c:pt>
                <c:pt idx="124">
                  <c:v>-4.189999999999999</c:v>
                </c:pt>
                <c:pt idx="125">
                  <c:v>2.9</c:v>
                </c:pt>
                <c:pt idx="126">
                  <c:v>16.25999999999999</c:v>
                </c:pt>
                <c:pt idx="127">
                  <c:v>10.18</c:v>
                </c:pt>
                <c:pt idx="128">
                  <c:v>15.2</c:v>
                </c:pt>
                <c:pt idx="129">
                  <c:v>10.96</c:v>
                </c:pt>
                <c:pt idx="130">
                  <c:v>14.21</c:v>
                </c:pt>
                <c:pt idx="131">
                  <c:v>13.16</c:v>
                </c:pt>
                <c:pt idx="132">
                  <c:v>17.56</c:v>
                </c:pt>
                <c:pt idx="133">
                  <c:v>13.61</c:v>
                </c:pt>
                <c:pt idx="134">
                  <c:v>10.35000000000004</c:v>
                </c:pt>
                <c:pt idx="135">
                  <c:v>-0.14</c:v>
                </c:pt>
                <c:pt idx="136">
                  <c:v>14.02</c:v>
                </c:pt>
                <c:pt idx="137">
                  <c:v>40.62000000000001</c:v>
                </c:pt>
                <c:pt idx="138">
                  <c:v>50.78</c:v>
                </c:pt>
                <c:pt idx="139">
                  <c:v>17.14</c:v>
                </c:pt>
                <c:pt idx="140">
                  <c:v>11.28</c:v>
                </c:pt>
                <c:pt idx="141">
                  <c:v>2.48</c:v>
                </c:pt>
                <c:pt idx="142">
                  <c:v>-4.859999999999998</c:v>
                </c:pt>
                <c:pt idx="143">
                  <c:v>-16.37</c:v>
                </c:pt>
                <c:pt idx="144">
                  <c:v>-39.8</c:v>
                </c:pt>
                <c:pt idx="145">
                  <c:v>-29.74</c:v>
                </c:pt>
                <c:pt idx="146">
                  <c:v>-51.79000000000001</c:v>
                </c:pt>
                <c:pt idx="147">
                  <c:v>-18.5</c:v>
                </c:pt>
                <c:pt idx="148">
                  <c:v>-9.15</c:v>
                </c:pt>
                <c:pt idx="149">
                  <c:v>0.02</c:v>
                </c:pt>
                <c:pt idx="150">
                  <c:v>8.280000000000001</c:v>
                </c:pt>
                <c:pt idx="151">
                  <c:v>15.24</c:v>
                </c:pt>
                <c:pt idx="152">
                  <c:v>8.01</c:v>
                </c:pt>
                <c:pt idx="153">
                  <c:v>2.44</c:v>
                </c:pt>
                <c:pt idx="154">
                  <c:v>-0.11</c:v>
                </c:pt>
                <c:pt idx="155">
                  <c:v>-6.98</c:v>
                </c:pt>
              </c:numCache>
            </c:numRef>
          </c:xVal>
          <c:yVal>
            <c:numRef>
              <c:f>PANTONE_deta!$C$10:$FB$10</c:f>
              <c:numCache>
                <c:formatCode>General</c:formatCode>
                <c:ptCount val="156"/>
                <c:pt idx="0">
                  <c:v>72.77</c:v>
                </c:pt>
                <c:pt idx="1">
                  <c:v>80.84</c:v>
                </c:pt>
                <c:pt idx="2">
                  <c:v>71.21000000000002</c:v>
                </c:pt>
                <c:pt idx="3">
                  <c:v>60.42</c:v>
                </c:pt>
                <c:pt idx="4">
                  <c:v>51.13</c:v>
                </c:pt>
                <c:pt idx="5">
                  <c:v>66.22</c:v>
                </c:pt>
                <c:pt idx="6">
                  <c:v>60.8</c:v>
                </c:pt>
                <c:pt idx="7">
                  <c:v>50.14</c:v>
                </c:pt>
                <c:pt idx="8">
                  <c:v>64.37</c:v>
                </c:pt>
                <c:pt idx="9">
                  <c:v>42.82</c:v>
                </c:pt>
                <c:pt idx="10">
                  <c:v>64.76</c:v>
                </c:pt>
                <c:pt idx="11">
                  <c:v>38.77</c:v>
                </c:pt>
                <c:pt idx="12">
                  <c:v>41.36</c:v>
                </c:pt>
                <c:pt idx="13">
                  <c:v>36.52</c:v>
                </c:pt>
                <c:pt idx="14">
                  <c:v>40.07</c:v>
                </c:pt>
                <c:pt idx="15">
                  <c:v>29.87</c:v>
                </c:pt>
                <c:pt idx="16">
                  <c:v>14.82</c:v>
                </c:pt>
                <c:pt idx="17">
                  <c:v>6.14</c:v>
                </c:pt>
                <c:pt idx="18">
                  <c:v>15.03</c:v>
                </c:pt>
                <c:pt idx="19">
                  <c:v>1.61</c:v>
                </c:pt>
                <c:pt idx="20">
                  <c:v>1.65</c:v>
                </c:pt>
                <c:pt idx="21">
                  <c:v>-3.82</c:v>
                </c:pt>
                <c:pt idx="22">
                  <c:v>4.6</c:v>
                </c:pt>
                <c:pt idx="23">
                  <c:v>-4.84</c:v>
                </c:pt>
                <c:pt idx="24">
                  <c:v>-10.29</c:v>
                </c:pt>
                <c:pt idx="25">
                  <c:v>-14.57</c:v>
                </c:pt>
                <c:pt idx="26">
                  <c:v>-18.45999999999999</c:v>
                </c:pt>
                <c:pt idx="27">
                  <c:v>-20.35</c:v>
                </c:pt>
                <c:pt idx="28">
                  <c:v>-21.7</c:v>
                </c:pt>
                <c:pt idx="29">
                  <c:v>-26.47</c:v>
                </c:pt>
                <c:pt idx="30">
                  <c:v>-20.11000000000003</c:v>
                </c:pt>
                <c:pt idx="31">
                  <c:v>-20.53</c:v>
                </c:pt>
                <c:pt idx="32">
                  <c:v>-17.67000000000002</c:v>
                </c:pt>
                <c:pt idx="33">
                  <c:v>-31.77</c:v>
                </c:pt>
                <c:pt idx="34">
                  <c:v>-27.15000000000003</c:v>
                </c:pt>
                <c:pt idx="35">
                  <c:v>-32.46</c:v>
                </c:pt>
                <c:pt idx="36">
                  <c:v>-25.79</c:v>
                </c:pt>
                <c:pt idx="37">
                  <c:v>-28.38</c:v>
                </c:pt>
                <c:pt idx="38">
                  <c:v>-28.41</c:v>
                </c:pt>
                <c:pt idx="39">
                  <c:v>-38.56</c:v>
                </c:pt>
                <c:pt idx="40">
                  <c:v>-26.11000000000003</c:v>
                </c:pt>
                <c:pt idx="41">
                  <c:v>-20.56</c:v>
                </c:pt>
                <c:pt idx="42">
                  <c:v>-40.53</c:v>
                </c:pt>
                <c:pt idx="43">
                  <c:v>-23.54</c:v>
                </c:pt>
                <c:pt idx="44">
                  <c:v>-31.18</c:v>
                </c:pt>
                <c:pt idx="45">
                  <c:v>-19.09</c:v>
                </c:pt>
                <c:pt idx="46">
                  <c:v>-27.8</c:v>
                </c:pt>
                <c:pt idx="47">
                  <c:v>-30.37</c:v>
                </c:pt>
                <c:pt idx="48">
                  <c:v>-25.33000000000002</c:v>
                </c:pt>
                <c:pt idx="49">
                  <c:v>-20.55</c:v>
                </c:pt>
                <c:pt idx="50">
                  <c:v>-21.62</c:v>
                </c:pt>
                <c:pt idx="51">
                  <c:v>-18.75999999999999</c:v>
                </c:pt>
                <c:pt idx="52">
                  <c:v>-8.93</c:v>
                </c:pt>
                <c:pt idx="53">
                  <c:v>-6.83</c:v>
                </c:pt>
                <c:pt idx="54">
                  <c:v>-5.23</c:v>
                </c:pt>
                <c:pt idx="55">
                  <c:v>-0.870000000000004</c:v>
                </c:pt>
                <c:pt idx="56">
                  <c:v>-1.01</c:v>
                </c:pt>
                <c:pt idx="57">
                  <c:v>2.73</c:v>
                </c:pt>
                <c:pt idx="58">
                  <c:v>3.56</c:v>
                </c:pt>
                <c:pt idx="59">
                  <c:v>10.76</c:v>
                </c:pt>
                <c:pt idx="60">
                  <c:v>13.77</c:v>
                </c:pt>
                <c:pt idx="61">
                  <c:v>18.36</c:v>
                </c:pt>
                <c:pt idx="62">
                  <c:v>29.56</c:v>
                </c:pt>
                <c:pt idx="63">
                  <c:v>38.64</c:v>
                </c:pt>
                <c:pt idx="64">
                  <c:v>42.11</c:v>
                </c:pt>
                <c:pt idx="65">
                  <c:v>64.56</c:v>
                </c:pt>
                <c:pt idx="66">
                  <c:v>68.61</c:v>
                </c:pt>
                <c:pt idx="67">
                  <c:v>71.17999999999998</c:v>
                </c:pt>
                <c:pt idx="68">
                  <c:v>82.19</c:v>
                </c:pt>
                <c:pt idx="69">
                  <c:v>5.39</c:v>
                </c:pt>
                <c:pt idx="70">
                  <c:v>4.83</c:v>
                </c:pt>
                <c:pt idx="71">
                  <c:v>6.28</c:v>
                </c:pt>
                <c:pt idx="72">
                  <c:v>1.05</c:v>
                </c:pt>
                <c:pt idx="73">
                  <c:v>-2.34</c:v>
                </c:pt>
                <c:pt idx="74">
                  <c:v>-1.44</c:v>
                </c:pt>
                <c:pt idx="75">
                  <c:v>-0.15</c:v>
                </c:pt>
                <c:pt idx="76">
                  <c:v>5.79</c:v>
                </c:pt>
                <c:pt idx="77">
                  <c:v>5.17</c:v>
                </c:pt>
                <c:pt idx="78">
                  <c:v>2.5</c:v>
                </c:pt>
                <c:pt idx="79">
                  <c:v>-1.79</c:v>
                </c:pt>
                <c:pt idx="80">
                  <c:v>2.02</c:v>
                </c:pt>
                <c:pt idx="81">
                  <c:v>20.17000000000002</c:v>
                </c:pt>
                <c:pt idx="82">
                  <c:v>37.04</c:v>
                </c:pt>
                <c:pt idx="83">
                  <c:v>53.65</c:v>
                </c:pt>
                <c:pt idx="84">
                  <c:v>28.93999999999999</c:v>
                </c:pt>
                <c:pt idx="85">
                  <c:v>27.21</c:v>
                </c:pt>
                <c:pt idx="86">
                  <c:v>37.93</c:v>
                </c:pt>
                <c:pt idx="87">
                  <c:v>17.6</c:v>
                </c:pt>
                <c:pt idx="88">
                  <c:v>17.23999999999999</c:v>
                </c:pt>
                <c:pt idx="89">
                  <c:v>31.47</c:v>
                </c:pt>
                <c:pt idx="90">
                  <c:v>9.140000000000001</c:v>
                </c:pt>
                <c:pt idx="91">
                  <c:v>7.970000000000002</c:v>
                </c:pt>
                <c:pt idx="92">
                  <c:v>3.0</c:v>
                </c:pt>
                <c:pt idx="93">
                  <c:v>2.07</c:v>
                </c:pt>
                <c:pt idx="94">
                  <c:v>-24.93</c:v>
                </c:pt>
                <c:pt idx="95">
                  <c:v>-11.03</c:v>
                </c:pt>
                <c:pt idx="96">
                  <c:v>-17.52</c:v>
                </c:pt>
                <c:pt idx="97">
                  <c:v>-8.01</c:v>
                </c:pt>
                <c:pt idx="98">
                  <c:v>-38.37</c:v>
                </c:pt>
                <c:pt idx="99">
                  <c:v>-20.68</c:v>
                </c:pt>
                <c:pt idx="100">
                  <c:v>-12.98</c:v>
                </c:pt>
                <c:pt idx="101">
                  <c:v>-27.77999999999999</c:v>
                </c:pt>
                <c:pt idx="102">
                  <c:v>-15.23</c:v>
                </c:pt>
                <c:pt idx="103">
                  <c:v>-12.63</c:v>
                </c:pt>
                <c:pt idx="104">
                  <c:v>-11.26</c:v>
                </c:pt>
                <c:pt idx="105">
                  <c:v>-1.170000000000002</c:v>
                </c:pt>
                <c:pt idx="106">
                  <c:v>9.16</c:v>
                </c:pt>
                <c:pt idx="107">
                  <c:v>3.28</c:v>
                </c:pt>
                <c:pt idx="108">
                  <c:v>1.25</c:v>
                </c:pt>
                <c:pt idx="109">
                  <c:v>8.450000000000002</c:v>
                </c:pt>
                <c:pt idx="110">
                  <c:v>2.42</c:v>
                </c:pt>
                <c:pt idx="111">
                  <c:v>35.02</c:v>
                </c:pt>
                <c:pt idx="112">
                  <c:v>25.31000000000003</c:v>
                </c:pt>
                <c:pt idx="113">
                  <c:v>34.94</c:v>
                </c:pt>
                <c:pt idx="114">
                  <c:v>59.54</c:v>
                </c:pt>
                <c:pt idx="115">
                  <c:v>34.3</c:v>
                </c:pt>
                <c:pt idx="116">
                  <c:v>42.47</c:v>
                </c:pt>
                <c:pt idx="117">
                  <c:v>39.61</c:v>
                </c:pt>
                <c:pt idx="118">
                  <c:v>29.22</c:v>
                </c:pt>
                <c:pt idx="119">
                  <c:v>3.95</c:v>
                </c:pt>
                <c:pt idx="120">
                  <c:v>-7.56</c:v>
                </c:pt>
                <c:pt idx="121">
                  <c:v>-13.44</c:v>
                </c:pt>
                <c:pt idx="122">
                  <c:v>-8.84</c:v>
                </c:pt>
                <c:pt idx="123">
                  <c:v>-8.93</c:v>
                </c:pt>
                <c:pt idx="124">
                  <c:v>-12.01</c:v>
                </c:pt>
                <c:pt idx="125">
                  <c:v>-5.78</c:v>
                </c:pt>
                <c:pt idx="126">
                  <c:v>-6.619999999999996</c:v>
                </c:pt>
                <c:pt idx="127">
                  <c:v>-5.01</c:v>
                </c:pt>
                <c:pt idx="128">
                  <c:v>-3.94</c:v>
                </c:pt>
                <c:pt idx="129">
                  <c:v>2.349999999999999</c:v>
                </c:pt>
                <c:pt idx="130">
                  <c:v>2.65</c:v>
                </c:pt>
                <c:pt idx="131">
                  <c:v>0.660000000000005</c:v>
                </c:pt>
                <c:pt idx="132">
                  <c:v>31.45999999999999</c:v>
                </c:pt>
                <c:pt idx="133">
                  <c:v>26.2</c:v>
                </c:pt>
                <c:pt idx="134">
                  <c:v>21.75999999999999</c:v>
                </c:pt>
                <c:pt idx="135">
                  <c:v>37.54</c:v>
                </c:pt>
                <c:pt idx="136">
                  <c:v>74.64</c:v>
                </c:pt>
                <c:pt idx="137">
                  <c:v>34.79000000000001</c:v>
                </c:pt>
                <c:pt idx="138">
                  <c:v>3.58</c:v>
                </c:pt>
                <c:pt idx="139">
                  <c:v>-2.54</c:v>
                </c:pt>
                <c:pt idx="140">
                  <c:v>-9.950000000000002</c:v>
                </c:pt>
                <c:pt idx="141">
                  <c:v>-15.3</c:v>
                </c:pt>
                <c:pt idx="142">
                  <c:v>-27.06</c:v>
                </c:pt>
                <c:pt idx="143">
                  <c:v>-17.06</c:v>
                </c:pt>
                <c:pt idx="144">
                  <c:v>0.870000000000004</c:v>
                </c:pt>
                <c:pt idx="145">
                  <c:v>-3.99</c:v>
                </c:pt>
                <c:pt idx="146">
                  <c:v>29.52</c:v>
                </c:pt>
                <c:pt idx="147">
                  <c:v>28.38</c:v>
                </c:pt>
                <c:pt idx="148">
                  <c:v>23.66</c:v>
                </c:pt>
                <c:pt idx="149">
                  <c:v>20.79</c:v>
                </c:pt>
                <c:pt idx="150">
                  <c:v>29.77999999999999</c:v>
                </c:pt>
                <c:pt idx="151">
                  <c:v>20.37</c:v>
                </c:pt>
                <c:pt idx="152">
                  <c:v>18.23999999999999</c:v>
                </c:pt>
                <c:pt idx="153">
                  <c:v>5.84</c:v>
                </c:pt>
                <c:pt idx="154">
                  <c:v>8.870000000000002</c:v>
                </c:pt>
                <c:pt idx="155">
                  <c:v>-5.08</c:v>
                </c:pt>
              </c:numCache>
            </c:numRef>
          </c:yVal>
          <c:smooth val="0"/>
        </c:ser>
        <c:ser>
          <c:idx val="4"/>
          <c:order val="4"/>
          <c:tx>
            <c:v>PANTONE3</c:v>
          </c:tx>
          <c:spPr>
            <a:ln w="28575">
              <a:noFill/>
            </a:ln>
          </c:spPr>
          <c:marker>
            <c:symbol val="circle"/>
            <c:size val="3"/>
            <c:spPr>
              <a:noFill/>
            </c:spPr>
          </c:marker>
          <c:xVal>
            <c:numRef>
              <c:f>PANTONE_deta!$C$12:$FB$12</c:f>
              <c:numCache>
                <c:formatCode>General</c:formatCode>
                <c:ptCount val="156"/>
                <c:pt idx="0">
                  <c:v>-3.18</c:v>
                </c:pt>
                <c:pt idx="1">
                  <c:v>1.65</c:v>
                </c:pt>
                <c:pt idx="2">
                  <c:v>2.4</c:v>
                </c:pt>
                <c:pt idx="3">
                  <c:v>5.649999999999998</c:v>
                </c:pt>
                <c:pt idx="4">
                  <c:v>12.35000000000004</c:v>
                </c:pt>
                <c:pt idx="5">
                  <c:v>2.79</c:v>
                </c:pt>
                <c:pt idx="6">
                  <c:v>16.7</c:v>
                </c:pt>
                <c:pt idx="7">
                  <c:v>21.2</c:v>
                </c:pt>
                <c:pt idx="8">
                  <c:v>14.76</c:v>
                </c:pt>
                <c:pt idx="9">
                  <c:v>24.54</c:v>
                </c:pt>
                <c:pt idx="10">
                  <c:v>53.14</c:v>
                </c:pt>
                <c:pt idx="11">
                  <c:v>23.15000000000003</c:v>
                </c:pt>
                <c:pt idx="12">
                  <c:v>47.37</c:v>
                </c:pt>
                <c:pt idx="13">
                  <c:v>57.98</c:v>
                </c:pt>
                <c:pt idx="14">
                  <c:v>48.97</c:v>
                </c:pt>
                <c:pt idx="15">
                  <c:v>61.57</c:v>
                </c:pt>
                <c:pt idx="16">
                  <c:v>62.66000000000001</c:v>
                </c:pt>
                <c:pt idx="17">
                  <c:v>64.91000000000002</c:v>
                </c:pt>
                <c:pt idx="18">
                  <c:v>64.78</c:v>
                </c:pt>
                <c:pt idx="19">
                  <c:v>61.1</c:v>
                </c:pt>
                <c:pt idx="20">
                  <c:v>64.49000000000002</c:v>
                </c:pt>
                <c:pt idx="21">
                  <c:v>57.91</c:v>
                </c:pt>
                <c:pt idx="22">
                  <c:v>53.62000000000001</c:v>
                </c:pt>
                <c:pt idx="23">
                  <c:v>55.59</c:v>
                </c:pt>
                <c:pt idx="24">
                  <c:v>61.81</c:v>
                </c:pt>
                <c:pt idx="25">
                  <c:v>64.77</c:v>
                </c:pt>
                <c:pt idx="26">
                  <c:v>67.16</c:v>
                </c:pt>
                <c:pt idx="27">
                  <c:v>66.66</c:v>
                </c:pt>
                <c:pt idx="28">
                  <c:v>56.64</c:v>
                </c:pt>
                <c:pt idx="29">
                  <c:v>62.3</c:v>
                </c:pt>
                <c:pt idx="30">
                  <c:v>41.56</c:v>
                </c:pt>
                <c:pt idx="31">
                  <c:v>45.03</c:v>
                </c:pt>
                <c:pt idx="32">
                  <c:v>32.11</c:v>
                </c:pt>
                <c:pt idx="33">
                  <c:v>43.63</c:v>
                </c:pt>
                <c:pt idx="34">
                  <c:v>33.26000000000001</c:v>
                </c:pt>
                <c:pt idx="35">
                  <c:v>34.49</c:v>
                </c:pt>
                <c:pt idx="36">
                  <c:v>30.38</c:v>
                </c:pt>
                <c:pt idx="37">
                  <c:v>21.53</c:v>
                </c:pt>
                <c:pt idx="38">
                  <c:v>10.65</c:v>
                </c:pt>
                <c:pt idx="39">
                  <c:v>21.14</c:v>
                </c:pt>
                <c:pt idx="40">
                  <c:v>13.61</c:v>
                </c:pt>
                <c:pt idx="41">
                  <c:v>-2.88</c:v>
                </c:pt>
                <c:pt idx="42">
                  <c:v>10.62</c:v>
                </c:pt>
                <c:pt idx="43">
                  <c:v>-7.29</c:v>
                </c:pt>
                <c:pt idx="44">
                  <c:v>-7.51</c:v>
                </c:pt>
                <c:pt idx="45">
                  <c:v>-13.61</c:v>
                </c:pt>
                <c:pt idx="46">
                  <c:v>-19.29</c:v>
                </c:pt>
                <c:pt idx="47">
                  <c:v>-25.32</c:v>
                </c:pt>
                <c:pt idx="48">
                  <c:v>-29.2</c:v>
                </c:pt>
                <c:pt idx="49">
                  <c:v>-33.7</c:v>
                </c:pt>
                <c:pt idx="50">
                  <c:v>-43.86</c:v>
                </c:pt>
                <c:pt idx="51">
                  <c:v>-47.56</c:v>
                </c:pt>
                <c:pt idx="52">
                  <c:v>-35.36</c:v>
                </c:pt>
                <c:pt idx="53">
                  <c:v>-45.42</c:v>
                </c:pt>
                <c:pt idx="54">
                  <c:v>-54.35</c:v>
                </c:pt>
                <c:pt idx="55">
                  <c:v>-55.5</c:v>
                </c:pt>
                <c:pt idx="56">
                  <c:v>-50.58</c:v>
                </c:pt>
                <c:pt idx="57">
                  <c:v>-39.93</c:v>
                </c:pt>
                <c:pt idx="58">
                  <c:v>-47.24</c:v>
                </c:pt>
                <c:pt idx="59">
                  <c:v>-62.1</c:v>
                </c:pt>
                <c:pt idx="60">
                  <c:v>-32.87</c:v>
                </c:pt>
                <c:pt idx="61">
                  <c:v>-32.42</c:v>
                </c:pt>
                <c:pt idx="62">
                  <c:v>-38.22000000000001</c:v>
                </c:pt>
                <c:pt idx="63">
                  <c:v>-26.56</c:v>
                </c:pt>
                <c:pt idx="64">
                  <c:v>-20.27999999999999</c:v>
                </c:pt>
                <c:pt idx="65">
                  <c:v>-16.7</c:v>
                </c:pt>
                <c:pt idx="66">
                  <c:v>-14.26</c:v>
                </c:pt>
                <c:pt idx="67">
                  <c:v>-9.710000000000001</c:v>
                </c:pt>
                <c:pt idx="68">
                  <c:v>-6.64</c:v>
                </c:pt>
                <c:pt idx="69">
                  <c:v>1.36</c:v>
                </c:pt>
                <c:pt idx="70">
                  <c:v>3.309999999999999</c:v>
                </c:pt>
                <c:pt idx="71">
                  <c:v>-1.76</c:v>
                </c:pt>
                <c:pt idx="72">
                  <c:v>-0.940000000000001</c:v>
                </c:pt>
                <c:pt idx="73">
                  <c:v>-1.680000000000008</c:v>
                </c:pt>
                <c:pt idx="74">
                  <c:v>7.68</c:v>
                </c:pt>
                <c:pt idx="75">
                  <c:v>-3.36</c:v>
                </c:pt>
                <c:pt idx="76">
                  <c:v>1.23</c:v>
                </c:pt>
                <c:pt idx="77">
                  <c:v>2.82</c:v>
                </c:pt>
                <c:pt idx="78">
                  <c:v>-0.770000000000004</c:v>
                </c:pt>
                <c:pt idx="79">
                  <c:v>-1.01</c:v>
                </c:pt>
                <c:pt idx="80">
                  <c:v>3.26</c:v>
                </c:pt>
                <c:pt idx="81">
                  <c:v>-3.02</c:v>
                </c:pt>
                <c:pt idx="82">
                  <c:v>0.92</c:v>
                </c:pt>
                <c:pt idx="83">
                  <c:v>2.849999999999999</c:v>
                </c:pt>
                <c:pt idx="84">
                  <c:v>11.88</c:v>
                </c:pt>
                <c:pt idx="85">
                  <c:v>15.51</c:v>
                </c:pt>
                <c:pt idx="86">
                  <c:v>33.27</c:v>
                </c:pt>
                <c:pt idx="87">
                  <c:v>12.85000000000004</c:v>
                </c:pt>
                <c:pt idx="88">
                  <c:v>19.82</c:v>
                </c:pt>
                <c:pt idx="89">
                  <c:v>59.88</c:v>
                </c:pt>
                <c:pt idx="90">
                  <c:v>36.65</c:v>
                </c:pt>
                <c:pt idx="91">
                  <c:v>25.82</c:v>
                </c:pt>
                <c:pt idx="92">
                  <c:v>24.15000000000003</c:v>
                </c:pt>
                <c:pt idx="93">
                  <c:v>34.82</c:v>
                </c:pt>
                <c:pt idx="94">
                  <c:v>47.22000000000001</c:v>
                </c:pt>
                <c:pt idx="95">
                  <c:v>18.15000000000001</c:v>
                </c:pt>
                <c:pt idx="96">
                  <c:v>23.31000000000003</c:v>
                </c:pt>
                <c:pt idx="97">
                  <c:v>16.16</c:v>
                </c:pt>
                <c:pt idx="98">
                  <c:v>41.32</c:v>
                </c:pt>
                <c:pt idx="99">
                  <c:v>6.01</c:v>
                </c:pt>
                <c:pt idx="100">
                  <c:v>-2.96</c:v>
                </c:pt>
                <c:pt idx="101">
                  <c:v>-14.15</c:v>
                </c:pt>
                <c:pt idx="102">
                  <c:v>-8.59</c:v>
                </c:pt>
                <c:pt idx="103">
                  <c:v>-27.16</c:v>
                </c:pt>
                <c:pt idx="104">
                  <c:v>-16.81000000000001</c:v>
                </c:pt>
                <c:pt idx="105">
                  <c:v>-10.64</c:v>
                </c:pt>
                <c:pt idx="106">
                  <c:v>-31.6</c:v>
                </c:pt>
                <c:pt idx="107">
                  <c:v>-11.58</c:v>
                </c:pt>
                <c:pt idx="108">
                  <c:v>-29.09</c:v>
                </c:pt>
                <c:pt idx="109">
                  <c:v>-10.93</c:v>
                </c:pt>
                <c:pt idx="110">
                  <c:v>-39.34</c:v>
                </c:pt>
                <c:pt idx="111">
                  <c:v>-23.0</c:v>
                </c:pt>
                <c:pt idx="112">
                  <c:v>-8.25</c:v>
                </c:pt>
                <c:pt idx="113">
                  <c:v>-8.09</c:v>
                </c:pt>
                <c:pt idx="114">
                  <c:v>-14.11</c:v>
                </c:pt>
                <c:pt idx="115">
                  <c:v>-4.63</c:v>
                </c:pt>
                <c:pt idx="116">
                  <c:v>-6.28</c:v>
                </c:pt>
                <c:pt idx="117">
                  <c:v>-5.71</c:v>
                </c:pt>
                <c:pt idx="118">
                  <c:v>-4.25</c:v>
                </c:pt>
                <c:pt idx="119">
                  <c:v>-11.64</c:v>
                </c:pt>
                <c:pt idx="120">
                  <c:v>-21.23</c:v>
                </c:pt>
                <c:pt idx="121">
                  <c:v>-29.62</c:v>
                </c:pt>
                <c:pt idx="122">
                  <c:v>-6.72</c:v>
                </c:pt>
                <c:pt idx="123">
                  <c:v>-5.14</c:v>
                </c:pt>
                <c:pt idx="124">
                  <c:v>-5.48</c:v>
                </c:pt>
                <c:pt idx="125">
                  <c:v>5.44</c:v>
                </c:pt>
                <c:pt idx="126">
                  <c:v>25.75</c:v>
                </c:pt>
                <c:pt idx="127">
                  <c:v>13.35000000000004</c:v>
                </c:pt>
                <c:pt idx="128">
                  <c:v>19.77999999999999</c:v>
                </c:pt>
                <c:pt idx="129">
                  <c:v>15.92</c:v>
                </c:pt>
                <c:pt idx="130">
                  <c:v>22.16</c:v>
                </c:pt>
                <c:pt idx="131">
                  <c:v>24.31000000000003</c:v>
                </c:pt>
                <c:pt idx="132">
                  <c:v>26.19</c:v>
                </c:pt>
                <c:pt idx="133">
                  <c:v>17.75</c:v>
                </c:pt>
                <c:pt idx="134">
                  <c:v>13.13</c:v>
                </c:pt>
                <c:pt idx="135">
                  <c:v>2.15</c:v>
                </c:pt>
                <c:pt idx="136">
                  <c:v>29.75999999999999</c:v>
                </c:pt>
                <c:pt idx="137">
                  <c:v>51.73000000000001</c:v>
                </c:pt>
                <c:pt idx="138">
                  <c:v>63.75</c:v>
                </c:pt>
                <c:pt idx="139">
                  <c:v>25.93999999999999</c:v>
                </c:pt>
                <c:pt idx="140">
                  <c:v>24.09</c:v>
                </c:pt>
                <c:pt idx="141">
                  <c:v>4.58</c:v>
                </c:pt>
                <c:pt idx="142">
                  <c:v>3.89</c:v>
                </c:pt>
                <c:pt idx="143">
                  <c:v>-19.57</c:v>
                </c:pt>
                <c:pt idx="144">
                  <c:v>-51.71</c:v>
                </c:pt>
                <c:pt idx="145">
                  <c:v>-35.38</c:v>
                </c:pt>
                <c:pt idx="146">
                  <c:v>-64.3</c:v>
                </c:pt>
                <c:pt idx="147">
                  <c:v>-35.36</c:v>
                </c:pt>
                <c:pt idx="148">
                  <c:v>-11.57</c:v>
                </c:pt>
                <c:pt idx="149">
                  <c:v>1.960000000000007</c:v>
                </c:pt>
                <c:pt idx="150">
                  <c:v>8.99</c:v>
                </c:pt>
                <c:pt idx="151">
                  <c:v>19.52</c:v>
                </c:pt>
                <c:pt idx="152">
                  <c:v>21.65000000000003</c:v>
                </c:pt>
                <c:pt idx="153">
                  <c:v>3.36</c:v>
                </c:pt>
                <c:pt idx="154">
                  <c:v>-0.02</c:v>
                </c:pt>
                <c:pt idx="155">
                  <c:v>-2.97</c:v>
                </c:pt>
              </c:numCache>
            </c:numRef>
          </c:xVal>
          <c:yVal>
            <c:numRef>
              <c:f>PANTONE_deta!$C$13:$FB$13</c:f>
              <c:numCache>
                <c:formatCode>General</c:formatCode>
                <c:ptCount val="156"/>
                <c:pt idx="0">
                  <c:v>101.57</c:v>
                </c:pt>
                <c:pt idx="1">
                  <c:v>90.64</c:v>
                </c:pt>
                <c:pt idx="2">
                  <c:v>77.77</c:v>
                </c:pt>
                <c:pt idx="3">
                  <c:v>66.14</c:v>
                </c:pt>
                <c:pt idx="4">
                  <c:v>70.76</c:v>
                </c:pt>
                <c:pt idx="5">
                  <c:v>66.86</c:v>
                </c:pt>
                <c:pt idx="6">
                  <c:v>68.79</c:v>
                </c:pt>
                <c:pt idx="7">
                  <c:v>62.56</c:v>
                </c:pt>
                <c:pt idx="8">
                  <c:v>70.04</c:v>
                </c:pt>
                <c:pt idx="9">
                  <c:v>54.63</c:v>
                </c:pt>
                <c:pt idx="10">
                  <c:v>82.6</c:v>
                </c:pt>
                <c:pt idx="11">
                  <c:v>53.96</c:v>
                </c:pt>
                <c:pt idx="12">
                  <c:v>59.68</c:v>
                </c:pt>
                <c:pt idx="13">
                  <c:v>57.4</c:v>
                </c:pt>
                <c:pt idx="14">
                  <c:v>55.44</c:v>
                </c:pt>
                <c:pt idx="15">
                  <c:v>53.16000000000001</c:v>
                </c:pt>
                <c:pt idx="16">
                  <c:v>30.13000000000003</c:v>
                </c:pt>
                <c:pt idx="17">
                  <c:v>25.51</c:v>
                </c:pt>
                <c:pt idx="18">
                  <c:v>25.95999999999999</c:v>
                </c:pt>
                <c:pt idx="19">
                  <c:v>13.05</c:v>
                </c:pt>
                <c:pt idx="20">
                  <c:v>11.62</c:v>
                </c:pt>
                <c:pt idx="21">
                  <c:v>2.349999999999999</c:v>
                </c:pt>
                <c:pt idx="22">
                  <c:v>16.53</c:v>
                </c:pt>
                <c:pt idx="23">
                  <c:v>1.87</c:v>
                </c:pt>
                <c:pt idx="24">
                  <c:v>-8.729999999999998</c:v>
                </c:pt>
                <c:pt idx="25">
                  <c:v>-8.370000000000002</c:v>
                </c:pt>
                <c:pt idx="26">
                  <c:v>-17.77</c:v>
                </c:pt>
                <c:pt idx="27">
                  <c:v>-23.05</c:v>
                </c:pt>
                <c:pt idx="28">
                  <c:v>-27.3</c:v>
                </c:pt>
                <c:pt idx="29">
                  <c:v>-32.33</c:v>
                </c:pt>
                <c:pt idx="30">
                  <c:v>-27.52</c:v>
                </c:pt>
                <c:pt idx="31">
                  <c:v>-34.68</c:v>
                </c:pt>
                <c:pt idx="32">
                  <c:v>-30.31000000000003</c:v>
                </c:pt>
                <c:pt idx="33">
                  <c:v>-44.14</c:v>
                </c:pt>
                <c:pt idx="34">
                  <c:v>-34.23000000000001</c:v>
                </c:pt>
                <c:pt idx="35">
                  <c:v>-43.58</c:v>
                </c:pt>
                <c:pt idx="36">
                  <c:v>-47.8</c:v>
                </c:pt>
                <c:pt idx="37">
                  <c:v>-40.07</c:v>
                </c:pt>
                <c:pt idx="38">
                  <c:v>-37.11</c:v>
                </c:pt>
                <c:pt idx="39">
                  <c:v>-51.41</c:v>
                </c:pt>
                <c:pt idx="40">
                  <c:v>-53.6</c:v>
                </c:pt>
                <c:pt idx="41">
                  <c:v>-49.99</c:v>
                </c:pt>
                <c:pt idx="42">
                  <c:v>-58.36</c:v>
                </c:pt>
                <c:pt idx="43">
                  <c:v>-40.91</c:v>
                </c:pt>
                <c:pt idx="44">
                  <c:v>-50.74</c:v>
                </c:pt>
                <c:pt idx="45">
                  <c:v>-30.64</c:v>
                </c:pt>
                <c:pt idx="46">
                  <c:v>-38.79000000000001</c:v>
                </c:pt>
                <c:pt idx="47">
                  <c:v>-38.76000000000001</c:v>
                </c:pt>
                <c:pt idx="48">
                  <c:v>-36.35</c:v>
                </c:pt>
                <c:pt idx="49">
                  <c:v>-29.86</c:v>
                </c:pt>
                <c:pt idx="50">
                  <c:v>-28.59</c:v>
                </c:pt>
                <c:pt idx="51">
                  <c:v>-23.29</c:v>
                </c:pt>
                <c:pt idx="52">
                  <c:v>-12.43</c:v>
                </c:pt>
                <c:pt idx="53">
                  <c:v>-6.430000000000002</c:v>
                </c:pt>
                <c:pt idx="54">
                  <c:v>-5.42</c:v>
                </c:pt>
                <c:pt idx="55">
                  <c:v>0.03</c:v>
                </c:pt>
                <c:pt idx="56">
                  <c:v>1.51</c:v>
                </c:pt>
                <c:pt idx="57">
                  <c:v>2.89</c:v>
                </c:pt>
                <c:pt idx="58">
                  <c:v>8.34</c:v>
                </c:pt>
                <c:pt idx="59">
                  <c:v>18.95999999999999</c:v>
                </c:pt>
                <c:pt idx="60">
                  <c:v>15.56</c:v>
                </c:pt>
                <c:pt idx="61">
                  <c:v>19.4</c:v>
                </c:pt>
                <c:pt idx="62">
                  <c:v>49.01</c:v>
                </c:pt>
                <c:pt idx="63">
                  <c:v>52.39</c:v>
                </c:pt>
                <c:pt idx="64">
                  <c:v>48.26000000000001</c:v>
                </c:pt>
                <c:pt idx="65">
                  <c:v>76.98</c:v>
                </c:pt>
                <c:pt idx="66">
                  <c:v>74.35</c:v>
                </c:pt>
                <c:pt idx="67">
                  <c:v>77.47</c:v>
                </c:pt>
                <c:pt idx="68">
                  <c:v>104.59</c:v>
                </c:pt>
                <c:pt idx="69">
                  <c:v>4.64</c:v>
                </c:pt>
                <c:pt idx="70">
                  <c:v>4.58</c:v>
                </c:pt>
                <c:pt idx="71">
                  <c:v>5.64</c:v>
                </c:pt>
                <c:pt idx="72">
                  <c:v>-0.600000000000001</c:v>
                </c:pt>
                <c:pt idx="73">
                  <c:v>-3.44</c:v>
                </c:pt>
                <c:pt idx="74">
                  <c:v>-2.1</c:v>
                </c:pt>
                <c:pt idx="75">
                  <c:v>-1.7</c:v>
                </c:pt>
                <c:pt idx="76">
                  <c:v>5.39</c:v>
                </c:pt>
                <c:pt idx="77">
                  <c:v>5.109999999999999</c:v>
                </c:pt>
                <c:pt idx="78">
                  <c:v>0.2</c:v>
                </c:pt>
                <c:pt idx="79">
                  <c:v>-2.23</c:v>
                </c:pt>
                <c:pt idx="80">
                  <c:v>5.41</c:v>
                </c:pt>
                <c:pt idx="81">
                  <c:v>23.25</c:v>
                </c:pt>
                <c:pt idx="82">
                  <c:v>36.17</c:v>
                </c:pt>
                <c:pt idx="83">
                  <c:v>65.77</c:v>
                </c:pt>
                <c:pt idx="84">
                  <c:v>36.53</c:v>
                </c:pt>
                <c:pt idx="85">
                  <c:v>24.35</c:v>
                </c:pt>
                <c:pt idx="86">
                  <c:v>45.64</c:v>
                </c:pt>
                <c:pt idx="87">
                  <c:v>16.37</c:v>
                </c:pt>
                <c:pt idx="88">
                  <c:v>21.51</c:v>
                </c:pt>
                <c:pt idx="89">
                  <c:v>48.45</c:v>
                </c:pt>
                <c:pt idx="90">
                  <c:v>10.85000000000004</c:v>
                </c:pt>
                <c:pt idx="91">
                  <c:v>10.4</c:v>
                </c:pt>
                <c:pt idx="92">
                  <c:v>2.42</c:v>
                </c:pt>
                <c:pt idx="93">
                  <c:v>1.34</c:v>
                </c:pt>
                <c:pt idx="94">
                  <c:v>-32.26000000000001</c:v>
                </c:pt>
                <c:pt idx="95">
                  <c:v>-10.54</c:v>
                </c:pt>
                <c:pt idx="96">
                  <c:v>-24.33000000000002</c:v>
                </c:pt>
                <c:pt idx="97">
                  <c:v>-7.67</c:v>
                </c:pt>
                <c:pt idx="98">
                  <c:v>-46.96</c:v>
                </c:pt>
                <c:pt idx="99">
                  <c:v>-18.82</c:v>
                </c:pt>
                <c:pt idx="100">
                  <c:v>-20.84</c:v>
                </c:pt>
                <c:pt idx="101">
                  <c:v>-34.82</c:v>
                </c:pt>
                <c:pt idx="102">
                  <c:v>-13.83</c:v>
                </c:pt>
                <c:pt idx="103">
                  <c:v>-14.54</c:v>
                </c:pt>
                <c:pt idx="104">
                  <c:v>-8.870000000000002</c:v>
                </c:pt>
                <c:pt idx="105">
                  <c:v>0.04</c:v>
                </c:pt>
                <c:pt idx="106">
                  <c:v>10.44</c:v>
                </c:pt>
                <c:pt idx="107">
                  <c:v>3.38</c:v>
                </c:pt>
                <c:pt idx="108">
                  <c:v>-0.310000000000002</c:v>
                </c:pt>
                <c:pt idx="109">
                  <c:v>8.729999999999998</c:v>
                </c:pt>
                <c:pt idx="110">
                  <c:v>2.39</c:v>
                </c:pt>
                <c:pt idx="111">
                  <c:v>38.93</c:v>
                </c:pt>
                <c:pt idx="112">
                  <c:v>26.85</c:v>
                </c:pt>
                <c:pt idx="113">
                  <c:v>33.73000000000001</c:v>
                </c:pt>
                <c:pt idx="114">
                  <c:v>68.8</c:v>
                </c:pt>
                <c:pt idx="115">
                  <c:v>31.43999999999999</c:v>
                </c:pt>
                <c:pt idx="116">
                  <c:v>45.87</c:v>
                </c:pt>
                <c:pt idx="117">
                  <c:v>44.45</c:v>
                </c:pt>
                <c:pt idx="118">
                  <c:v>33.34</c:v>
                </c:pt>
                <c:pt idx="119">
                  <c:v>3.96</c:v>
                </c:pt>
                <c:pt idx="120">
                  <c:v>-12.21</c:v>
                </c:pt>
                <c:pt idx="121">
                  <c:v>-21.35</c:v>
                </c:pt>
                <c:pt idx="122">
                  <c:v>-15.44</c:v>
                </c:pt>
                <c:pt idx="123">
                  <c:v>-14.13</c:v>
                </c:pt>
                <c:pt idx="124">
                  <c:v>-19.5</c:v>
                </c:pt>
                <c:pt idx="125">
                  <c:v>-9.47</c:v>
                </c:pt>
                <c:pt idx="126">
                  <c:v>-9.81</c:v>
                </c:pt>
                <c:pt idx="127">
                  <c:v>-6.91</c:v>
                </c:pt>
                <c:pt idx="128">
                  <c:v>-6.68</c:v>
                </c:pt>
                <c:pt idx="129">
                  <c:v>2.99</c:v>
                </c:pt>
                <c:pt idx="130">
                  <c:v>3.23</c:v>
                </c:pt>
                <c:pt idx="131">
                  <c:v>2.91</c:v>
                </c:pt>
                <c:pt idx="132">
                  <c:v>43.69000000000001</c:v>
                </c:pt>
                <c:pt idx="133">
                  <c:v>31.56</c:v>
                </c:pt>
                <c:pt idx="134">
                  <c:v>25.0</c:v>
                </c:pt>
                <c:pt idx="135">
                  <c:v>46.8</c:v>
                </c:pt>
                <c:pt idx="136">
                  <c:v>39.82</c:v>
                </c:pt>
                <c:pt idx="137">
                  <c:v>44.06</c:v>
                </c:pt>
                <c:pt idx="138">
                  <c:v>-1.14999999999999</c:v>
                </c:pt>
                <c:pt idx="139">
                  <c:v>-3.45</c:v>
                </c:pt>
                <c:pt idx="140">
                  <c:v>-20.85</c:v>
                </c:pt>
                <c:pt idx="141">
                  <c:v>-14.87000000000002</c:v>
                </c:pt>
                <c:pt idx="142">
                  <c:v>-37.34</c:v>
                </c:pt>
                <c:pt idx="143">
                  <c:v>-21.77</c:v>
                </c:pt>
                <c:pt idx="144">
                  <c:v>-15.1</c:v>
                </c:pt>
                <c:pt idx="145">
                  <c:v>0.14</c:v>
                </c:pt>
                <c:pt idx="146">
                  <c:v>30.23</c:v>
                </c:pt>
                <c:pt idx="147">
                  <c:v>46.55</c:v>
                </c:pt>
                <c:pt idx="148">
                  <c:v>16.52</c:v>
                </c:pt>
                <c:pt idx="149">
                  <c:v>22.38</c:v>
                </c:pt>
                <c:pt idx="150">
                  <c:v>32.99</c:v>
                </c:pt>
                <c:pt idx="151">
                  <c:v>24.25</c:v>
                </c:pt>
                <c:pt idx="152">
                  <c:v>19.85</c:v>
                </c:pt>
                <c:pt idx="153">
                  <c:v>6.57</c:v>
                </c:pt>
                <c:pt idx="154">
                  <c:v>10.3</c:v>
                </c:pt>
                <c:pt idx="155">
                  <c:v>-5.930000000000002</c:v>
                </c:pt>
              </c:numCache>
            </c:numRef>
          </c:yVal>
          <c:smooth val="0"/>
        </c:ser>
        <c:ser>
          <c:idx val="5"/>
          <c:order val="5"/>
          <c:tx>
            <c:v>PANTONE4</c:v>
          </c:tx>
          <c:spPr>
            <a:ln w="28575">
              <a:noFill/>
            </a:ln>
          </c:spPr>
          <c:marker>
            <c:symbol val="circle"/>
            <c:size val="3"/>
            <c:spPr>
              <a:noFill/>
              <a:ln>
                <a:solidFill>
                  <a:srgbClr val="FF0000"/>
                </a:solidFill>
              </a:ln>
            </c:spPr>
          </c:marker>
          <c:xVal>
            <c:numRef>
              <c:f>PANTONE_deta!$C$15:$FB$15</c:f>
              <c:numCache>
                <c:formatCode>General</c:formatCode>
                <c:ptCount val="156"/>
                <c:pt idx="0">
                  <c:v>0.88</c:v>
                </c:pt>
                <c:pt idx="1">
                  <c:v>6.430000000000002</c:v>
                </c:pt>
                <c:pt idx="2">
                  <c:v>9.88</c:v>
                </c:pt>
                <c:pt idx="3">
                  <c:v>11.73</c:v>
                </c:pt>
                <c:pt idx="4">
                  <c:v>21.18</c:v>
                </c:pt>
                <c:pt idx="5">
                  <c:v>17.88</c:v>
                </c:pt>
                <c:pt idx="6">
                  <c:v>28.88</c:v>
                </c:pt>
                <c:pt idx="7">
                  <c:v>34.03</c:v>
                </c:pt>
                <c:pt idx="8">
                  <c:v>31.9</c:v>
                </c:pt>
                <c:pt idx="9">
                  <c:v>46.26000000000001</c:v>
                </c:pt>
                <c:pt idx="10">
                  <c:v>58.72000000000001</c:v>
                </c:pt>
                <c:pt idx="11">
                  <c:v>37.07</c:v>
                </c:pt>
                <c:pt idx="12">
                  <c:v>55.44</c:v>
                </c:pt>
                <c:pt idx="13">
                  <c:v>63.6</c:v>
                </c:pt>
                <c:pt idx="14">
                  <c:v>57.22000000000001</c:v>
                </c:pt>
                <c:pt idx="15">
                  <c:v>63.96</c:v>
                </c:pt>
                <c:pt idx="16">
                  <c:v>65.4</c:v>
                </c:pt>
                <c:pt idx="17">
                  <c:v>68.06</c:v>
                </c:pt>
                <c:pt idx="18">
                  <c:v>65.44000000000002</c:v>
                </c:pt>
                <c:pt idx="19">
                  <c:v>69.56</c:v>
                </c:pt>
                <c:pt idx="20">
                  <c:v>67.93</c:v>
                </c:pt>
                <c:pt idx="21">
                  <c:v>67.4</c:v>
                </c:pt>
                <c:pt idx="22">
                  <c:v>62.47</c:v>
                </c:pt>
                <c:pt idx="23">
                  <c:v>65.6</c:v>
                </c:pt>
                <c:pt idx="24">
                  <c:v>68.3</c:v>
                </c:pt>
                <c:pt idx="25">
                  <c:v>68.2</c:v>
                </c:pt>
                <c:pt idx="26">
                  <c:v>71.57</c:v>
                </c:pt>
                <c:pt idx="27">
                  <c:v>71.09</c:v>
                </c:pt>
                <c:pt idx="28">
                  <c:v>61.99</c:v>
                </c:pt>
                <c:pt idx="29">
                  <c:v>70.04</c:v>
                </c:pt>
                <c:pt idx="30">
                  <c:v>64.02</c:v>
                </c:pt>
                <c:pt idx="31">
                  <c:v>55.87</c:v>
                </c:pt>
                <c:pt idx="32">
                  <c:v>35.64</c:v>
                </c:pt>
                <c:pt idx="33">
                  <c:v>50.89</c:v>
                </c:pt>
                <c:pt idx="34">
                  <c:v>40.89</c:v>
                </c:pt>
                <c:pt idx="35">
                  <c:v>41.22000000000001</c:v>
                </c:pt>
                <c:pt idx="36">
                  <c:v>37.62000000000001</c:v>
                </c:pt>
                <c:pt idx="37">
                  <c:v>29.89</c:v>
                </c:pt>
                <c:pt idx="38">
                  <c:v>23.72</c:v>
                </c:pt>
                <c:pt idx="39">
                  <c:v>37.52</c:v>
                </c:pt>
                <c:pt idx="40">
                  <c:v>29.02</c:v>
                </c:pt>
                <c:pt idx="41">
                  <c:v>29.17</c:v>
                </c:pt>
                <c:pt idx="42">
                  <c:v>27.97999999999999</c:v>
                </c:pt>
                <c:pt idx="43">
                  <c:v>18.8</c:v>
                </c:pt>
                <c:pt idx="44">
                  <c:v>9.31</c:v>
                </c:pt>
                <c:pt idx="45">
                  <c:v>-0.14</c:v>
                </c:pt>
                <c:pt idx="46">
                  <c:v>-10.73</c:v>
                </c:pt>
                <c:pt idx="47">
                  <c:v>-15.69</c:v>
                </c:pt>
                <c:pt idx="48">
                  <c:v>-27.16</c:v>
                </c:pt>
                <c:pt idx="49">
                  <c:v>-34.53</c:v>
                </c:pt>
                <c:pt idx="50">
                  <c:v>-47.37</c:v>
                </c:pt>
                <c:pt idx="51">
                  <c:v>-54.32</c:v>
                </c:pt>
                <c:pt idx="52">
                  <c:v>-59.82</c:v>
                </c:pt>
                <c:pt idx="53">
                  <c:v>-62.99</c:v>
                </c:pt>
                <c:pt idx="54">
                  <c:v>-66.31</c:v>
                </c:pt>
                <c:pt idx="55">
                  <c:v>-65.26</c:v>
                </c:pt>
                <c:pt idx="56">
                  <c:v>-57.96</c:v>
                </c:pt>
                <c:pt idx="57">
                  <c:v>-72.67999999999998</c:v>
                </c:pt>
                <c:pt idx="58">
                  <c:v>-59.84</c:v>
                </c:pt>
                <c:pt idx="59">
                  <c:v>-70.22</c:v>
                </c:pt>
                <c:pt idx="60">
                  <c:v>-59.4</c:v>
                </c:pt>
                <c:pt idx="61">
                  <c:v>-65.44000000000002</c:v>
                </c:pt>
                <c:pt idx="62">
                  <c:v>-44.11</c:v>
                </c:pt>
                <c:pt idx="63">
                  <c:v>-36.66000000000001</c:v>
                </c:pt>
                <c:pt idx="64">
                  <c:v>-32.42</c:v>
                </c:pt>
                <c:pt idx="65">
                  <c:v>-18.32</c:v>
                </c:pt>
                <c:pt idx="66">
                  <c:v>-16.86</c:v>
                </c:pt>
                <c:pt idx="67">
                  <c:v>-9.9</c:v>
                </c:pt>
                <c:pt idx="68">
                  <c:v>-5.8</c:v>
                </c:pt>
                <c:pt idx="69">
                  <c:v>1.71</c:v>
                </c:pt>
                <c:pt idx="70">
                  <c:v>4.02</c:v>
                </c:pt>
                <c:pt idx="71">
                  <c:v>-1.89</c:v>
                </c:pt>
                <c:pt idx="72">
                  <c:v>-1.08</c:v>
                </c:pt>
                <c:pt idx="73">
                  <c:v>-2.51</c:v>
                </c:pt>
                <c:pt idx="74">
                  <c:v>10.33</c:v>
                </c:pt>
                <c:pt idx="75">
                  <c:v>-3.04</c:v>
                </c:pt>
                <c:pt idx="76">
                  <c:v>1.65</c:v>
                </c:pt>
                <c:pt idx="77">
                  <c:v>3.05</c:v>
                </c:pt>
                <c:pt idx="78">
                  <c:v>-0.870000000000004</c:v>
                </c:pt>
                <c:pt idx="79">
                  <c:v>-1.22</c:v>
                </c:pt>
                <c:pt idx="80">
                  <c:v>6.94</c:v>
                </c:pt>
                <c:pt idx="81">
                  <c:v>-5.42</c:v>
                </c:pt>
                <c:pt idx="82">
                  <c:v>-0.650000000000004</c:v>
                </c:pt>
                <c:pt idx="83">
                  <c:v>-2.74</c:v>
                </c:pt>
                <c:pt idx="84">
                  <c:v>3.41</c:v>
                </c:pt>
                <c:pt idx="85">
                  <c:v>13.17</c:v>
                </c:pt>
                <c:pt idx="86">
                  <c:v>20.97999999999999</c:v>
                </c:pt>
                <c:pt idx="87">
                  <c:v>9.91</c:v>
                </c:pt>
                <c:pt idx="88">
                  <c:v>10.5</c:v>
                </c:pt>
                <c:pt idx="89">
                  <c:v>30.07</c:v>
                </c:pt>
                <c:pt idx="90">
                  <c:v>32.9</c:v>
                </c:pt>
                <c:pt idx="91">
                  <c:v>26.56</c:v>
                </c:pt>
                <c:pt idx="92">
                  <c:v>20.9</c:v>
                </c:pt>
                <c:pt idx="93">
                  <c:v>27.0</c:v>
                </c:pt>
                <c:pt idx="94">
                  <c:v>29.68</c:v>
                </c:pt>
                <c:pt idx="95">
                  <c:v>14.13</c:v>
                </c:pt>
                <c:pt idx="96">
                  <c:v>16.09</c:v>
                </c:pt>
                <c:pt idx="97">
                  <c:v>11.69</c:v>
                </c:pt>
                <c:pt idx="98">
                  <c:v>28.0</c:v>
                </c:pt>
                <c:pt idx="99">
                  <c:v>3.72</c:v>
                </c:pt>
                <c:pt idx="100">
                  <c:v>-3.26</c:v>
                </c:pt>
                <c:pt idx="101">
                  <c:v>-11.69</c:v>
                </c:pt>
                <c:pt idx="102">
                  <c:v>-7.38</c:v>
                </c:pt>
                <c:pt idx="103">
                  <c:v>-16.5</c:v>
                </c:pt>
                <c:pt idx="104">
                  <c:v>-12.85000000000004</c:v>
                </c:pt>
                <c:pt idx="105">
                  <c:v>-8.17</c:v>
                </c:pt>
                <c:pt idx="106">
                  <c:v>-22.9</c:v>
                </c:pt>
                <c:pt idx="107">
                  <c:v>-10.12</c:v>
                </c:pt>
                <c:pt idx="108">
                  <c:v>-22.83000000000002</c:v>
                </c:pt>
                <c:pt idx="109">
                  <c:v>-7.92</c:v>
                </c:pt>
                <c:pt idx="110">
                  <c:v>-25.82</c:v>
                </c:pt>
                <c:pt idx="111">
                  <c:v>-14.99</c:v>
                </c:pt>
                <c:pt idx="112">
                  <c:v>-7.34</c:v>
                </c:pt>
                <c:pt idx="113">
                  <c:v>-7.58</c:v>
                </c:pt>
                <c:pt idx="114">
                  <c:v>-11.49</c:v>
                </c:pt>
                <c:pt idx="115">
                  <c:v>-4.57</c:v>
                </c:pt>
                <c:pt idx="116">
                  <c:v>-6.41</c:v>
                </c:pt>
                <c:pt idx="117">
                  <c:v>-5.78</c:v>
                </c:pt>
                <c:pt idx="118">
                  <c:v>-4.2</c:v>
                </c:pt>
                <c:pt idx="119">
                  <c:v>-14.9</c:v>
                </c:pt>
                <c:pt idx="120">
                  <c:v>-27.64</c:v>
                </c:pt>
                <c:pt idx="121">
                  <c:v>-33.86</c:v>
                </c:pt>
                <c:pt idx="122">
                  <c:v>-8.33</c:v>
                </c:pt>
                <c:pt idx="123">
                  <c:v>-6.58</c:v>
                </c:pt>
                <c:pt idx="124">
                  <c:v>-6.8</c:v>
                </c:pt>
                <c:pt idx="125">
                  <c:v>8.200000000000001</c:v>
                </c:pt>
                <c:pt idx="126">
                  <c:v>33.59</c:v>
                </c:pt>
                <c:pt idx="127">
                  <c:v>20.72</c:v>
                </c:pt>
                <c:pt idx="128">
                  <c:v>24.77999999999999</c:v>
                </c:pt>
                <c:pt idx="129">
                  <c:v>20.86</c:v>
                </c:pt>
                <c:pt idx="130">
                  <c:v>32.26000000000001</c:v>
                </c:pt>
                <c:pt idx="131">
                  <c:v>36.67</c:v>
                </c:pt>
                <c:pt idx="132">
                  <c:v>35.28</c:v>
                </c:pt>
                <c:pt idx="133">
                  <c:v>23.6</c:v>
                </c:pt>
                <c:pt idx="134">
                  <c:v>17.15000000000001</c:v>
                </c:pt>
                <c:pt idx="135">
                  <c:v>-0.37</c:v>
                </c:pt>
                <c:pt idx="136">
                  <c:v>16.86</c:v>
                </c:pt>
                <c:pt idx="137">
                  <c:v>43.95</c:v>
                </c:pt>
                <c:pt idx="138">
                  <c:v>54.93</c:v>
                </c:pt>
                <c:pt idx="139">
                  <c:v>35.08</c:v>
                </c:pt>
                <c:pt idx="140">
                  <c:v>16.55</c:v>
                </c:pt>
                <c:pt idx="141">
                  <c:v>8.82</c:v>
                </c:pt>
                <c:pt idx="142">
                  <c:v>-6.48</c:v>
                </c:pt>
                <c:pt idx="143">
                  <c:v>-41.95</c:v>
                </c:pt>
                <c:pt idx="144">
                  <c:v>-56.86</c:v>
                </c:pt>
                <c:pt idx="145">
                  <c:v>-33.27</c:v>
                </c:pt>
                <c:pt idx="146">
                  <c:v>-67.42</c:v>
                </c:pt>
                <c:pt idx="147">
                  <c:v>-42.79000000000001</c:v>
                </c:pt>
                <c:pt idx="148">
                  <c:v>-12.94</c:v>
                </c:pt>
                <c:pt idx="149">
                  <c:v>3.19</c:v>
                </c:pt>
                <c:pt idx="150">
                  <c:v>11.97</c:v>
                </c:pt>
                <c:pt idx="151">
                  <c:v>25.97999999999999</c:v>
                </c:pt>
                <c:pt idx="152">
                  <c:v>24.04</c:v>
                </c:pt>
                <c:pt idx="153">
                  <c:v>4.04</c:v>
                </c:pt>
                <c:pt idx="154">
                  <c:v>-2.87</c:v>
                </c:pt>
                <c:pt idx="155">
                  <c:v>-3.86</c:v>
                </c:pt>
              </c:numCache>
            </c:numRef>
          </c:xVal>
          <c:yVal>
            <c:numRef>
              <c:f>PANTONE_deta!$C$16:$FB$16</c:f>
              <c:numCache>
                <c:formatCode>General</c:formatCode>
                <c:ptCount val="156"/>
                <c:pt idx="0">
                  <c:v>106.98</c:v>
                </c:pt>
                <c:pt idx="1">
                  <c:v>94.31</c:v>
                </c:pt>
                <c:pt idx="2">
                  <c:v>88.77</c:v>
                </c:pt>
                <c:pt idx="3">
                  <c:v>74.45</c:v>
                </c:pt>
                <c:pt idx="4">
                  <c:v>81.04</c:v>
                </c:pt>
                <c:pt idx="5">
                  <c:v>83.17999999999998</c:v>
                </c:pt>
                <c:pt idx="6">
                  <c:v>82.04</c:v>
                </c:pt>
                <c:pt idx="7">
                  <c:v>73.16</c:v>
                </c:pt>
                <c:pt idx="8">
                  <c:v>73.65</c:v>
                </c:pt>
                <c:pt idx="9">
                  <c:v>74.82</c:v>
                </c:pt>
                <c:pt idx="10">
                  <c:v>77.95</c:v>
                </c:pt>
                <c:pt idx="11">
                  <c:v>59.53</c:v>
                </c:pt>
                <c:pt idx="12">
                  <c:v>66.15</c:v>
                </c:pt>
                <c:pt idx="13">
                  <c:v>66.15</c:v>
                </c:pt>
                <c:pt idx="14">
                  <c:v>66.11</c:v>
                </c:pt>
                <c:pt idx="15">
                  <c:v>59.94</c:v>
                </c:pt>
                <c:pt idx="16">
                  <c:v>42.76000000000001</c:v>
                </c:pt>
                <c:pt idx="17">
                  <c:v>43.05</c:v>
                </c:pt>
                <c:pt idx="18">
                  <c:v>33.65</c:v>
                </c:pt>
                <c:pt idx="19">
                  <c:v>40.75</c:v>
                </c:pt>
                <c:pt idx="20">
                  <c:v>21.27999999999999</c:v>
                </c:pt>
                <c:pt idx="21">
                  <c:v>14.31</c:v>
                </c:pt>
                <c:pt idx="22">
                  <c:v>29.8</c:v>
                </c:pt>
                <c:pt idx="23">
                  <c:v>19.75</c:v>
                </c:pt>
                <c:pt idx="24">
                  <c:v>-2.45</c:v>
                </c:pt>
                <c:pt idx="25">
                  <c:v>2.68</c:v>
                </c:pt>
                <c:pt idx="26">
                  <c:v>-10.01</c:v>
                </c:pt>
                <c:pt idx="27">
                  <c:v>-22.38</c:v>
                </c:pt>
                <c:pt idx="28">
                  <c:v>-28.99</c:v>
                </c:pt>
                <c:pt idx="29">
                  <c:v>-32.98</c:v>
                </c:pt>
                <c:pt idx="30">
                  <c:v>-36.7</c:v>
                </c:pt>
                <c:pt idx="31">
                  <c:v>-41.97</c:v>
                </c:pt>
                <c:pt idx="32">
                  <c:v>-30.64</c:v>
                </c:pt>
                <c:pt idx="33">
                  <c:v>-50.05</c:v>
                </c:pt>
                <c:pt idx="34">
                  <c:v>-39.51</c:v>
                </c:pt>
                <c:pt idx="35">
                  <c:v>-48.52</c:v>
                </c:pt>
                <c:pt idx="36">
                  <c:v>-55.11</c:v>
                </c:pt>
                <c:pt idx="37">
                  <c:v>-50.89</c:v>
                </c:pt>
                <c:pt idx="38">
                  <c:v>-42.02</c:v>
                </c:pt>
                <c:pt idx="39">
                  <c:v>-56.98</c:v>
                </c:pt>
                <c:pt idx="40">
                  <c:v>-63.86</c:v>
                </c:pt>
                <c:pt idx="41">
                  <c:v>-64.69</c:v>
                </c:pt>
                <c:pt idx="42">
                  <c:v>-60.34</c:v>
                </c:pt>
                <c:pt idx="43">
                  <c:v>-57.3</c:v>
                </c:pt>
                <c:pt idx="44">
                  <c:v>-58.02</c:v>
                </c:pt>
                <c:pt idx="45">
                  <c:v>-55.85</c:v>
                </c:pt>
                <c:pt idx="46">
                  <c:v>-53.47</c:v>
                </c:pt>
                <c:pt idx="47">
                  <c:v>-50.78</c:v>
                </c:pt>
                <c:pt idx="48">
                  <c:v>-47.23000000000001</c:v>
                </c:pt>
                <c:pt idx="49">
                  <c:v>-44.29000000000001</c:v>
                </c:pt>
                <c:pt idx="50">
                  <c:v>-32.13</c:v>
                </c:pt>
                <c:pt idx="51">
                  <c:v>-24.97999999999999</c:v>
                </c:pt>
                <c:pt idx="52">
                  <c:v>-16.23</c:v>
                </c:pt>
                <c:pt idx="53">
                  <c:v>-0.89</c:v>
                </c:pt>
                <c:pt idx="54">
                  <c:v>-4.07</c:v>
                </c:pt>
                <c:pt idx="55">
                  <c:v>1.47</c:v>
                </c:pt>
                <c:pt idx="56">
                  <c:v>3.77</c:v>
                </c:pt>
                <c:pt idx="57">
                  <c:v>11.08</c:v>
                </c:pt>
                <c:pt idx="58">
                  <c:v>13.38</c:v>
                </c:pt>
                <c:pt idx="59">
                  <c:v>23.84</c:v>
                </c:pt>
                <c:pt idx="60">
                  <c:v>30.9</c:v>
                </c:pt>
                <c:pt idx="61">
                  <c:v>41.27</c:v>
                </c:pt>
                <c:pt idx="62">
                  <c:v>51.46</c:v>
                </c:pt>
                <c:pt idx="63">
                  <c:v>63.67</c:v>
                </c:pt>
                <c:pt idx="64">
                  <c:v>73.25</c:v>
                </c:pt>
                <c:pt idx="65">
                  <c:v>81.0</c:v>
                </c:pt>
                <c:pt idx="66">
                  <c:v>91.6</c:v>
                </c:pt>
                <c:pt idx="67">
                  <c:v>94.93</c:v>
                </c:pt>
                <c:pt idx="68">
                  <c:v>106.38</c:v>
                </c:pt>
                <c:pt idx="69">
                  <c:v>5.35</c:v>
                </c:pt>
                <c:pt idx="70">
                  <c:v>4.54</c:v>
                </c:pt>
                <c:pt idx="71">
                  <c:v>5.95</c:v>
                </c:pt>
                <c:pt idx="72">
                  <c:v>-0.960000000000001</c:v>
                </c:pt>
                <c:pt idx="73">
                  <c:v>-4.25</c:v>
                </c:pt>
                <c:pt idx="74">
                  <c:v>-1.37</c:v>
                </c:pt>
                <c:pt idx="75">
                  <c:v>-2.9</c:v>
                </c:pt>
                <c:pt idx="76">
                  <c:v>5.07</c:v>
                </c:pt>
                <c:pt idx="77">
                  <c:v>5.13</c:v>
                </c:pt>
                <c:pt idx="78">
                  <c:v>-0.18</c:v>
                </c:pt>
                <c:pt idx="79">
                  <c:v>-2.75</c:v>
                </c:pt>
                <c:pt idx="80">
                  <c:v>0.730000000000001</c:v>
                </c:pt>
                <c:pt idx="81">
                  <c:v>23.74</c:v>
                </c:pt>
                <c:pt idx="82">
                  <c:v>32.8</c:v>
                </c:pt>
                <c:pt idx="83">
                  <c:v>53.63</c:v>
                </c:pt>
                <c:pt idx="84">
                  <c:v>35.24</c:v>
                </c:pt>
                <c:pt idx="85">
                  <c:v>22.11000000000003</c:v>
                </c:pt>
                <c:pt idx="86">
                  <c:v>34.4</c:v>
                </c:pt>
                <c:pt idx="87">
                  <c:v>14.54</c:v>
                </c:pt>
                <c:pt idx="88">
                  <c:v>19.59</c:v>
                </c:pt>
                <c:pt idx="89">
                  <c:v>26.5</c:v>
                </c:pt>
                <c:pt idx="90">
                  <c:v>-0.320000000000002</c:v>
                </c:pt>
                <c:pt idx="91">
                  <c:v>2.36</c:v>
                </c:pt>
                <c:pt idx="92">
                  <c:v>1.990000000000008</c:v>
                </c:pt>
                <c:pt idx="93">
                  <c:v>-6.06</c:v>
                </c:pt>
                <c:pt idx="94">
                  <c:v>-20.53</c:v>
                </c:pt>
                <c:pt idx="95">
                  <c:v>-8.370000000000002</c:v>
                </c:pt>
                <c:pt idx="96">
                  <c:v>-19.06</c:v>
                </c:pt>
                <c:pt idx="97">
                  <c:v>-5.42</c:v>
                </c:pt>
                <c:pt idx="98">
                  <c:v>-32.48</c:v>
                </c:pt>
                <c:pt idx="99">
                  <c:v>-13.44</c:v>
                </c:pt>
                <c:pt idx="100">
                  <c:v>-14.71</c:v>
                </c:pt>
                <c:pt idx="101">
                  <c:v>-23.15000000000003</c:v>
                </c:pt>
                <c:pt idx="102">
                  <c:v>-11.51</c:v>
                </c:pt>
                <c:pt idx="103">
                  <c:v>-14.01</c:v>
                </c:pt>
                <c:pt idx="104">
                  <c:v>-6.56</c:v>
                </c:pt>
                <c:pt idx="105">
                  <c:v>-0.25</c:v>
                </c:pt>
                <c:pt idx="106">
                  <c:v>8.040000000000001</c:v>
                </c:pt>
                <c:pt idx="107">
                  <c:v>3.45</c:v>
                </c:pt>
                <c:pt idx="108">
                  <c:v>-0.860000000000001</c:v>
                </c:pt>
                <c:pt idx="109">
                  <c:v>6.33</c:v>
                </c:pt>
                <c:pt idx="110">
                  <c:v>0.07</c:v>
                </c:pt>
                <c:pt idx="111">
                  <c:v>27.13000000000003</c:v>
                </c:pt>
                <c:pt idx="112">
                  <c:v>23.34</c:v>
                </c:pt>
                <c:pt idx="113">
                  <c:v>29.8</c:v>
                </c:pt>
                <c:pt idx="114">
                  <c:v>55.89</c:v>
                </c:pt>
                <c:pt idx="115">
                  <c:v>29.47999999999999</c:v>
                </c:pt>
                <c:pt idx="116">
                  <c:v>65.74000000000002</c:v>
                </c:pt>
                <c:pt idx="117">
                  <c:v>56.14</c:v>
                </c:pt>
                <c:pt idx="118">
                  <c:v>40.85</c:v>
                </c:pt>
                <c:pt idx="119">
                  <c:v>4.01</c:v>
                </c:pt>
                <c:pt idx="120">
                  <c:v>-18.39</c:v>
                </c:pt>
                <c:pt idx="121">
                  <c:v>-28.11000000000003</c:v>
                </c:pt>
                <c:pt idx="122">
                  <c:v>-20.93</c:v>
                </c:pt>
                <c:pt idx="123">
                  <c:v>-20.95999999999999</c:v>
                </c:pt>
                <c:pt idx="124">
                  <c:v>-31.34</c:v>
                </c:pt>
                <c:pt idx="125">
                  <c:v>-13.88</c:v>
                </c:pt>
                <c:pt idx="126">
                  <c:v>-12.75</c:v>
                </c:pt>
                <c:pt idx="127">
                  <c:v>-9.26</c:v>
                </c:pt>
                <c:pt idx="128">
                  <c:v>-8.870000000000002</c:v>
                </c:pt>
                <c:pt idx="129">
                  <c:v>2.76</c:v>
                </c:pt>
                <c:pt idx="130">
                  <c:v>4.83</c:v>
                </c:pt>
                <c:pt idx="131">
                  <c:v>5.57</c:v>
                </c:pt>
                <c:pt idx="132">
                  <c:v>58.34</c:v>
                </c:pt>
                <c:pt idx="133">
                  <c:v>40.99</c:v>
                </c:pt>
                <c:pt idx="134">
                  <c:v>31.25999999999999</c:v>
                </c:pt>
                <c:pt idx="135">
                  <c:v>72.36</c:v>
                </c:pt>
                <c:pt idx="136">
                  <c:v>47.45</c:v>
                </c:pt>
                <c:pt idx="137">
                  <c:v>20.04</c:v>
                </c:pt>
                <c:pt idx="138">
                  <c:v>8.76</c:v>
                </c:pt>
                <c:pt idx="139">
                  <c:v>-3.04</c:v>
                </c:pt>
                <c:pt idx="140">
                  <c:v>-17.27999999999999</c:v>
                </c:pt>
                <c:pt idx="141">
                  <c:v>-30.14</c:v>
                </c:pt>
                <c:pt idx="142">
                  <c:v>-29.93999999999999</c:v>
                </c:pt>
                <c:pt idx="143">
                  <c:v>-38.16000000000001</c:v>
                </c:pt>
                <c:pt idx="144">
                  <c:v>-16.07</c:v>
                </c:pt>
                <c:pt idx="145">
                  <c:v>-14.12</c:v>
                </c:pt>
                <c:pt idx="146">
                  <c:v>42.19000000000001</c:v>
                </c:pt>
                <c:pt idx="147">
                  <c:v>55.94</c:v>
                </c:pt>
                <c:pt idx="148">
                  <c:v>42.93</c:v>
                </c:pt>
                <c:pt idx="149">
                  <c:v>25.74</c:v>
                </c:pt>
                <c:pt idx="150">
                  <c:v>38.16000000000001</c:v>
                </c:pt>
                <c:pt idx="151">
                  <c:v>31.66</c:v>
                </c:pt>
                <c:pt idx="152">
                  <c:v>15.5</c:v>
                </c:pt>
                <c:pt idx="153">
                  <c:v>7.83</c:v>
                </c:pt>
                <c:pt idx="154">
                  <c:v>4.99</c:v>
                </c:pt>
                <c:pt idx="155">
                  <c:v>-7.9</c:v>
                </c:pt>
              </c:numCache>
            </c:numRef>
          </c:yVal>
          <c:smooth val="0"/>
        </c:ser>
        <c:ser>
          <c:idx val="6"/>
          <c:order val="6"/>
          <c:tx>
            <c:v>PANTONE5</c:v>
          </c:tx>
          <c:spPr>
            <a:ln w="28575">
              <a:noFill/>
            </a:ln>
          </c:spPr>
          <c:marker>
            <c:symbol val="circle"/>
            <c:size val="3"/>
            <c:spPr>
              <a:noFill/>
            </c:spPr>
          </c:marker>
          <c:xVal>
            <c:numRef>
              <c:f>PANTONE_deta!$C$18:$FB$18</c:f>
              <c:numCache>
                <c:formatCode>General</c:formatCode>
                <c:ptCount val="156"/>
                <c:pt idx="0">
                  <c:v>2.86</c:v>
                </c:pt>
                <c:pt idx="1">
                  <c:v>11.22</c:v>
                </c:pt>
                <c:pt idx="2">
                  <c:v>11.0</c:v>
                </c:pt>
                <c:pt idx="3">
                  <c:v>15.85000000000004</c:v>
                </c:pt>
                <c:pt idx="4">
                  <c:v>13.1</c:v>
                </c:pt>
                <c:pt idx="5">
                  <c:v>16.14</c:v>
                </c:pt>
                <c:pt idx="6">
                  <c:v>32.66000000000001</c:v>
                </c:pt>
                <c:pt idx="7">
                  <c:v>34.15</c:v>
                </c:pt>
                <c:pt idx="8">
                  <c:v>25.25</c:v>
                </c:pt>
                <c:pt idx="9">
                  <c:v>39.28</c:v>
                </c:pt>
                <c:pt idx="10">
                  <c:v>43.38</c:v>
                </c:pt>
                <c:pt idx="11">
                  <c:v>37.28</c:v>
                </c:pt>
                <c:pt idx="12">
                  <c:v>44.51</c:v>
                </c:pt>
                <c:pt idx="13">
                  <c:v>55.65</c:v>
                </c:pt>
                <c:pt idx="14">
                  <c:v>52.9</c:v>
                </c:pt>
                <c:pt idx="15">
                  <c:v>51.49</c:v>
                </c:pt>
                <c:pt idx="16">
                  <c:v>58.81</c:v>
                </c:pt>
                <c:pt idx="17">
                  <c:v>60.45</c:v>
                </c:pt>
                <c:pt idx="18">
                  <c:v>56.04</c:v>
                </c:pt>
                <c:pt idx="19">
                  <c:v>62.05</c:v>
                </c:pt>
                <c:pt idx="20">
                  <c:v>59.21</c:v>
                </c:pt>
                <c:pt idx="21">
                  <c:v>62.1</c:v>
                </c:pt>
                <c:pt idx="22">
                  <c:v>56.41</c:v>
                </c:pt>
                <c:pt idx="23">
                  <c:v>54.07</c:v>
                </c:pt>
                <c:pt idx="24">
                  <c:v>64.57</c:v>
                </c:pt>
                <c:pt idx="25">
                  <c:v>57.72000000000001</c:v>
                </c:pt>
                <c:pt idx="26">
                  <c:v>60.46</c:v>
                </c:pt>
                <c:pt idx="27">
                  <c:v>69.0</c:v>
                </c:pt>
                <c:pt idx="28">
                  <c:v>60.54</c:v>
                </c:pt>
                <c:pt idx="29">
                  <c:v>63.02</c:v>
                </c:pt>
                <c:pt idx="30">
                  <c:v>63.38</c:v>
                </c:pt>
                <c:pt idx="31">
                  <c:v>57.13</c:v>
                </c:pt>
                <c:pt idx="32">
                  <c:v>29.93999999999999</c:v>
                </c:pt>
                <c:pt idx="33">
                  <c:v>49.34</c:v>
                </c:pt>
                <c:pt idx="34">
                  <c:v>38.45</c:v>
                </c:pt>
                <c:pt idx="35">
                  <c:v>35.97</c:v>
                </c:pt>
                <c:pt idx="36">
                  <c:v>37.16000000000001</c:v>
                </c:pt>
                <c:pt idx="37">
                  <c:v>44.54</c:v>
                </c:pt>
                <c:pt idx="38">
                  <c:v>19.22</c:v>
                </c:pt>
                <c:pt idx="39">
                  <c:v>29.95</c:v>
                </c:pt>
                <c:pt idx="40">
                  <c:v>24.35</c:v>
                </c:pt>
                <c:pt idx="41">
                  <c:v>13.38</c:v>
                </c:pt>
                <c:pt idx="42">
                  <c:v>16.21</c:v>
                </c:pt>
                <c:pt idx="43">
                  <c:v>9.93</c:v>
                </c:pt>
                <c:pt idx="44">
                  <c:v>5.41</c:v>
                </c:pt>
                <c:pt idx="45">
                  <c:v>-3.62</c:v>
                </c:pt>
                <c:pt idx="46">
                  <c:v>-12.22</c:v>
                </c:pt>
                <c:pt idx="47">
                  <c:v>-13.53</c:v>
                </c:pt>
                <c:pt idx="48">
                  <c:v>-25.25999999999999</c:v>
                </c:pt>
                <c:pt idx="49">
                  <c:v>-31.93999999999999</c:v>
                </c:pt>
                <c:pt idx="50">
                  <c:v>-43.43</c:v>
                </c:pt>
                <c:pt idx="51">
                  <c:v>-44.49</c:v>
                </c:pt>
                <c:pt idx="52">
                  <c:v>-53.96</c:v>
                </c:pt>
                <c:pt idx="53">
                  <c:v>-52.79000000000001</c:v>
                </c:pt>
                <c:pt idx="54">
                  <c:v>-54.48</c:v>
                </c:pt>
                <c:pt idx="55">
                  <c:v>-53.23000000000001</c:v>
                </c:pt>
                <c:pt idx="56">
                  <c:v>-51.21</c:v>
                </c:pt>
                <c:pt idx="57">
                  <c:v>-62.61</c:v>
                </c:pt>
                <c:pt idx="58">
                  <c:v>-44.52</c:v>
                </c:pt>
                <c:pt idx="59">
                  <c:v>-45.24</c:v>
                </c:pt>
                <c:pt idx="60">
                  <c:v>-51.95</c:v>
                </c:pt>
                <c:pt idx="61">
                  <c:v>-59.14</c:v>
                </c:pt>
                <c:pt idx="62">
                  <c:v>-37.23000000000001</c:v>
                </c:pt>
                <c:pt idx="63">
                  <c:v>-34.57</c:v>
                </c:pt>
                <c:pt idx="64">
                  <c:v>-29.75999999999999</c:v>
                </c:pt>
                <c:pt idx="65">
                  <c:v>-13.46</c:v>
                </c:pt>
                <c:pt idx="66">
                  <c:v>-11.52</c:v>
                </c:pt>
                <c:pt idx="67">
                  <c:v>-6.359999999999998</c:v>
                </c:pt>
                <c:pt idx="68">
                  <c:v>-1.33</c:v>
                </c:pt>
                <c:pt idx="69">
                  <c:v>2.06</c:v>
                </c:pt>
                <c:pt idx="70">
                  <c:v>4.59</c:v>
                </c:pt>
                <c:pt idx="71">
                  <c:v>-1.920000000000002</c:v>
                </c:pt>
                <c:pt idx="72">
                  <c:v>-1.190000000000008</c:v>
                </c:pt>
                <c:pt idx="73">
                  <c:v>-2.94</c:v>
                </c:pt>
                <c:pt idx="74">
                  <c:v>10.08</c:v>
                </c:pt>
                <c:pt idx="75">
                  <c:v>-1.82</c:v>
                </c:pt>
                <c:pt idx="76">
                  <c:v>1.920000000000002</c:v>
                </c:pt>
                <c:pt idx="77">
                  <c:v>3.3</c:v>
                </c:pt>
                <c:pt idx="78">
                  <c:v>-0.88</c:v>
                </c:pt>
                <c:pt idx="79">
                  <c:v>-1.43</c:v>
                </c:pt>
                <c:pt idx="80">
                  <c:v>-2.45</c:v>
                </c:pt>
                <c:pt idx="81">
                  <c:v>-4.96</c:v>
                </c:pt>
                <c:pt idx="82">
                  <c:v>-1.32</c:v>
                </c:pt>
                <c:pt idx="83">
                  <c:v>-3.26</c:v>
                </c:pt>
                <c:pt idx="84">
                  <c:v>1.53</c:v>
                </c:pt>
                <c:pt idx="85">
                  <c:v>10.32</c:v>
                </c:pt>
                <c:pt idx="86">
                  <c:v>13.44</c:v>
                </c:pt>
                <c:pt idx="87">
                  <c:v>7.42</c:v>
                </c:pt>
                <c:pt idx="88">
                  <c:v>5.88</c:v>
                </c:pt>
                <c:pt idx="89">
                  <c:v>21.95</c:v>
                </c:pt>
                <c:pt idx="90">
                  <c:v>27.7</c:v>
                </c:pt>
                <c:pt idx="91">
                  <c:v>20.91999999999999</c:v>
                </c:pt>
                <c:pt idx="92">
                  <c:v>16.43</c:v>
                </c:pt>
                <c:pt idx="93">
                  <c:v>21.75999999999999</c:v>
                </c:pt>
                <c:pt idx="94">
                  <c:v>22.75</c:v>
                </c:pt>
                <c:pt idx="95">
                  <c:v>9.59</c:v>
                </c:pt>
                <c:pt idx="96">
                  <c:v>12.21</c:v>
                </c:pt>
                <c:pt idx="97">
                  <c:v>8.83</c:v>
                </c:pt>
                <c:pt idx="98">
                  <c:v>20.97</c:v>
                </c:pt>
                <c:pt idx="99">
                  <c:v>2.47</c:v>
                </c:pt>
                <c:pt idx="100">
                  <c:v>-3.08</c:v>
                </c:pt>
                <c:pt idx="101">
                  <c:v>-7.609999999999998</c:v>
                </c:pt>
                <c:pt idx="102">
                  <c:v>-5.72</c:v>
                </c:pt>
                <c:pt idx="103">
                  <c:v>-12.04</c:v>
                </c:pt>
                <c:pt idx="104">
                  <c:v>-11.44</c:v>
                </c:pt>
                <c:pt idx="105">
                  <c:v>-6.45</c:v>
                </c:pt>
                <c:pt idx="106">
                  <c:v>-18.27</c:v>
                </c:pt>
                <c:pt idx="107">
                  <c:v>-8.84</c:v>
                </c:pt>
                <c:pt idx="108">
                  <c:v>-19.18</c:v>
                </c:pt>
                <c:pt idx="109">
                  <c:v>-6.72</c:v>
                </c:pt>
                <c:pt idx="110">
                  <c:v>-18.29</c:v>
                </c:pt>
                <c:pt idx="111">
                  <c:v>-12.02</c:v>
                </c:pt>
                <c:pt idx="112">
                  <c:v>-6.41</c:v>
                </c:pt>
                <c:pt idx="113">
                  <c:v>-6.24</c:v>
                </c:pt>
                <c:pt idx="114">
                  <c:v>-9.780000000000001</c:v>
                </c:pt>
                <c:pt idx="115">
                  <c:v>-4.18</c:v>
                </c:pt>
                <c:pt idx="116">
                  <c:v>-5.99</c:v>
                </c:pt>
                <c:pt idx="117">
                  <c:v>-5.28</c:v>
                </c:pt>
                <c:pt idx="118">
                  <c:v>-3.54</c:v>
                </c:pt>
                <c:pt idx="119">
                  <c:v>-18.12</c:v>
                </c:pt>
                <c:pt idx="120">
                  <c:v>-34.1</c:v>
                </c:pt>
                <c:pt idx="121">
                  <c:v>-37.39</c:v>
                </c:pt>
                <c:pt idx="122">
                  <c:v>-8.57</c:v>
                </c:pt>
                <c:pt idx="123">
                  <c:v>-6.95</c:v>
                </c:pt>
                <c:pt idx="124">
                  <c:v>-5.619999999999996</c:v>
                </c:pt>
                <c:pt idx="125">
                  <c:v>11.3</c:v>
                </c:pt>
                <c:pt idx="126">
                  <c:v>44.76000000000001</c:v>
                </c:pt>
                <c:pt idx="127">
                  <c:v>27.97999999999999</c:v>
                </c:pt>
                <c:pt idx="128">
                  <c:v>30.93</c:v>
                </c:pt>
                <c:pt idx="129">
                  <c:v>25.45999999999999</c:v>
                </c:pt>
                <c:pt idx="130">
                  <c:v>41.14</c:v>
                </c:pt>
                <c:pt idx="131">
                  <c:v>50.38</c:v>
                </c:pt>
                <c:pt idx="132">
                  <c:v>41.74</c:v>
                </c:pt>
                <c:pt idx="133">
                  <c:v>27.31000000000003</c:v>
                </c:pt>
                <c:pt idx="134">
                  <c:v>20.15000000000001</c:v>
                </c:pt>
                <c:pt idx="135">
                  <c:v>4.64</c:v>
                </c:pt>
                <c:pt idx="136">
                  <c:v>30.03</c:v>
                </c:pt>
                <c:pt idx="137">
                  <c:v>42.26000000000001</c:v>
                </c:pt>
                <c:pt idx="138">
                  <c:v>51.96</c:v>
                </c:pt>
                <c:pt idx="139">
                  <c:v>41.91</c:v>
                </c:pt>
                <c:pt idx="140">
                  <c:v>20.18</c:v>
                </c:pt>
                <c:pt idx="141">
                  <c:v>14.19</c:v>
                </c:pt>
                <c:pt idx="142">
                  <c:v>-10.52</c:v>
                </c:pt>
                <c:pt idx="143">
                  <c:v>-21.52</c:v>
                </c:pt>
                <c:pt idx="144">
                  <c:v>-22.57</c:v>
                </c:pt>
                <c:pt idx="145">
                  <c:v>-16.43999999999999</c:v>
                </c:pt>
                <c:pt idx="146">
                  <c:v>-60.39</c:v>
                </c:pt>
                <c:pt idx="147">
                  <c:v>-29.93999999999999</c:v>
                </c:pt>
                <c:pt idx="148">
                  <c:v>-15.47</c:v>
                </c:pt>
                <c:pt idx="149">
                  <c:v>-2.62</c:v>
                </c:pt>
                <c:pt idx="150">
                  <c:v>16.86</c:v>
                </c:pt>
                <c:pt idx="151">
                  <c:v>26.31000000000003</c:v>
                </c:pt>
                <c:pt idx="152">
                  <c:v>26.63000000000003</c:v>
                </c:pt>
                <c:pt idx="153">
                  <c:v>5.21</c:v>
                </c:pt>
                <c:pt idx="154">
                  <c:v>-2.84</c:v>
                </c:pt>
                <c:pt idx="155">
                  <c:v>-4.83</c:v>
                </c:pt>
              </c:numCache>
            </c:numRef>
          </c:xVal>
          <c:yVal>
            <c:numRef>
              <c:f>PANTONE_deta!$C$19:$FB$19</c:f>
              <c:numCache>
                <c:formatCode>General</c:formatCode>
                <c:ptCount val="156"/>
                <c:pt idx="0">
                  <c:v>86.07</c:v>
                </c:pt>
                <c:pt idx="1">
                  <c:v>85.65</c:v>
                </c:pt>
                <c:pt idx="2">
                  <c:v>76.23</c:v>
                </c:pt>
                <c:pt idx="3">
                  <c:v>79.57</c:v>
                </c:pt>
                <c:pt idx="4">
                  <c:v>66.17999999999998</c:v>
                </c:pt>
                <c:pt idx="5">
                  <c:v>73.8</c:v>
                </c:pt>
                <c:pt idx="6">
                  <c:v>73.76</c:v>
                </c:pt>
                <c:pt idx="7">
                  <c:v>64.94000000000002</c:v>
                </c:pt>
                <c:pt idx="8">
                  <c:v>65.63</c:v>
                </c:pt>
                <c:pt idx="9">
                  <c:v>67.63</c:v>
                </c:pt>
                <c:pt idx="10">
                  <c:v>54.96</c:v>
                </c:pt>
                <c:pt idx="11">
                  <c:v>54.38</c:v>
                </c:pt>
                <c:pt idx="12">
                  <c:v>54.67</c:v>
                </c:pt>
                <c:pt idx="13">
                  <c:v>57.91</c:v>
                </c:pt>
                <c:pt idx="14">
                  <c:v>61.56</c:v>
                </c:pt>
                <c:pt idx="15">
                  <c:v>46.49</c:v>
                </c:pt>
                <c:pt idx="16">
                  <c:v>40.83</c:v>
                </c:pt>
                <c:pt idx="17">
                  <c:v>38.32</c:v>
                </c:pt>
                <c:pt idx="18">
                  <c:v>32.09</c:v>
                </c:pt>
                <c:pt idx="19">
                  <c:v>34.71</c:v>
                </c:pt>
                <c:pt idx="20">
                  <c:v>19.66</c:v>
                </c:pt>
                <c:pt idx="21">
                  <c:v>16.29</c:v>
                </c:pt>
                <c:pt idx="22">
                  <c:v>25.75</c:v>
                </c:pt>
                <c:pt idx="23">
                  <c:v>14.48</c:v>
                </c:pt>
                <c:pt idx="24">
                  <c:v>-0.11</c:v>
                </c:pt>
                <c:pt idx="25">
                  <c:v>-1.170000000000002</c:v>
                </c:pt>
                <c:pt idx="26">
                  <c:v>-7.57</c:v>
                </c:pt>
                <c:pt idx="27">
                  <c:v>-18.59</c:v>
                </c:pt>
                <c:pt idx="28">
                  <c:v>-27.2</c:v>
                </c:pt>
                <c:pt idx="29">
                  <c:v>-30.04</c:v>
                </c:pt>
                <c:pt idx="30">
                  <c:v>-35.69000000000001</c:v>
                </c:pt>
                <c:pt idx="31">
                  <c:v>-41.35</c:v>
                </c:pt>
                <c:pt idx="32">
                  <c:v>-23.87</c:v>
                </c:pt>
                <c:pt idx="33">
                  <c:v>-45.83</c:v>
                </c:pt>
                <c:pt idx="34">
                  <c:v>-35.35</c:v>
                </c:pt>
                <c:pt idx="35">
                  <c:v>-41.64</c:v>
                </c:pt>
                <c:pt idx="36">
                  <c:v>-51.36</c:v>
                </c:pt>
                <c:pt idx="37">
                  <c:v>-63.05</c:v>
                </c:pt>
                <c:pt idx="38">
                  <c:v>-35.58</c:v>
                </c:pt>
                <c:pt idx="39">
                  <c:v>-48.57</c:v>
                </c:pt>
                <c:pt idx="40">
                  <c:v>-55.41</c:v>
                </c:pt>
                <c:pt idx="41">
                  <c:v>-45.09</c:v>
                </c:pt>
                <c:pt idx="42">
                  <c:v>-46.69000000000001</c:v>
                </c:pt>
                <c:pt idx="43">
                  <c:v>-42.64</c:v>
                </c:pt>
                <c:pt idx="44">
                  <c:v>-49.3</c:v>
                </c:pt>
                <c:pt idx="45">
                  <c:v>-40.15</c:v>
                </c:pt>
                <c:pt idx="46">
                  <c:v>-45.47</c:v>
                </c:pt>
                <c:pt idx="47">
                  <c:v>-39.46</c:v>
                </c:pt>
                <c:pt idx="48">
                  <c:v>-38.46</c:v>
                </c:pt>
                <c:pt idx="49">
                  <c:v>-37.93</c:v>
                </c:pt>
                <c:pt idx="50">
                  <c:v>-28.45</c:v>
                </c:pt>
                <c:pt idx="51">
                  <c:v>-20.04</c:v>
                </c:pt>
                <c:pt idx="52">
                  <c:v>-14.55</c:v>
                </c:pt>
                <c:pt idx="53">
                  <c:v>-2.09</c:v>
                </c:pt>
                <c:pt idx="54">
                  <c:v>-3.01</c:v>
                </c:pt>
                <c:pt idx="55">
                  <c:v>0.92</c:v>
                </c:pt>
                <c:pt idx="56">
                  <c:v>3.15</c:v>
                </c:pt>
                <c:pt idx="57">
                  <c:v>9.55</c:v>
                </c:pt>
                <c:pt idx="58">
                  <c:v>9.17</c:v>
                </c:pt>
                <c:pt idx="59">
                  <c:v>16.02</c:v>
                </c:pt>
                <c:pt idx="60">
                  <c:v>26.88</c:v>
                </c:pt>
                <c:pt idx="61">
                  <c:v>38.41</c:v>
                </c:pt>
                <c:pt idx="62">
                  <c:v>46.41</c:v>
                </c:pt>
                <c:pt idx="63">
                  <c:v>61.43</c:v>
                </c:pt>
                <c:pt idx="64">
                  <c:v>71.65</c:v>
                </c:pt>
                <c:pt idx="65">
                  <c:v>75.72</c:v>
                </c:pt>
                <c:pt idx="66">
                  <c:v>84.9</c:v>
                </c:pt>
                <c:pt idx="67">
                  <c:v>87.36</c:v>
                </c:pt>
                <c:pt idx="68">
                  <c:v>84.28</c:v>
                </c:pt>
                <c:pt idx="69">
                  <c:v>5.72</c:v>
                </c:pt>
                <c:pt idx="70">
                  <c:v>4.31</c:v>
                </c:pt>
                <c:pt idx="71">
                  <c:v>5.7</c:v>
                </c:pt>
                <c:pt idx="72">
                  <c:v>-1.63</c:v>
                </c:pt>
                <c:pt idx="73">
                  <c:v>-5.59</c:v>
                </c:pt>
                <c:pt idx="74">
                  <c:v>-0.09</c:v>
                </c:pt>
                <c:pt idx="75">
                  <c:v>-2.58</c:v>
                </c:pt>
                <c:pt idx="76">
                  <c:v>5.52</c:v>
                </c:pt>
                <c:pt idx="77">
                  <c:v>5.5</c:v>
                </c:pt>
                <c:pt idx="78">
                  <c:v>-0.52</c:v>
                </c:pt>
                <c:pt idx="79">
                  <c:v>-2.72</c:v>
                </c:pt>
                <c:pt idx="80">
                  <c:v>-4.159999999999997</c:v>
                </c:pt>
                <c:pt idx="81">
                  <c:v>20.21</c:v>
                </c:pt>
                <c:pt idx="82">
                  <c:v>27.43999999999999</c:v>
                </c:pt>
                <c:pt idx="83">
                  <c:v>49.05</c:v>
                </c:pt>
                <c:pt idx="84">
                  <c:v>30.77999999999999</c:v>
                </c:pt>
                <c:pt idx="85">
                  <c:v>19.35</c:v>
                </c:pt>
                <c:pt idx="86">
                  <c:v>23.47</c:v>
                </c:pt>
                <c:pt idx="87">
                  <c:v>12.85000000000004</c:v>
                </c:pt>
                <c:pt idx="88">
                  <c:v>13.72</c:v>
                </c:pt>
                <c:pt idx="89">
                  <c:v>21.25999999999999</c:v>
                </c:pt>
                <c:pt idx="90">
                  <c:v>-0.670000000000005</c:v>
                </c:pt>
                <c:pt idx="91">
                  <c:v>0.99</c:v>
                </c:pt>
                <c:pt idx="92">
                  <c:v>1.980000000000008</c:v>
                </c:pt>
                <c:pt idx="93">
                  <c:v>-5.17</c:v>
                </c:pt>
                <c:pt idx="94">
                  <c:v>-14.92</c:v>
                </c:pt>
                <c:pt idx="95">
                  <c:v>-5.71</c:v>
                </c:pt>
                <c:pt idx="96">
                  <c:v>-14.45000000000002</c:v>
                </c:pt>
                <c:pt idx="97">
                  <c:v>-3.94</c:v>
                </c:pt>
                <c:pt idx="98">
                  <c:v>-24.71</c:v>
                </c:pt>
                <c:pt idx="99">
                  <c:v>-9.210000000000001</c:v>
                </c:pt>
                <c:pt idx="100">
                  <c:v>-10.68</c:v>
                </c:pt>
                <c:pt idx="101">
                  <c:v>-15.57</c:v>
                </c:pt>
                <c:pt idx="102">
                  <c:v>-8.26</c:v>
                </c:pt>
                <c:pt idx="103">
                  <c:v>-10.24</c:v>
                </c:pt>
                <c:pt idx="104">
                  <c:v>-4.53</c:v>
                </c:pt>
                <c:pt idx="105">
                  <c:v>-0.5</c:v>
                </c:pt>
                <c:pt idx="106">
                  <c:v>7.25</c:v>
                </c:pt>
                <c:pt idx="107">
                  <c:v>4.18</c:v>
                </c:pt>
                <c:pt idx="108">
                  <c:v>0.19</c:v>
                </c:pt>
                <c:pt idx="109">
                  <c:v>6.29</c:v>
                </c:pt>
                <c:pt idx="110">
                  <c:v>0.16</c:v>
                </c:pt>
                <c:pt idx="111">
                  <c:v>22.09</c:v>
                </c:pt>
                <c:pt idx="112">
                  <c:v>20.73</c:v>
                </c:pt>
                <c:pt idx="113">
                  <c:v>22.45999999999999</c:v>
                </c:pt>
                <c:pt idx="114">
                  <c:v>45.8</c:v>
                </c:pt>
                <c:pt idx="115">
                  <c:v>24.16</c:v>
                </c:pt>
                <c:pt idx="116">
                  <c:v>75.92</c:v>
                </c:pt>
                <c:pt idx="117">
                  <c:v>66.3</c:v>
                </c:pt>
                <c:pt idx="118">
                  <c:v>48.34</c:v>
                </c:pt>
                <c:pt idx="119">
                  <c:v>4.73</c:v>
                </c:pt>
                <c:pt idx="120">
                  <c:v>-24.24</c:v>
                </c:pt>
                <c:pt idx="121">
                  <c:v>-34.92</c:v>
                </c:pt>
                <c:pt idx="122">
                  <c:v>-26.11000000000003</c:v>
                </c:pt>
                <c:pt idx="123">
                  <c:v>-30.11000000000003</c:v>
                </c:pt>
                <c:pt idx="124">
                  <c:v>-42.66000000000001</c:v>
                </c:pt>
                <c:pt idx="125">
                  <c:v>-18.31000000000001</c:v>
                </c:pt>
                <c:pt idx="126">
                  <c:v>-14.26</c:v>
                </c:pt>
                <c:pt idx="127">
                  <c:v>-10.94</c:v>
                </c:pt>
                <c:pt idx="128">
                  <c:v>-10.85000000000004</c:v>
                </c:pt>
                <c:pt idx="129">
                  <c:v>3.13</c:v>
                </c:pt>
                <c:pt idx="130">
                  <c:v>7.05</c:v>
                </c:pt>
                <c:pt idx="131">
                  <c:v>11.34</c:v>
                </c:pt>
                <c:pt idx="132">
                  <c:v>68.3</c:v>
                </c:pt>
                <c:pt idx="133">
                  <c:v>46.85</c:v>
                </c:pt>
                <c:pt idx="134">
                  <c:v>35.65</c:v>
                </c:pt>
                <c:pt idx="135">
                  <c:v>88.82</c:v>
                </c:pt>
                <c:pt idx="136">
                  <c:v>50.49</c:v>
                </c:pt>
                <c:pt idx="137">
                  <c:v>8.950000000000002</c:v>
                </c:pt>
                <c:pt idx="138">
                  <c:v>15.68</c:v>
                </c:pt>
                <c:pt idx="139">
                  <c:v>-0.35</c:v>
                </c:pt>
                <c:pt idx="140">
                  <c:v>-18.17000000000002</c:v>
                </c:pt>
                <c:pt idx="141">
                  <c:v>-22.4</c:v>
                </c:pt>
                <c:pt idx="142">
                  <c:v>-23.52</c:v>
                </c:pt>
                <c:pt idx="143">
                  <c:v>-34.53</c:v>
                </c:pt>
                <c:pt idx="144">
                  <c:v>-26.38</c:v>
                </c:pt>
                <c:pt idx="145">
                  <c:v>-5.270000000000001</c:v>
                </c:pt>
                <c:pt idx="146">
                  <c:v>28.83000000000002</c:v>
                </c:pt>
                <c:pt idx="147">
                  <c:v>38.99</c:v>
                </c:pt>
                <c:pt idx="148">
                  <c:v>48.23000000000001</c:v>
                </c:pt>
                <c:pt idx="149">
                  <c:v>25.33000000000002</c:v>
                </c:pt>
                <c:pt idx="150">
                  <c:v>46.9</c:v>
                </c:pt>
                <c:pt idx="151">
                  <c:v>31.1</c:v>
                </c:pt>
                <c:pt idx="152">
                  <c:v>19.27999999999999</c:v>
                </c:pt>
                <c:pt idx="153">
                  <c:v>10.52</c:v>
                </c:pt>
                <c:pt idx="154">
                  <c:v>3.39</c:v>
                </c:pt>
                <c:pt idx="155">
                  <c:v>-9.98</c:v>
                </c:pt>
              </c:numCache>
            </c:numRef>
          </c:yVal>
          <c:smooth val="0"/>
        </c:ser>
        <c:ser>
          <c:idx val="7"/>
          <c:order val="7"/>
          <c:tx>
            <c:v>PANTONE6</c:v>
          </c:tx>
          <c:spPr>
            <a:ln w="28575">
              <a:noFill/>
            </a:ln>
          </c:spPr>
          <c:marker>
            <c:symbol val="circle"/>
            <c:size val="3"/>
            <c:spPr>
              <a:noFill/>
            </c:spPr>
          </c:marker>
          <c:xVal>
            <c:numRef>
              <c:f>PANTONE_deta!$C$21:$FB$21</c:f>
              <c:numCache>
                <c:formatCode>General</c:formatCode>
                <c:ptCount val="156"/>
                <c:pt idx="0">
                  <c:v>1.12</c:v>
                </c:pt>
                <c:pt idx="1">
                  <c:v>5.39</c:v>
                </c:pt>
                <c:pt idx="2">
                  <c:v>8.790000000000001</c:v>
                </c:pt>
                <c:pt idx="3">
                  <c:v>13.06</c:v>
                </c:pt>
                <c:pt idx="4">
                  <c:v>9.200000000000001</c:v>
                </c:pt>
                <c:pt idx="5">
                  <c:v>10.5</c:v>
                </c:pt>
                <c:pt idx="6">
                  <c:v>22.36</c:v>
                </c:pt>
                <c:pt idx="7">
                  <c:v>20.5</c:v>
                </c:pt>
                <c:pt idx="8">
                  <c:v>18.82</c:v>
                </c:pt>
                <c:pt idx="9">
                  <c:v>30.47999999999999</c:v>
                </c:pt>
                <c:pt idx="10">
                  <c:v>28.21</c:v>
                </c:pt>
                <c:pt idx="11">
                  <c:v>28.38</c:v>
                </c:pt>
                <c:pt idx="12">
                  <c:v>30.84</c:v>
                </c:pt>
                <c:pt idx="13">
                  <c:v>38.32</c:v>
                </c:pt>
                <c:pt idx="14">
                  <c:v>41.61</c:v>
                </c:pt>
                <c:pt idx="15">
                  <c:v>36.64</c:v>
                </c:pt>
                <c:pt idx="16">
                  <c:v>48.81</c:v>
                </c:pt>
                <c:pt idx="17">
                  <c:v>49.65</c:v>
                </c:pt>
                <c:pt idx="18">
                  <c:v>42.78</c:v>
                </c:pt>
                <c:pt idx="19">
                  <c:v>51.08</c:v>
                </c:pt>
                <c:pt idx="20">
                  <c:v>45.34</c:v>
                </c:pt>
                <c:pt idx="21">
                  <c:v>53.01</c:v>
                </c:pt>
                <c:pt idx="22">
                  <c:v>45.51</c:v>
                </c:pt>
                <c:pt idx="23">
                  <c:v>39.93</c:v>
                </c:pt>
                <c:pt idx="24">
                  <c:v>55.39</c:v>
                </c:pt>
                <c:pt idx="25">
                  <c:v>51.3</c:v>
                </c:pt>
                <c:pt idx="26">
                  <c:v>46.63</c:v>
                </c:pt>
                <c:pt idx="27">
                  <c:v>55.7</c:v>
                </c:pt>
                <c:pt idx="28">
                  <c:v>58.27</c:v>
                </c:pt>
                <c:pt idx="29">
                  <c:v>58.33</c:v>
                </c:pt>
                <c:pt idx="30">
                  <c:v>55.4</c:v>
                </c:pt>
                <c:pt idx="31">
                  <c:v>51.65</c:v>
                </c:pt>
                <c:pt idx="32">
                  <c:v>25.91</c:v>
                </c:pt>
                <c:pt idx="33">
                  <c:v>38.97</c:v>
                </c:pt>
                <c:pt idx="34">
                  <c:v>35.18</c:v>
                </c:pt>
                <c:pt idx="35">
                  <c:v>32.01</c:v>
                </c:pt>
                <c:pt idx="36">
                  <c:v>28.47</c:v>
                </c:pt>
                <c:pt idx="37">
                  <c:v>38.36</c:v>
                </c:pt>
                <c:pt idx="38">
                  <c:v>15.1</c:v>
                </c:pt>
                <c:pt idx="39">
                  <c:v>24.27999999999999</c:v>
                </c:pt>
                <c:pt idx="40">
                  <c:v>14.58</c:v>
                </c:pt>
                <c:pt idx="41">
                  <c:v>6.35</c:v>
                </c:pt>
                <c:pt idx="42">
                  <c:v>9.850000000000006</c:v>
                </c:pt>
                <c:pt idx="43">
                  <c:v>4.5</c:v>
                </c:pt>
                <c:pt idx="44">
                  <c:v>3.309999999999999</c:v>
                </c:pt>
                <c:pt idx="45">
                  <c:v>-4.59</c:v>
                </c:pt>
                <c:pt idx="46">
                  <c:v>-11.3</c:v>
                </c:pt>
                <c:pt idx="47">
                  <c:v>-13.75</c:v>
                </c:pt>
                <c:pt idx="48">
                  <c:v>-22.34</c:v>
                </c:pt>
                <c:pt idx="49">
                  <c:v>-27.64</c:v>
                </c:pt>
                <c:pt idx="50">
                  <c:v>-35.24</c:v>
                </c:pt>
                <c:pt idx="51">
                  <c:v>-36.68</c:v>
                </c:pt>
                <c:pt idx="52">
                  <c:v>-42.91</c:v>
                </c:pt>
                <c:pt idx="53">
                  <c:v>-45.4</c:v>
                </c:pt>
                <c:pt idx="54">
                  <c:v>-34.36</c:v>
                </c:pt>
                <c:pt idx="55">
                  <c:v>-46.48</c:v>
                </c:pt>
                <c:pt idx="56">
                  <c:v>-40.84</c:v>
                </c:pt>
                <c:pt idx="57">
                  <c:v>-45.39</c:v>
                </c:pt>
                <c:pt idx="58">
                  <c:v>-36.57</c:v>
                </c:pt>
                <c:pt idx="59">
                  <c:v>-33.72000000000001</c:v>
                </c:pt>
                <c:pt idx="60">
                  <c:v>-36.63</c:v>
                </c:pt>
                <c:pt idx="61">
                  <c:v>-43.83</c:v>
                </c:pt>
                <c:pt idx="62">
                  <c:v>-32.51</c:v>
                </c:pt>
                <c:pt idx="63">
                  <c:v>-25.93999999999999</c:v>
                </c:pt>
                <c:pt idx="64">
                  <c:v>-20.56</c:v>
                </c:pt>
                <c:pt idx="65">
                  <c:v>-9.51</c:v>
                </c:pt>
                <c:pt idx="66">
                  <c:v>-7.03</c:v>
                </c:pt>
                <c:pt idx="67">
                  <c:v>-2.77</c:v>
                </c:pt>
                <c:pt idx="68">
                  <c:v>-0.79</c:v>
                </c:pt>
                <c:pt idx="69">
                  <c:v>2.21</c:v>
                </c:pt>
                <c:pt idx="70">
                  <c:v>4.79</c:v>
                </c:pt>
                <c:pt idx="71">
                  <c:v>-2.08</c:v>
                </c:pt>
                <c:pt idx="72">
                  <c:v>-1.04</c:v>
                </c:pt>
                <c:pt idx="73">
                  <c:v>-3.1</c:v>
                </c:pt>
                <c:pt idx="74">
                  <c:v>7.72</c:v>
                </c:pt>
                <c:pt idx="75">
                  <c:v>-1.9</c:v>
                </c:pt>
                <c:pt idx="77">
                  <c:v>3.54</c:v>
                </c:pt>
                <c:pt idx="79">
                  <c:v>-1.65</c:v>
                </c:pt>
                <c:pt idx="80">
                  <c:v>0.36</c:v>
                </c:pt>
                <c:pt idx="81">
                  <c:v>-4.33</c:v>
                </c:pt>
                <c:pt idx="82">
                  <c:v>-1.58</c:v>
                </c:pt>
                <c:pt idx="83">
                  <c:v>-3.63</c:v>
                </c:pt>
                <c:pt idx="84">
                  <c:v>0.14</c:v>
                </c:pt>
                <c:pt idx="85">
                  <c:v>7.319999999999998</c:v>
                </c:pt>
                <c:pt idx="86">
                  <c:v>11.74</c:v>
                </c:pt>
                <c:pt idx="87">
                  <c:v>5.75</c:v>
                </c:pt>
                <c:pt idx="88">
                  <c:v>4.2</c:v>
                </c:pt>
                <c:pt idx="89">
                  <c:v>14.46</c:v>
                </c:pt>
                <c:pt idx="90">
                  <c:v>20.66</c:v>
                </c:pt>
                <c:pt idx="91">
                  <c:v>15.94</c:v>
                </c:pt>
                <c:pt idx="92">
                  <c:v>12.95000000000002</c:v>
                </c:pt>
                <c:pt idx="93">
                  <c:v>20.19</c:v>
                </c:pt>
                <c:pt idx="94">
                  <c:v>17.81000000000001</c:v>
                </c:pt>
                <c:pt idx="95">
                  <c:v>6.22</c:v>
                </c:pt>
                <c:pt idx="96">
                  <c:v>9.26</c:v>
                </c:pt>
                <c:pt idx="97">
                  <c:v>6.71</c:v>
                </c:pt>
                <c:pt idx="98">
                  <c:v>16.01000000000002</c:v>
                </c:pt>
                <c:pt idx="99">
                  <c:v>1.39</c:v>
                </c:pt>
                <c:pt idx="100">
                  <c:v>-2.39</c:v>
                </c:pt>
                <c:pt idx="101">
                  <c:v>-5.8</c:v>
                </c:pt>
                <c:pt idx="102">
                  <c:v>-4.91</c:v>
                </c:pt>
                <c:pt idx="103">
                  <c:v>-10.47</c:v>
                </c:pt>
                <c:pt idx="104">
                  <c:v>-8.88</c:v>
                </c:pt>
                <c:pt idx="105">
                  <c:v>-5.06</c:v>
                </c:pt>
                <c:pt idx="106">
                  <c:v>-14.77</c:v>
                </c:pt>
                <c:pt idx="107">
                  <c:v>-7.2</c:v>
                </c:pt>
                <c:pt idx="108">
                  <c:v>-15.5</c:v>
                </c:pt>
                <c:pt idx="109">
                  <c:v>-5.81</c:v>
                </c:pt>
                <c:pt idx="110">
                  <c:v>-15.48</c:v>
                </c:pt>
                <c:pt idx="111">
                  <c:v>-11.29</c:v>
                </c:pt>
                <c:pt idx="112">
                  <c:v>-5.5</c:v>
                </c:pt>
                <c:pt idx="113">
                  <c:v>-5.619999999999996</c:v>
                </c:pt>
                <c:pt idx="114">
                  <c:v>-8.97</c:v>
                </c:pt>
                <c:pt idx="115">
                  <c:v>-3.829999999999999</c:v>
                </c:pt>
                <c:pt idx="116">
                  <c:v>-2.78</c:v>
                </c:pt>
                <c:pt idx="117">
                  <c:v>-2.48</c:v>
                </c:pt>
                <c:pt idx="118">
                  <c:v>-2.86</c:v>
                </c:pt>
                <c:pt idx="119">
                  <c:v>-19.45999999999999</c:v>
                </c:pt>
                <c:pt idx="120">
                  <c:v>-34.29000000000001</c:v>
                </c:pt>
                <c:pt idx="121">
                  <c:v>-36.24</c:v>
                </c:pt>
                <c:pt idx="122">
                  <c:v>-7.45</c:v>
                </c:pt>
                <c:pt idx="123">
                  <c:v>-2.37</c:v>
                </c:pt>
                <c:pt idx="124">
                  <c:v>5.5</c:v>
                </c:pt>
                <c:pt idx="125">
                  <c:v>13.95000000000002</c:v>
                </c:pt>
                <c:pt idx="126">
                  <c:v>52.85</c:v>
                </c:pt>
                <c:pt idx="127">
                  <c:v>34.1</c:v>
                </c:pt>
                <c:pt idx="128">
                  <c:v>35.59</c:v>
                </c:pt>
                <c:pt idx="129">
                  <c:v>29.43</c:v>
                </c:pt>
                <c:pt idx="130">
                  <c:v>46.74</c:v>
                </c:pt>
                <c:pt idx="131">
                  <c:v>57.69000000000001</c:v>
                </c:pt>
                <c:pt idx="132">
                  <c:v>44.79000000000001</c:v>
                </c:pt>
                <c:pt idx="133">
                  <c:v>28.16</c:v>
                </c:pt>
                <c:pt idx="134">
                  <c:v>20.83000000000002</c:v>
                </c:pt>
                <c:pt idx="135">
                  <c:v>9.17</c:v>
                </c:pt>
                <c:pt idx="136">
                  <c:v>25.88</c:v>
                </c:pt>
                <c:pt idx="137">
                  <c:v>46.64</c:v>
                </c:pt>
                <c:pt idx="138">
                  <c:v>44.31</c:v>
                </c:pt>
                <c:pt idx="139">
                  <c:v>41.26000000000001</c:v>
                </c:pt>
                <c:pt idx="140">
                  <c:v>33.7</c:v>
                </c:pt>
                <c:pt idx="141">
                  <c:v>10.27</c:v>
                </c:pt>
                <c:pt idx="142">
                  <c:v>4.56</c:v>
                </c:pt>
                <c:pt idx="143">
                  <c:v>-13.32</c:v>
                </c:pt>
                <c:pt idx="144">
                  <c:v>-22.01</c:v>
                </c:pt>
                <c:pt idx="145">
                  <c:v>-18.87</c:v>
                </c:pt>
                <c:pt idx="146">
                  <c:v>-23.05</c:v>
                </c:pt>
                <c:pt idx="147">
                  <c:v>-25.3</c:v>
                </c:pt>
                <c:pt idx="148">
                  <c:v>-0.380000000000002</c:v>
                </c:pt>
                <c:pt idx="149">
                  <c:v>6.5</c:v>
                </c:pt>
                <c:pt idx="150">
                  <c:v>21.55</c:v>
                </c:pt>
                <c:pt idx="151">
                  <c:v>10.21</c:v>
                </c:pt>
                <c:pt idx="152">
                  <c:v>12.56</c:v>
                </c:pt>
                <c:pt idx="153">
                  <c:v>5.52</c:v>
                </c:pt>
                <c:pt idx="154">
                  <c:v>-2.12</c:v>
                </c:pt>
                <c:pt idx="155">
                  <c:v>-4.08</c:v>
                </c:pt>
              </c:numCache>
            </c:numRef>
          </c:xVal>
          <c:yVal>
            <c:numRef>
              <c:f>PANTONE_deta!$C$22:$FB$22</c:f>
              <c:numCache>
                <c:formatCode>General</c:formatCode>
                <c:ptCount val="156"/>
                <c:pt idx="0">
                  <c:v>71.31</c:v>
                </c:pt>
                <c:pt idx="1">
                  <c:v>66.32</c:v>
                </c:pt>
                <c:pt idx="2">
                  <c:v>65.96000000000002</c:v>
                </c:pt>
                <c:pt idx="3">
                  <c:v>64.76</c:v>
                </c:pt>
                <c:pt idx="4">
                  <c:v>53.95</c:v>
                </c:pt>
                <c:pt idx="5">
                  <c:v>58.98</c:v>
                </c:pt>
                <c:pt idx="6">
                  <c:v>56.48</c:v>
                </c:pt>
                <c:pt idx="7">
                  <c:v>43.87</c:v>
                </c:pt>
                <c:pt idx="8">
                  <c:v>50.88</c:v>
                </c:pt>
                <c:pt idx="9">
                  <c:v>55.08</c:v>
                </c:pt>
                <c:pt idx="10">
                  <c:v>34.07</c:v>
                </c:pt>
                <c:pt idx="11">
                  <c:v>41.47</c:v>
                </c:pt>
                <c:pt idx="12">
                  <c:v>38.61</c:v>
                </c:pt>
                <c:pt idx="13">
                  <c:v>37.22000000000001</c:v>
                </c:pt>
                <c:pt idx="14">
                  <c:v>48.34</c:v>
                </c:pt>
                <c:pt idx="15">
                  <c:v>30.85</c:v>
                </c:pt>
                <c:pt idx="16">
                  <c:v>30.82</c:v>
                </c:pt>
                <c:pt idx="17">
                  <c:v>27.32</c:v>
                </c:pt>
                <c:pt idx="18">
                  <c:v>22.03</c:v>
                </c:pt>
                <c:pt idx="19">
                  <c:v>24.25999999999999</c:v>
                </c:pt>
                <c:pt idx="20">
                  <c:v>9.61</c:v>
                </c:pt>
                <c:pt idx="21">
                  <c:v>11.54</c:v>
                </c:pt>
                <c:pt idx="22">
                  <c:v>18.97</c:v>
                </c:pt>
                <c:pt idx="23">
                  <c:v>3.56</c:v>
                </c:pt>
                <c:pt idx="24">
                  <c:v>-1.56</c:v>
                </c:pt>
                <c:pt idx="25">
                  <c:v>-1.63</c:v>
                </c:pt>
                <c:pt idx="26">
                  <c:v>-9.51</c:v>
                </c:pt>
                <c:pt idx="27">
                  <c:v>-14.48</c:v>
                </c:pt>
                <c:pt idx="28">
                  <c:v>-24.37</c:v>
                </c:pt>
                <c:pt idx="29">
                  <c:v>-27.32</c:v>
                </c:pt>
                <c:pt idx="30">
                  <c:v>-31.27</c:v>
                </c:pt>
                <c:pt idx="31">
                  <c:v>-36.81</c:v>
                </c:pt>
                <c:pt idx="32">
                  <c:v>-19.48999999999985</c:v>
                </c:pt>
                <c:pt idx="33">
                  <c:v>-34.73000000000001</c:v>
                </c:pt>
                <c:pt idx="34">
                  <c:v>-31.55</c:v>
                </c:pt>
                <c:pt idx="35">
                  <c:v>-36.65</c:v>
                </c:pt>
                <c:pt idx="36">
                  <c:v>-38.72000000000001</c:v>
                </c:pt>
                <c:pt idx="37">
                  <c:v>-52.45</c:v>
                </c:pt>
                <c:pt idx="38">
                  <c:v>-28.7</c:v>
                </c:pt>
                <c:pt idx="39">
                  <c:v>-42.44</c:v>
                </c:pt>
                <c:pt idx="40">
                  <c:v>-41.29000000000001</c:v>
                </c:pt>
                <c:pt idx="41">
                  <c:v>-35.96</c:v>
                </c:pt>
                <c:pt idx="42">
                  <c:v>-39.36</c:v>
                </c:pt>
                <c:pt idx="43">
                  <c:v>-35.68</c:v>
                </c:pt>
                <c:pt idx="44">
                  <c:v>-43.15</c:v>
                </c:pt>
                <c:pt idx="45">
                  <c:v>-29.83000000000002</c:v>
                </c:pt>
                <c:pt idx="46">
                  <c:v>-30.87</c:v>
                </c:pt>
                <c:pt idx="47">
                  <c:v>-24.75</c:v>
                </c:pt>
                <c:pt idx="48">
                  <c:v>-25.11000000000003</c:v>
                </c:pt>
                <c:pt idx="49">
                  <c:v>-28.01</c:v>
                </c:pt>
                <c:pt idx="50">
                  <c:v>-21.64</c:v>
                </c:pt>
                <c:pt idx="51">
                  <c:v>-16.2</c:v>
                </c:pt>
                <c:pt idx="52">
                  <c:v>-11.69</c:v>
                </c:pt>
                <c:pt idx="53">
                  <c:v>-2.62</c:v>
                </c:pt>
                <c:pt idx="54">
                  <c:v>-1.63</c:v>
                </c:pt>
                <c:pt idx="55">
                  <c:v>2.06</c:v>
                </c:pt>
                <c:pt idx="56">
                  <c:v>2.37</c:v>
                </c:pt>
                <c:pt idx="57">
                  <c:v>6.96</c:v>
                </c:pt>
                <c:pt idx="58">
                  <c:v>7.89</c:v>
                </c:pt>
                <c:pt idx="59">
                  <c:v>11.48</c:v>
                </c:pt>
                <c:pt idx="60">
                  <c:v>18.88</c:v>
                </c:pt>
                <c:pt idx="61">
                  <c:v>27.64</c:v>
                </c:pt>
                <c:pt idx="62">
                  <c:v>42.13</c:v>
                </c:pt>
                <c:pt idx="63">
                  <c:v>51.32</c:v>
                </c:pt>
                <c:pt idx="64">
                  <c:v>57.23000000000001</c:v>
                </c:pt>
                <c:pt idx="65">
                  <c:v>66.39</c:v>
                </c:pt>
                <c:pt idx="66">
                  <c:v>69.24000000000002</c:v>
                </c:pt>
                <c:pt idx="67">
                  <c:v>77.26</c:v>
                </c:pt>
                <c:pt idx="68">
                  <c:v>64.83</c:v>
                </c:pt>
                <c:pt idx="69">
                  <c:v>5.23</c:v>
                </c:pt>
                <c:pt idx="70">
                  <c:v>3.809999999999999</c:v>
                </c:pt>
                <c:pt idx="71">
                  <c:v>4.930000000000002</c:v>
                </c:pt>
                <c:pt idx="72">
                  <c:v>-2.34</c:v>
                </c:pt>
                <c:pt idx="73">
                  <c:v>-6.45</c:v>
                </c:pt>
                <c:pt idx="74">
                  <c:v>0.720000000000001</c:v>
                </c:pt>
                <c:pt idx="75">
                  <c:v>-0.78</c:v>
                </c:pt>
                <c:pt idx="77">
                  <c:v>5.84</c:v>
                </c:pt>
                <c:pt idx="79">
                  <c:v>-3.3</c:v>
                </c:pt>
                <c:pt idx="80">
                  <c:v>0.860000000000001</c:v>
                </c:pt>
                <c:pt idx="81">
                  <c:v>17.93</c:v>
                </c:pt>
                <c:pt idx="82">
                  <c:v>23.6</c:v>
                </c:pt>
                <c:pt idx="83">
                  <c:v>43.15</c:v>
                </c:pt>
                <c:pt idx="84">
                  <c:v>25.77</c:v>
                </c:pt>
                <c:pt idx="85">
                  <c:v>16.81000000000001</c:v>
                </c:pt>
                <c:pt idx="86">
                  <c:v>22.93999999999999</c:v>
                </c:pt>
                <c:pt idx="87">
                  <c:v>12.4</c:v>
                </c:pt>
                <c:pt idx="88">
                  <c:v>12.54</c:v>
                </c:pt>
                <c:pt idx="89">
                  <c:v>16.57</c:v>
                </c:pt>
                <c:pt idx="90">
                  <c:v>-1.0</c:v>
                </c:pt>
                <c:pt idx="91">
                  <c:v>0.9</c:v>
                </c:pt>
                <c:pt idx="92">
                  <c:v>3.01</c:v>
                </c:pt>
                <c:pt idx="93">
                  <c:v>-3.3</c:v>
                </c:pt>
                <c:pt idx="94">
                  <c:v>-9.97</c:v>
                </c:pt>
                <c:pt idx="95">
                  <c:v>-3.309999999999999</c:v>
                </c:pt>
                <c:pt idx="96">
                  <c:v>-10.1</c:v>
                </c:pt>
                <c:pt idx="97">
                  <c:v>-1.64</c:v>
                </c:pt>
                <c:pt idx="98">
                  <c:v>-17.41999999999999</c:v>
                </c:pt>
                <c:pt idx="99">
                  <c:v>-6.03</c:v>
                </c:pt>
                <c:pt idx="100">
                  <c:v>-6.54</c:v>
                </c:pt>
                <c:pt idx="101">
                  <c:v>-10.93</c:v>
                </c:pt>
                <c:pt idx="102">
                  <c:v>-5.71</c:v>
                </c:pt>
                <c:pt idx="103">
                  <c:v>-7.28</c:v>
                </c:pt>
                <c:pt idx="104">
                  <c:v>-1.78</c:v>
                </c:pt>
                <c:pt idx="105">
                  <c:v>-0.15</c:v>
                </c:pt>
                <c:pt idx="106">
                  <c:v>7.119999999999997</c:v>
                </c:pt>
                <c:pt idx="107">
                  <c:v>4.55</c:v>
                </c:pt>
                <c:pt idx="108">
                  <c:v>1.74</c:v>
                </c:pt>
                <c:pt idx="109">
                  <c:v>6.4</c:v>
                </c:pt>
                <c:pt idx="110">
                  <c:v>1.75</c:v>
                </c:pt>
                <c:pt idx="111">
                  <c:v>22.75999999999999</c:v>
                </c:pt>
                <c:pt idx="112">
                  <c:v>17.9</c:v>
                </c:pt>
                <c:pt idx="113">
                  <c:v>20.14</c:v>
                </c:pt>
                <c:pt idx="114">
                  <c:v>40.21</c:v>
                </c:pt>
                <c:pt idx="115">
                  <c:v>20.27</c:v>
                </c:pt>
                <c:pt idx="116">
                  <c:v>95.04</c:v>
                </c:pt>
                <c:pt idx="117">
                  <c:v>78.16</c:v>
                </c:pt>
                <c:pt idx="118">
                  <c:v>49.31</c:v>
                </c:pt>
                <c:pt idx="119">
                  <c:v>5.18</c:v>
                </c:pt>
                <c:pt idx="120">
                  <c:v>-28.01</c:v>
                </c:pt>
                <c:pt idx="121">
                  <c:v>-37.29000000000001</c:v>
                </c:pt>
                <c:pt idx="122">
                  <c:v>-31.29</c:v>
                </c:pt>
                <c:pt idx="123">
                  <c:v>-31.16</c:v>
                </c:pt>
                <c:pt idx="124">
                  <c:v>-50.32</c:v>
                </c:pt>
                <c:pt idx="125">
                  <c:v>-21.83000000000002</c:v>
                </c:pt>
                <c:pt idx="126">
                  <c:v>-10.9</c:v>
                </c:pt>
                <c:pt idx="127">
                  <c:v>-10.75</c:v>
                </c:pt>
                <c:pt idx="128">
                  <c:v>-10.98</c:v>
                </c:pt>
                <c:pt idx="129">
                  <c:v>4.99</c:v>
                </c:pt>
                <c:pt idx="130">
                  <c:v>13.55</c:v>
                </c:pt>
                <c:pt idx="131">
                  <c:v>19.35</c:v>
                </c:pt>
                <c:pt idx="132">
                  <c:v>70.22</c:v>
                </c:pt>
                <c:pt idx="133">
                  <c:v>44.55</c:v>
                </c:pt>
                <c:pt idx="134">
                  <c:v>33.21</c:v>
                </c:pt>
                <c:pt idx="135">
                  <c:v>90.14</c:v>
                </c:pt>
                <c:pt idx="136">
                  <c:v>56.28</c:v>
                </c:pt>
                <c:pt idx="137">
                  <c:v>13.28</c:v>
                </c:pt>
                <c:pt idx="138">
                  <c:v>20.25999999999999</c:v>
                </c:pt>
                <c:pt idx="139">
                  <c:v>1.53</c:v>
                </c:pt>
                <c:pt idx="140">
                  <c:v>-38.99</c:v>
                </c:pt>
                <c:pt idx="141">
                  <c:v>-9.860000000000004</c:v>
                </c:pt>
                <c:pt idx="142">
                  <c:v>-43.57</c:v>
                </c:pt>
                <c:pt idx="143">
                  <c:v>-33.64</c:v>
                </c:pt>
                <c:pt idx="144">
                  <c:v>-27.86</c:v>
                </c:pt>
                <c:pt idx="145">
                  <c:v>-8.51</c:v>
                </c:pt>
                <c:pt idx="146">
                  <c:v>16.43</c:v>
                </c:pt>
                <c:pt idx="147">
                  <c:v>37.3</c:v>
                </c:pt>
                <c:pt idx="148">
                  <c:v>14.49</c:v>
                </c:pt>
                <c:pt idx="149">
                  <c:v>18.47</c:v>
                </c:pt>
                <c:pt idx="150">
                  <c:v>52.31</c:v>
                </c:pt>
                <c:pt idx="151">
                  <c:v>9.6</c:v>
                </c:pt>
                <c:pt idx="152">
                  <c:v>21.22</c:v>
                </c:pt>
                <c:pt idx="153">
                  <c:v>10.66</c:v>
                </c:pt>
                <c:pt idx="154">
                  <c:v>3.74</c:v>
                </c:pt>
                <c:pt idx="155">
                  <c:v>-10.01</c:v>
                </c:pt>
              </c:numCache>
            </c:numRef>
          </c:yVal>
          <c:smooth val="0"/>
        </c:ser>
        <c:ser>
          <c:idx val="8"/>
          <c:order val="8"/>
          <c:tx>
            <c:v>PANTONE7</c:v>
          </c:tx>
          <c:spPr>
            <a:ln w="28575">
              <a:noFill/>
            </a:ln>
          </c:spPr>
          <c:marker>
            <c:symbol val="circle"/>
            <c:size val="3"/>
            <c:spPr>
              <a:noFill/>
            </c:spPr>
          </c:marker>
          <c:xVal>
            <c:numRef>
              <c:f>PANTONE_deta!$C$24:$FB$24</c:f>
              <c:numCache>
                <c:formatCode>General</c:formatCode>
                <c:ptCount val="156"/>
                <c:pt idx="0">
                  <c:v>-1.02</c:v>
                </c:pt>
                <c:pt idx="1">
                  <c:v>2.29</c:v>
                </c:pt>
                <c:pt idx="2">
                  <c:v>1.690000000000008</c:v>
                </c:pt>
                <c:pt idx="3">
                  <c:v>8.229999999999998</c:v>
                </c:pt>
                <c:pt idx="4">
                  <c:v>6.83</c:v>
                </c:pt>
                <c:pt idx="5">
                  <c:v>4.609999999999998</c:v>
                </c:pt>
                <c:pt idx="6">
                  <c:v>9.870000000000002</c:v>
                </c:pt>
                <c:pt idx="7">
                  <c:v>10.9</c:v>
                </c:pt>
                <c:pt idx="8">
                  <c:v>4.46</c:v>
                </c:pt>
                <c:pt idx="9">
                  <c:v>23.97</c:v>
                </c:pt>
                <c:pt idx="10">
                  <c:v>15.9</c:v>
                </c:pt>
                <c:pt idx="11">
                  <c:v>12.4</c:v>
                </c:pt>
                <c:pt idx="12">
                  <c:v>25.7</c:v>
                </c:pt>
                <c:pt idx="13">
                  <c:v>28.61000000000003</c:v>
                </c:pt>
                <c:pt idx="14">
                  <c:v>23.5</c:v>
                </c:pt>
                <c:pt idx="15">
                  <c:v>23.81000000000003</c:v>
                </c:pt>
                <c:pt idx="16">
                  <c:v>30.19</c:v>
                </c:pt>
                <c:pt idx="17">
                  <c:v>34.41</c:v>
                </c:pt>
                <c:pt idx="18">
                  <c:v>21.91999999999999</c:v>
                </c:pt>
                <c:pt idx="19">
                  <c:v>33.31</c:v>
                </c:pt>
                <c:pt idx="20">
                  <c:v>30.05</c:v>
                </c:pt>
                <c:pt idx="21">
                  <c:v>43.81</c:v>
                </c:pt>
                <c:pt idx="22">
                  <c:v>37.06</c:v>
                </c:pt>
                <c:pt idx="23">
                  <c:v>29.97999999999999</c:v>
                </c:pt>
                <c:pt idx="24">
                  <c:v>37.76000000000001</c:v>
                </c:pt>
                <c:pt idx="25">
                  <c:v>33.08</c:v>
                </c:pt>
                <c:pt idx="26">
                  <c:v>29.1</c:v>
                </c:pt>
                <c:pt idx="27">
                  <c:v>48.16000000000001</c:v>
                </c:pt>
                <c:pt idx="28">
                  <c:v>40.64</c:v>
                </c:pt>
                <c:pt idx="29">
                  <c:v>49.15</c:v>
                </c:pt>
                <c:pt idx="30">
                  <c:v>38.53</c:v>
                </c:pt>
                <c:pt idx="31">
                  <c:v>36.53</c:v>
                </c:pt>
                <c:pt idx="32">
                  <c:v>20.35</c:v>
                </c:pt>
                <c:pt idx="33">
                  <c:v>25.91</c:v>
                </c:pt>
                <c:pt idx="34">
                  <c:v>29.99</c:v>
                </c:pt>
                <c:pt idx="35">
                  <c:v>26.09</c:v>
                </c:pt>
                <c:pt idx="36">
                  <c:v>22.25999999999999</c:v>
                </c:pt>
                <c:pt idx="37">
                  <c:v>14.14</c:v>
                </c:pt>
                <c:pt idx="38">
                  <c:v>7.649999999999998</c:v>
                </c:pt>
                <c:pt idx="39">
                  <c:v>14.58</c:v>
                </c:pt>
                <c:pt idx="40">
                  <c:v>7.81</c:v>
                </c:pt>
                <c:pt idx="41">
                  <c:v>-1.180000000000008</c:v>
                </c:pt>
                <c:pt idx="42">
                  <c:v>4.25</c:v>
                </c:pt>
                <c:pt idx="43">
                  <c:v>0.19</c:v>
                </c:pt>
                <c:pt idx="44">
                  <c:v>-2.88</c:v>
                </c:pt>
                <c:pt idx="45">
                  <c:v>-3.94</c:v>
                </c:pt>
                <c:pt idx="46">
                  <c:v>-8.38</c:v>
                </c:pt>
                <c:pt idx="47">
                  <c:v>-10.42</c:v>
                </c:pt>
                <c:pt idx="48">
                  <c:v>-17.25999999999999</c:v>
                </c:pt>
                <c:pt idx="49">
                  <c:v>-17.95</c:v>
                </c:pt>
                <c:pt idx="50">
                  <c:v>-20.25</c:v>
                </c:pt>
                <c:pt idx="51">
                  <c:v>-26.95</c:v>
                </c:pt>
                <c:pt idx="52">
                  <c:v>-32.81</c:v>
                </c:pt>
                <c:pt idx="53">
                  <c:v>-25.43</c:v>
                </c:pt>
                <c:pt idx="54">
                  <c:v>-22.45</c:v>
                </c:pt>
                <c:pt idx="55">
                  <c:v>-21.97</c:v>
                </c:pt>
                <c:pt idx="56">
                  <c:v>-21.27999999999999</c:v>
                </c:pt>
                <c:pt idx="57">
                  <c:v>-33.81</c:v>
                </c:pt>
                <c:pt idx="58">
                  <c:v>-25.49</c:v>
                </c:pt>
                <c:pt idx="59">
                  <c:v>-19.52</c:v>
                </c:pt>
                <c:pt idx="60">
                  <c:v>-18.85</c:v>
                </c:pt>
                <c:pt idx="61">
                  <c:v>-21.93</c:v>
                </c:pt>
                <c:pt idx="62">
                  <c:v>-26.08</c:v>
                </c:pt>
                <c:pt idx="63">
                  <c:v>-13.05</c:v>
                </c:pt>
                <c:pt idx="64">
                  <c:v>-9.630000000000001</c:v>
                </c:pt>
                <c:pt idx="65">
                  <c:v>-4.98</c:v>
                </c:pt>
                <c:pt idx="66">
                  <c:v>-4.819999999999998</c:v>
                </c:pt>
                <c:pt idx="67">
                  <c:v>-1.72</c:v>
                </c:pt>
                <c:pt idx="68">
                  <c:v>-0.07</c:v>
                </c:pt>
                <c:pt idx="69">
                  <c:v>1.26</c:v>
                </c:pt>
                <c:pt idx="70">
                  <c:v>3.17</c:v>
                </c:pt>
                <c:pt idx="71">
                  <c:v>-1.32</c:v>
                </c:pt>
                <c:pt idx="72">
                  <c:v>-1.26</c:v>
                </c:pt>
                <c:pt idx="73">
                  <c:v>-2.349999999999999</c:v>
                </c:pt>
                <c:pt idx="74">
                  <c:v>4.769999999999999</c:v>
                </c:pt>
                <c:pt idx="75">
                  <c:v>-1.38</c:v>
                </c:pt>
                <c:pt idx="81">
                  <c:v>-3.809999999999999</c:v>
                </c:pt>
                <c:pt idx="82">
                  <c:v>-1.7</c:v>
                </c:pt>
                <c:pt idx="83">
                  <c:v>-3.84</c:v>
                </c:pt>
                <c:pt idx="84">
                  <c:v>-0.640000000000004</c:v>
                </c:pt>
                <c:pt idx="85">
                  <c:v>4.48</c:v>
                </c:pt>
                <c:pt idx="86">
                  <c:v>9.52</c:v>
                </c:pt>
                <c:pt idx="87">
                  <c:v>4.53</c:v>
                </c:pt>
                <c:pt idx="88">
                  <c:v>3.54</c:v>
                </c:pt>
                <c:pt idx="89">
                  <c:v>10.73</c:v>
                </c:pt>
                <c:pt idx="90">
                  <c:v>16.62</c:v>
                </c:pt>
                <c:pt idx="91">
                  <c:v>11.75</c:v>
                </c:pt>
                <c:pt idx="92">
                  <c:v>9.98</c:v>
                </c:pt>
                <c:pt idx="93">
                  <c:v>16.91</c:v>
                </c:pt>
                <c:pt idx="94">
                  <c:v>13.91</c:v>
                </c:pt>
                <c:pt idx="95">
                  <c:v>5.06</c:v>
                </c:pt>
                <c:pt idx="96">
                  <c:v>6.7</c:v>
                </c:pt>
                <c:pt idx="97">
                  <c:v>4.319999999999998</c:v>
                </c:pt>
                <c:pt idx="98">
                  <c:v>11.33</c:v>
                </c:pt>
                <c:pt idx="99">
                  <c:v>0.700000000000001</c:v>
                </c:pt>
                <c:pt idx="100">
                  <c:v>-2.96</c:v>
                </c:pt>
                <c:pt idx="101">
                  <c:v>-5.02</c:v>
                </c:pt>
                <c:pt idx="102">
                  <c:v>-4.64</c:v>
                </c:pt>
                <c:pt idx="103">
                  <c:v>-7.52</c:v>
                </c:pt>
                <c:pt idx="104">
                  <c:v>-8.65</c:v>
                </c:pt>
                <c:pt idx="105">
                  <c:v>-3.73</c:v>
                </c:pt>
                <c:pt idx="106">
                  <c:v>-12.39</c:v>
                </c:pt>
                <c:pt idx="107">
                  <c:v>-6.37</c:v>
                </c:pt>
                <c:pt idx="108">
                  <c:v>-12.31</c:v>
                </c:pt>
                <c:pt idx="109">
                  <c:v>-5.44</c:v>
                </c:pt>
                <c:pt idx="110">
                  <c:v>-13.69</c:v>
                </c:pt>
                <c:pt idx="111">
                  <c:v>-10.16</c:v>
                </c:pt>
                <c:pt idx="112">
                  <c:v>-5.149999999999999</c:v>
                </c:pt>
                <c:pt idx="113">
                  <c:v>-4.55</c:v>
                </c:pt>
                <c:pt idx="114">
                  <c:v>-8.360000000000004</c:v>
                </c:pt>
                <c:pt idx="115">
                  <c:v>-3.69</c:v>
                </c:pt>
                <c:pt idx="116">
                  <c:v>2.59</c:v>
                </c:pt>
                <c:pt idx="117">
                  <c:v>-0.05</c:v>
                </c:pt>
                <c:pt idx="118">
                  <c:v>-1.6</c:v>
                </c:pt>
                <c:pt idx="119">
                  <c:v>-13.16</c:v>
                </c:pt>
                <c:pt idx="120">
                  <c:v>-30.47999999999999</c:v>
                </c:pt>
                <c:pt idx="121">
                  <c:v>-32.19000000000001</c:v>
                </c:pt>
                <c:pt idx="122">
                  <c:v>-2.21</c:v>
                </c:pt>
                <c:pt idx="123">
                  <c:v>0.310000000000002</c:v>
                </c:pt>
                <c:pt idx="124">
                  <c:v>13.49</c:v>
                </c:pt>
                <c:pt idx="125">
                  <c:v>14.87000000000002</c:v>
                </c:pt>
                <c:pt idx="126">
                  <c:v>51.71</c:v>
                </c:pt>
                <c:pt idx="127">
                  <c:v>35.43</c:v>
                </c:pt>
                <c:pt idx="128">
                  <c:v>29.95999999999999</c:v>
                </c:pt>
                <c:pt idx="129">
                  <c:v>29.95999999999999</c:v>
                </c:pt>
                <c:pt idx="130">
                  <c:v>45.11</c:v>
                </c:pt>
                <c:pt idx="131">
                  <c:v>58.8</c:v>
                </c:pt>
                <c:pt idx="132">
                  <c:v>43.98</c:v>
                </c:pt>
                <c:pt idx="133">
                  <c:v>25.38</c:v>
                </c:pt>
                <c:pt idx="134">
                  <c:v>18.41</c:v>
                </c:pt>
                <c:pt idx="135">
                  <c:v>11.88</c:v>
                </c:pt>
                <c:pt idx="136">
                  <c:v>31.7</c:v>
                </c:pt>
                <c:pt idx="137">
                  <c:v>28.49</c:v>
                </c:pt>
                <c:pt idx="138">
                  <c:v>26.81000000000003</c:v>
                </c:pt>
                <c:pt idx="139">
                  <c:v>38.77</c:v>
                </c:pt>
                <c:pt idx="140">
                  <c:v>45.4</c:v>
                </c:pt>
                <c:pt idx="141">
                  <c:v>12.12</c:v>
                </c:pt>
                <c:pt idx="142">
                  <c:v>4.99</c:v>
                </c:pt>
                <c:pt idx="143">
                  <c:v>-7.91</c:v>
                </c:pt>
                <c:pt idx="144">
                  <c:v>-27.77999999999999</c:v>
                </c:pt>
                <c:pt idx="145">
                  <c:v>-11.62</c:v>
                </c:pt>
                <c:pt idx="146">
                  <c:v>-26.33000000000002</c:v>
                </c:pt>
                <c:pt idx="147">
                  <c:v>-13.92</c:v>
                </c:pt>
                <c:pt idx="148">
                  <c:v>-7.98</c:v>
                </c:pt>
                <c:pt idx="149">
                  <c:v>10.95000000000002</c:v>
                </c:pt>
                <c:pt idx="150">
                  <c:v>24.56</c:v>
                </c:pt>
                <c:pt idx="151">
                  <c:v>5.53</c:v>
                </c:pt>
                <c:pt idx="152">
                  <c:v>33.13</c:v>
                </c:pt>
                <c:pt idx="153">
                  <c:v>4.84</c:v>
                </c:pt>
                <c:pt idx="154">
                  <c:v>-1.52</c:v>
                </c:pt>
                <c:pt idx="155">
                  <c:v>-2.99</c:v>
                </c:pt>
              </c:numCache>
            </c:numRef>
          </c:xVal>
          <c:yVal>
            <c:numRef>
              <c:f>PANTONE_deta!$C$25:$FB$25</c:f>
              <c:numCache>
                <c:formatCode>General</c:formatCode>
                <c:ptCount val="156"/>
                <c:pt idx="0">
                  <c:v>48.29000000000001</c:v>
                </c:pt>
                <c:pt idx="1">
                  <c:v>55.36</c:v>
                </c:pt>
                <c:pt idx="2">
                  <c:v>43.61</c:v>
                </c:pt>
                <c:pt idx="3">
                  <c:v>52.92</c:v>
                </c:pt>
                <c:pt idx="4">
                  <c:v>40.57</c:v>
                </c:pt>
                <c:pt idx="5">
                  <c:v>31.87</c:v>
                </c:pt>
                <c:pt idx="6">
                  <c:v>33.3</c:v>
                </c:pt>
                <c:pt idx="7">
                  <c:v>28.73</c:v>
                </c:pt>
                <c:pt idx="8">
                  <c:v>28.66</c:v>
                </c:pt>
                <c:pt idx="9">
                  <c:v>43.71</c:v>
                </c:pt>
                <c:pt idx="10">
                  <c:v>19.47999999999999</c:v>
                </c:pt>
                <c:pt idx="11">
                  <c:v>21.45999999999999</c:v>
                </c:pt>
                <c:pt idx="12">
                  <c:v>31.29</c:v>
                </c:pt>
                <c:pt idx="13">
                  <c:v>26.35</c:v>
                </c:pt>
                <c:pt idx="14">
                  <c:v>24.77</c:v>
                </c:pt>
                <c:pt idx="15">
                  <c:v>18.02</c:v>
                </c:pt>
                <c:pt idx="16">
                  <c:v>16.64</c:v>
                </c:pt>
                <c:pt idx="17">
                  <c:v>16.36</c:v>
                </c:pt>
                <c:pt idx="18">
                  <c:v>7.95</c:v>
                </c:pt>
                <c:pt idx="19">
                  <c:v>11.67</c:v>
                </c:pt>
                <c:pt idx="20">
                  <c:v>4.859999999999998</c:v>
                </c:pt>
                <c:pt idx="21">
                  <c:v>9.0</c:v>
                </c:pt>
                <c:pt idx="22">
                  <c:v>13.64</c:v>
                </c:pt>
                <c:pt idx="23">
                  <c:v>2.09</c:v>
                </c:pt>
                <c:pt idx="24">
                  <c:v>-2.24</c:v>
                </c:pt>
                <c:pt idx="25">
                  <c:v>-4.14</c:v>
                </c:pt>
                <c:pt idx="26">
                  <c:v>-5.48</c:v>
                </c:pt>
                <c:pt idx="27">
                  <c:v>-12.33</c:v>
                </c:pt>
                <c:pt idx="28">
                  <c:v>-15.63</c:v>
                </c:pt>
                <c:pt idx="29">
                  <c:v>-21.64</c:v>
                </c:pt>
                <c:pt idx="30">
                  <c:v>-20.3</c:v>
                </c:pt>
                <c:pt idx="31">
                  <c:v>-24.43</c:v>
                </c:pt>
                <c:pt idx="32">
                  <c:v>-13.49</c:v>
                </c:pt>
                <c:pt idx="33">
                  <c:v>-20.53</c:v>
                </c:pt>
                <c:pt idx="34">
                  <c:v>-25.56</c:v>
                </c:pt>
                <c:pt idx="35">
                  <c:v>-29.11000000000003</c:v>
                </c:pt>
                <c:pt idx="36">
                  <c:v>-28.66</c:v>
                </c:pt>
                <c:pt idx="37">
                  <c:v>-22.56</c:v>
                </c:pt>
                <c:pt idx="38">
                  <c:v>-16.1</c:v>
                </c:pt>
                <c:pt idx="39">
                  <c:v>-28.73</c:v>
                </c:pt>
                <c:pt idx="40">
                  <c:v>-27.63000000000003</c:v>
                </c:pt>
                <c:pt idx="41">
                  <c:v>-19.37</c:v>
                </c:pt>
                <c:pt idx="42">
                  <c:v>-25.79</c:v>
                </c:pt>
                <c:pt idx="43">
                  <c:v>-24.41999999999999</c:v>
                </c:pt>
                <c:pt idx="44">
                  <c:v>-22.91</c:v>
                </c:pt>
                <c:pt idx="45">
                  <c:v>-10.79</c:v>
                </c:pt>
                <c:pt idx="46">
                  <c:v>-18.95999999999999</c:v>
                </c:pt>
                <c:pt idx="47">
                  <c:v>-15.18</c:v>
                </c:pt>
                <c:pt idx="48">
                  <c:v>-16.7</c:v>
                </c:pt>
                <c:pt idx="49">
                  <c:v>-13.87000000000002</c:v>
                </c:pt>
                <c:pt idx="50">
                  <c:v>-10.97</c:v>
                </c:pt>
                <c:pt idx="51">
                  <c:v>-11.54</c:v>
                </c:pt>
                <c:pt idx="52">
                  <c:v>-8.850000000000006</c:v>
                </c:pt>
                <c:pt idx="53">
                  <c:v>-2.97</c:v>
                </c:pt>
                <c:pt idx="54">
                  <c:v>-1.02</c:v>
                </c:pt>
                <c:pt idx="55">
                  <c:v>1.29</c:v>
                </c:pt>
                <c:pt idx="56">
                  <c:v>0.88</c:v>
                </c:pt>
                <c:pt idx="57">
                  <c:v>5.470000000000002</c:v>
                </c:pt>
                <c:pt idx="58">
                  <c:v>5.23</c:v>
                </c:pt>
                <c:pt idx="59">
                  <c:v>6.67</c:v>
                </c:pt>
                <c:pt idx="60">
                  <c:v>11.14</c:v>
                </c:pt>
                <c:pt idx="61">
                  <c:v>14.0</c:v>
                </c:pt>
                <c:pt idx="62">
                  <c:v>34.83</c:v>
                </c:pt>
                <c:pt idx="63">
                  <c:v>31.9</c:v>
                </c:pt>
                <c:pt idx="64">
                  <c:v>33.18</c:v>
                </c:pt>
                <c:pt idx="65">
                  <c:v>42.34</c:v>
                </c:pt>
                <c:pt idx="66">
                  <c:v>54.65</c:v>
                </c:pt>
                <c:pt idx="67">
                  <c:v>66.81</c:v>
                </c:pt>
                <c:pt idx="68">
                  <c:v>40.54</c:v>
                </c:pt>
                <c:pt idx="69">
                  <c:v>2.319999999999997</c:v>
                </c:pt>
                <c:pt idx="70">
                  <c:v>1.690000000000008</c:v>
                </c:pt>
                <c:pt idx="71">
                  <c:v>0.56</c:v>
                </c:pt>
                <c:pt idx="72">
                  <c:v>-2.17</c:v>
                </c:pt>
                <c:pt idx="73">
                  <c:v>-4.87</c:v>
                </c:pt>
                <c:pt idx="74">
                  <c:v>1.670000000000002</c:v>
                </c:pt>
                <c:pt idx="75">
                  <c:v>1.170000000000002</c:v>
                </c:pt>
                <c:pt idx="81">
                  <c:v>14.11</c:v>
                </c:pt>
                <c:pt idx="82">
                  <c:v>22.36</c:v>
                </c:pt>
                <c:pt idx="83">
                  <c:v>34.94</c:v>
                </c:pt>
                <c:pt idx="84">
                  <c:v>22.67</c:v>
                </c:pt>
                <c:pt idx="85">
                  <c:v>15.74</c:v>
                </c:pt>
                <c:pt idx="86">
                  <c:v>20.49</c:v>
                </c:pt>
                <c:pt idx="87">
                  <c:v>10.45000000000002</c:v>
                </c:pt>
                <c:pt idx="88">
                  <c:v>13.46</c:v>
                </c:pt>
                <c:pt idx="89">
                  <c:v>15.77</c:v>
                </c:pt>
                <c:pt idx="90">
                  <c:v>0.16</c:v>
                </c:pt>
                <c:pt idx="91">
                  <c:v>1.4</c:v>
                </c:pt>
                <c:pt idx="92">
                  <c:v>1.78</c:v>
                </c:pt>
                <c:pt idx="93">
                  <c:v>-1.5</c:v>
                </c:pt>
                <c:pt idx="94">
                  <c:v>-5.39</c:v>
                </c:pt>
                <c:pt idx="95">
                  <c:v>-1.28</c:v>
                </c:pt>
                <c:pt idx="96">
                  <c:v>-6.31</c:v>
                </c:pt>
                <c:pt idx="97">
                  <c:v>-0.750000000000004</c:v>
                </c:pt>
                <c:pt idx="98">
                  <c:v>-11.36000000000002</c:v>
                </c:pt>
                <c:pt idx="99">
                  <c:v>-3.47</c:v>
                </c:pt>
                <c:pt idx="100">
                  <c:v>-2.28</c:v>
                </c:pt>
                <c:pt idx="101">
                  <c:v>-7.8</c:v>
                </c:pt>
                <c:pt idx="102">
                  <c:v>-3.39</c:v>
                </c:pt>
                <c:pt idx="103">
                  <c:v>-3.93</c:v>
                </c:pt>
                <c:pt idx="104">
                  <c:v>0.25</c:v>
                </c:pt>
                <c:pt idx="105">
                  <c:v>-0.12</c:v>
                </c:pt>
                <c:pt idx="106">
                  <c:v>7.7</c:v>
                </c:pt>
                <c:pt idx="107">
                  <c:v>6.99</c:v>
                </c:pt>
                <c:pt idx="108">
                  <c:v>3.37</c:v>
                </c:pt>
                <c:pt idx="109">
                  <c:v>7.39</c:v>
                </c:pt>
                <c:pt idx="110">
                  <c:v>4.1</c:v>
                </c:pt>
                <c:pt idx="111">
                  <c:v>22.13000000000003</c:v>
                </c:pt>
                <c:pt idx="112">
                  <c:v>16.77</c:v>
                </c:pt>
                <c:pt idx="113">
                  <c:v>16.41999999999999</c:v>
                </c:pt>
                <c:pt idx="114">
                  <c:v>40.65</c:v>
                </c:pt>
                <c:pt idx="115">
                  <c:v>20.34</c:v>
                </c:pt>
                <c:pt idx="116">
                  <c:v>98.25</c:v>
                </c:pt>
                <c:pt idx="117">
                  <c:v>77.65</c:v>
                </c:pt>
                <c:pt idx="118">
                  <c:v>49.88</c:v>
                </c:pt>
                <c:pt idx="119">
                  <c:v>2.82</c:v>
                </c:pt>
                <c:pt idx="120">
                  <c:v>-28.43</c:v>
                </c:pt>
                <c:pt idx="121">
                  <c:v>-37.5</c:v>
                </c:pt>
                <c:pt idx="122">
                  <c:v>-28.71</c:v>
                </c:pt>
                <c:pt idx="123">
                  <c:v>-26.66</c:v>
                </c:pt>
                <c:pt idx="124">
                  <c:v>-45.12000000000001</c:v>
                </c:pt>
                <c:pt idx="125">
                  <c:v>-22.45999999999999</c:v>
                </c:pt>
                <c:pt idx="126">
                  <c:v>-1.680000000000008</c:v>
                </c:pt>
                <c:pt idx="127">
                  <c:v>-7.03</c:v>
                </c:pt>
                <c:pt idx="128">
                  <c:v>-5.96</c:v>
                </c:pt>
                <c:pt idx="129">
                  <c:v>6.859999999999998</c:v>
                </c:pt>
                <c:pt idx="130">
                  <c:v>21.07</c:v>
                </c:pt>
                <c:pt idx="131">
                  <c:v>29.67</c:v>
                </c:pt>
                <c:pt idx="132">
                  <c:v>60.66000000000001</c:v>
                </c:pt>
                <c:pt idx="133">
                  <c:v>35.06</c:v>
                </c:pt>
                <c:pt idx="134">
                  <c:v>25.75999999999999</c:v>
                </c:pt>
                <c:pt idx="135">
                  <c:v>49.57</c:v>
                </c:pt>
                <c:pt idx="136">
                  <c:v>50.51</c:v>
                </c:pt>
                <c:pt idx="137">
                  <c:v>5.76</c:v>
                </c:pt>
                <c:pt idx="138">
                  <c:v>3.73</c:v>
                </c:pt>
                <c:pt idx="139">
                  <c:v>-2.319999999999997</c:v>
                </c:pt>
                <c:pt idx="140">
                  <c:v>-49.71</c:v>
                </c:pt>
                <c:pt idx="141">
                  <c:v>-7.42</c:v>
                </c:pt>
                <c:pt idx="142">
                  <c:v>-35.24</c:v>
                </c:pt>
                <c:pt idx="143">
                  <c:v>-23.47999999999999</c:v>
                </c:pt>
                <c:pt idx="144">
                  <c:v>-19.16</c:v>
                </c:pt>
                <c:pt idx="145">
                  <c:v>-11.73</c:v>
                </c:pt>
                <c:pt idx="146">
                  <c:v>9.729999999999998</c:v>
                </c:pt>
                <c:pt idx="147">
                  <c:v>35.99</c:v>
                </c:pt>
                <c:pt idx="148">
                  <c:v>20.41999999999999</c:v>
                </c:pt>
                <c:pt idx="149">
                  <c:v>23.01</c:v>
                </c:pt>
                <c:pt idx="150">
                  <c:v>50.35</c:v>
                </c:pt>
                <c:pt idx="151">
                  <c:v>9.57</c:v>
                </c:pt>
                <c:pt idx="152">
                  <c:v>32.76000000000001</c:v>
                </c:pt>
                <c:pt idx="153">
                  <c:v>8.630000000000001</c:v>
                </c:pt>
                <c:pt idx="154">
                  <c:v>-3.74</c:v>
                </c:pt>
                <c:pt idx="155">
                  <c:v>-6.21</c:v>
                </c:pt>
              </c:numCache>
            </c:numRef>
          </c:yVal>
          <c:smooth val="0"/>
        </c:ser>
        <c:dLbls>
          <c:showLegendKey val="0"/>
          <c:showVal val="0"/>
          <c:showCatName val="0"/>
          <c:showSerName val="0"/>
          <c:showPercent val="0"/>
          <c:showBubbleSize val="0"/>
        </c:dLbls>
        <c:axId val="-2133789880"/>
        <c:axId val="-2133787208"/>
      </c:scatterChart>
      <c:valAx>
        <c:axId val="-2133789880"/>
        <c:scaling>
          <c:orientation val="minMax"/>
          <c:max val="120.0"/>
          <c:min val="-120.0"/>
        </c:scaling>
        <c:delete val="0"/>
        <c:axPos val="b"/>
        <c:numFmt formatCode="General" sourceLinked="1"/>
        <c:majorTickMark val="out"/>
        <c:minorTickMark val="none"/>
        <c:tickLblPos val="nextTo"/>
        <c:txPr>
          <a:bodyPr/>
          <a:lstStyle/>
          <a:p>
            <a:pPr>
              <a:defRPr lang="ja-JP"/>
            </a:pPr>
            <a:endParaRPr lang="en-US"/>
          </a:p>
        </c:txPr>
        <c:crossAx val="-2133787208"/>
        <c:crosses val="autoZero"/>
        <c:crossBetween val="midCat"/>
        <c:majorUnit val="20.0"/>
      </c:valAx>
      <c:valAx>
        <c:axId val="-2133787208"/>
        <c:scaling>
          <c:orientation val="minMax"/>
          <c:max val="120.0"/>
          <c:min val="-120.0"/>
        </c:scaling>
        <c:delete val="0"/>
        <c:axPos val="l"/>
        <c:majorGridlines/>
        <c:numFmt formatCode="General" sourceLinked="1"/>
        <c:majorTickMark val="out"/>
        <c:minorTickMark val="none"/>
        <c:tickLblPos val="nextTo"/>
        <c:txPr>
          <a:bodyPr/>
          <a:lstStyle/>
          <a:p>
            <a:pPr>
              <a:defRPr lang="ja-JP"/>
            </a:pPr>
            <a:endParaRPr lang="en-US"/>
          </a:p>
        </c:txPr>
        <c:crossAx val="-2133789880"/>
        <c:crosses val="autoZero"/>
        <c:crossBetween val="midCat"/>
        <c:majorUnit val="20.0"/>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68495865218759"/>
          <c:y val="0.0390894131852781"/>
          <c:w val="0.79661333112"/>
          <c:h val="0.769296935115362"/>
        </c:manualLayout>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SuperDraft</c:v>
                </c:pt>
              </c:strCache>
            </c:strRef>
          </c:cat>
          <c:val>
            <c:numRef>
              <c:f>Sheet1!$B$2:$B$7</c:f>
              <c:numCache>
                <c:formatCode>General</c:formatCode>
                <c:ptCount val="6"/>
                <c:pt idx="0">
                  <c:v>117.0</c:v>
                </c:pt>
                <c:pt idx="1">
                  <c:v>189.0</c:v>
                </c:pt>
                <c:pt idx="2">
                  <c:v>306.0</c:v>
                </c:pt>
                <c:pt idx="3">
                  <c:v>422.0</c:v>
                </c:pt>
                <c:pt idx="4">
                  <c:v>648.0</c:v>
                </c:pt>
                <c:pt idx="5">
                  <c:v>991.0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SuperDraft</c:v>
                </c:pt>
              </c:strCache>
            </c:strRef>
          </c:cat>
          <c:val>
            <c:numRef>
              <c:f>Sheet1!$C$2:$C$7</c:f>
              <c:numCache>
                <c:formatCode>General</c:formatCode>
                <c:ptCount val="6"/>
                <c:pt idx="0">
                  <c:v>135.0</c:v>
                </c:pt>
                <c:pt idx="1">
                  <c:v>217.0</c:v>
                </c:pt>
                <c:pt idx="2">
                  <c:v>352.0</c:v>
                </c:pt>
                <c:pt idx="3">
                  <c:v>484.0</c:v>
                </c:pt>
                <c:pt idx="4">
                  <c:v>745.0</c:v>
                </c:pt>
                <c:pt idx="5">
                  <c:v>1140.0</c:v>
                </c:pt>
              </c:numCache>
            </c:numRef>
          </c:val>
        </c:ser>
        <c:dLbls>
          <c:showLegendKey val="0"/>
          <c:showVal val="1"/>
          <c:showCatName val="0"/>
          <c:showSerName val="0"/>
          <c:showPercent val="0"/>
          <c:showBubbleSize val="0"/>
        </c:dLbls>
        <c:gapWidth val="75"/>
        <c:axId val="-2133329768"/>
        <c:axId val="-2133326760"/>
      </c:barChart>
      <c:catAx>
        <c:axId val="-2133329768"/>
        <c:scaling>
          <c:orientation val="minMax"/>
        </c:scaling>
        <c:delete val="0"/>
        <c:axPos val="l"/>
        <c:majorTickMark val="none"/>
        <c:minorTickMark val="none"/>
        <c:tickLblPos val="nextTo"/>
        <c:txPr>
          <a:bodyPr/>
          <a:lstStyle/>
          <a:p>
            <a:pPr>
              <a:defRPr lang="ja-JP" sz="1200"/>
            </a:pPr>
            <a:endParaRPr lang="en-US"/>
          </a:p>
        </c:txPr>
        <c:crossAx val="-2133326760"/>
        <c:crosses val="autoZero"/>
        <c:auto val="1"/>
        <c:lblAlgn val="ctr"/>
        <c:lblOffset val="100"/>
        <c:noMultiLvlLbl val="0"/>
      </c:catAx>
      <c:valAx>
        <c:axId val="-2133326760"/>
        <c:scaling>
          <c:orientation val="minMax"/>
        </c:scaling>
        <c:delete val="0"/>
        <c:axPos val="b"/>
        <c:numFmt formatCode="General" sourceLinked="1"/>
        <c:majorTickMark val="none"/>
        <c:minorTickMark val="none"/>
        <c:tickLblPos val="nextTo"/>
        <c:txPr>
          <a:bodyPr/>
          <a:lstStyle/>
          <a:p>
            <a:pPr>
              <a:defRPr lang="ja-JP" sz="1200"/>
            </a:pPr>
            <a:endParaRPr lang="en-US"/>
          </a:p>
        </c:txPr>
        <c:crossAx val="-2133329768"/>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Sheet1!$B$2:$B$7</c:f>
              <c:numCache>
                <c:formatCode>General</c:formatCode>
                <c:ptCount val="6"/>
                <c:pt idx="0">
                  <c:v>50.0</c:v>
                </c:pt>
                <c:pt idx="1">
                  <c:v>74.0</c:v>
                </c:pt>
                <c:pt idx="2">
                  <c:v>163.0</c:v>
                </c:pt>
                <c:pt idx="3">
                  <c:v>212.0</c:v>
                </c:pt>
                <c:pt idx="4">
                  <c:v>318.0</c:v>
                </c:pt>
                <c:pt idx="5">
                  <c:v>473.0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Sheet1!$C$2:$C$7</c:f>
              <c:numCache>
                <c:formatCode>General</c:formatCode>
                <c:ptCount val="6"/>
                <c:pt idx="0">
                  <c:v>57.0</c:v>
                </c:pt>
                <c:pt idx="1">
                  <c:v>85.0</c:v>
                </c:pt>
                <c:pt idx="2">
                  <c:v>187.0</c:v>
                </c:pt>
                <c:pt idx="3">
                  <c:v>244.0</c:v>
                </c:pt>
                <c:pt idx="4">
                  <c:v>365.0</c:v>
                </c:pt>
                <c:pt idx="5">
                  <c:v>544.0</c:v>
                </c:pt>
              </c:numCache>
            </c:numRef>
          </c:val>
        </c:ser>
        <c:dLbls>
          <c:showLegendKey val="0"/>
          <c:showVal val="1"/>
          <c:showCatName val="0"/>
          <c:showSerName val="0"/>
          <c:showPercent val="0"/>
          <c:showBubbleSize val="0"/>
        </c:dLbls>
        <c:gapWidth val="75"/>
        <c:axId val="-2133380408"/>
        <c:axId val="-2133316216"/>
      </c:barChart>
      <c:catAx>
        <c:axId val="-2133380408"/>
        <c:scaling>
          <c:orientation val="minMax"/>
        </c:scaling>
        <c:delete val="0"/>
        <c:axPos val="l"/>
        <c:majorTickMark val="none"/>
        <c:minorTickMark val="none"/>
        <c:tickLblPos val="nextTo"/>
        <c:txPr>
          <a:bodyPr/>
          <a:lstStyle/>
          <a:p>
            <a:pPr>
              <a:defRPr lang="ja-JP" sz="1200"/>
            </a:pPr>
            <a:endParaRPr lang="en-US"/>
          </a:p>
        </c:txPr>
        <c:crossAx val="-2133316216"/>
        <c:crosses val="autoZero"/>
        <c:auto val="1"/>
        <c:lblAlgn val="ctr"/>
        <c:lblOffset val="100"/>
        <c:noMultiLvlLbl val="0"/>
      </c:catAx>
      <c:valAx>
        <c:axId val="-2133316216"/>
        <c:scaling>
          <c:orientation val="minMax"/>
          <c:max val="1200.0"/>
        </c:scaling>
        <c:delete val="0"/>
        <c:axPos val="b"/>
        <c:numFmt formatCode="General" sourceLinked="1"/>
        <c:majorTickMark val="none"/>
        <c:minorTickMark val="none"/>
        <c:tickLblPos val="nextTo"/>
        <c:txPr>
          <a:bodyPr/>
          <a:lstStyle/>
          <a:p>
            <a:pPr>
              <a:defRPr lang="ja-JP" sz="1200"/>
            </a:pPr>
            <a:endParaRPr lang="en-US"/>
          </a:p>
        </c:txPr>
        <c:crossAx val="-2133380408"/>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JV300-130</c:v>
                </c:pt>
              </c:strCache>
            </c:strRef>
          </c:tx>
          <c:invertIfNegative val="0"/>
          <c:cat>
            <c:strRef>
              <c:f>Sheet1!$A$2:$A$4</c:f>
              <c:strCache>
                <c:ptCount val="3"/>
                <c:pt idx="0">
                  <c:v>High Quality</c:v>
                </c:pt>
                <c:pt idx="1">
                  <c:v>Standard</c:v>
                </c:pt>
                <c:pt idx="2">
                  <c:v>High Speed</c:v>
                </c:pt>
              </c:strCache>
            </c:strRef>
          </c:cat>
          <c:val>
            <c:numRef>
              <c:f>Sheet1!$B$2:$B$4</c:f>
              <c:numCache>
                <c:formatCode>General</c:formatCode>
                <c:ptCount val="3"/>
                <c:pt idx="0">
                  <c:v>37.0</c:v>
                </c:pt>
                <c:pt idx="1">
                  <c:v>67.0</c:v>
                </c:pt>
                <c:pt idx="2">
                  <c:v>98.0</c:v>
                </c:pt>
              </c:numCache>
            </c:numRef>
          </c:val>
        </c:ser>
        <c:ser>
          <c:idx val="1"/>
          <c:order val="1"/>
          <c:tx>
            <c:strRef>
              <c:f>Sheet1!$C$1</c:f>
              <c:strCache>
                <c:ptCount val="1"/>
                <c:pt idx="0">
                  <c:v>JV300-160</c:v>
                </c:pt>
              </c:strCache>
            </c:strRef>
          </c:tx>
          <c:invertIfNegative val="0"/>
          <c:cat>
            <c:strRef>
              <c:f>Sheet1!$A$2:$A$4</c:f>
              <c:strCache>
                <c:ptCount val="3"/>
                <c:pt idx="0">
                  <c:v>High Quality</c:v>
                </c:pt>
                <c:pt idx="1">
                  <c:v>Standard</c:v>
                </c:pt>
                <c:pt idx="2">
                  <c:v>High Speed</c:v>
                </c:pt>
              </c:strCache>
            </c:strRef>
          </c:cat>
          <c:val>
            <c:numRef>
              <c:f>Sheet1!$C$2:$C$4</c:f>
              <c:numCache>
                <c:formatCode>General</c:formatCode>
                <c:ptCount val="3"/>
                <c:pt idx="0">
                  <c:v>44.0</c:v>
                </c:pt>
                <c:pt idx="1">
                  <c:v>76.0</c:v>
                </c:pt>
                <c:pt idx="2">
                  <c:v>113.0</c:v>
                </c:pt>
              </c:numCache>
            </c:numRef>
          </c:val>
        </c:ser>
        <c:dLbls>
          <c:showLegendKey val="0"/>
          <c:showVal val="1"/>
          <c:showCatName val="0"/>
          <c:showSerName val="0"/>
          <c:showPercent val="0"/>
          <c:showBubbleSize val="0"/>
        </c:dLbls>
        <c:gapWidth val="75"/>
        <c:axId val="-2133260376"/>
        <c:axId val="-2133257400"/>
      </c:barChart>
      <c:catAx>
        <c:axId val="-2133260376"/>
        <c:scaling>
          <c:orientation val="minMax"/>
        </c:scaling>
        <c:delete val="0"/>
        <c:axPos val="l"/>
        <c:majorTickMark val="none"/>
        <c:minorTickMark val="none"/>
        <c:tickLblPos val="nextTo"/>
        <c:crossAx val="-2133257400"/>
        <c:crosses val="autoZero"/>
        <c:auto val="1"/>
        <c:lblAlgn val="ctr"/>
        <c:lblOffset val="100"/>
        <c:noMultiLvlLbl val="0"/>
      </c:catAx>
      <c:valAx>
        <c:axId val="-2133257400"/>
        <c:scaling>
          <c:orientation val="minMax"/>
        </c:scaling>
        <c:delete val="0"/>
        <c:axPos val="b"/>
        <c:numFmt formatCode="General" sourceLinked="1"/>
        <c:majorTickMark val="none"/>
        <c:minorTickMark val="none"/>
        <c:tickLblPos val="nextTo"/>
        <c:crossAx val="-2133260376"/>
        <c:crosses val="autoZero"/>
        <c:crossBetween val="between"/>
      </c:val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High Quality</c:v>
                </c:pt>
                <c:pt idx="1">
                  <c:v>Standard</c:v>
                </c:pt>
                <c:pt idx="2">
                  <c:v>High Speed</c:v>
                </c:pt>
              </c:strCache>
            </c:strRef>
          </c:cat>
          <c:val>
            <c:numRef>
              <c:f>Sheet1!$B$2:$B$4</c:f>
              <c:numCache>
                <c:formatCode>General</c:formatCode>
                <c:ptCount val="3"/>
                <c:pt idx="0">
                  <c:v>8.0</c:v>
                </c:pt>
                <c:pt idx="1">
                  <c:v>12.0</c:v>
                </c:pt>
                <c:pt idx="2">
                  <c:v>22.0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High Quality</c:v>
                </c:pt>
                <c:pt idx="1">
                  <c:v>Standard</c:v>
                </c:pt>
                <c:pt idx="2">
                  <c:v>High Speed</c:v>
                </c:pt>
              </c:strCache>
            </c:strRef>
          </c:cat>
          <c:val>
            <c:numRef>
              <c:f>Sheet1!$C$2:$C$4</c:f>
              <c:numCache>
                <c:formatCode>General</c:formatCode>
                <c:ptCount val="3"/>
                <c:pt idx="0">
                  <c:v>9.0</c:v>
                </c:pt>
                <c:pt idx="1">
                  <c:v>14.0</c:v>
                </c:pt>
                <c:pt idx="2">
                  <c:v>25.0</c:v>
                </c:pt>
              </c:numCache>
            </c:numRef>
          </c:val>
        </c:ser>
        <c:dLbls>
          <c:showLegendKey val="0"/>
          <c:showVal val="1"/>
          <c:showCatName val="0"/>
          <c:showSerName val="0"/>
          <c:showPercent val="0"/>
          <c:showBubbleSize val="0"/>
        </c:dLbls>
        <c:gapWidth val="75"/>
        <c:axId val="-2133224360"/>
        <c:axId val="-2133221352"/>
      </c:barChart>
      <c:catAx>
        <c:axId val="-2133224360"/>
        <c:scaling>
          <c:orientation val="minMax"/>
        </c:scaling>
        <c:delete val="0"/>
        <c:axPos val="l"/>
        <c:majorTickMark val="none"/>
        <c:minorTickMark val="none"/>
        <c:tickLblPos val="nextTo"/>
        <c:txPr>
          <a:bodyPr/>
          <a:lstStyle/>
          <a:p>
            <a:pPr>
              <a:defRPr lang="ja-JP" sz="1200"/>
            </a:pPr>
            <a:endParaRPr lang="en-US"/>
          </a:p>
        </c:txPr>
        <c:crossAx val="-2133221352"/>
        <c:crosses val="autoZero"/>
        <c:auto val="1"/>
        <c:lblAlgn val="ctr"/>
        <c:lblOffset val="100"/>
        <c:noMultiLvlLbl val="0"/>
      </c:catAx>
      <c:valAx>
        <c:axId val="-2133221352"/>
        <c:scaling>
          <c:orientation val="minMax"/>
          <c:max val="120.0"/>
        </c:scaling>
        <c:delete val="0"/>
        <c:axPos val="b"/>
        <c:numFmt formatCode="General" sourceLinked="1"/>
        <c:majorTickMark val="none"/>
        <c:minorTickMark val="none"/>
        <c:tickLblPos val="nextTo"/>
        <c:txPr>
          <a:bodyPr/>
          <a:lstStyle/>
          <a:p>
            <a:pPr>
              <a:defRPr lang="ja-JP" sz="1200"/>
            </a:pPr>
            <a:endParaRPr lang="en-US"/>
          </a:p>
        </c:txPr>
        <c:crossAx val="-2133224360"/>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CJV300-130</c:v>
                </c:pt>
              </c:strCache>
            </c:strRef>
          </c:tx>
          <c:invertIfNegative val="0"/>
          <c:cat>
            <c:strRef>
              <c:f>Sheet1!$A$2:$A$4</c:f>
              <c:strCache>
                <c:ptCount val="3"/>
                <c:pt idx="0">
                  <c:v>High Quality</c:v>
                </c:pt>
                <c:pt idx="1">
                  <c:v>Standard</c:v>
                </c:pt>
                <c:pt idx="2">
                  <c:v>High Speed</c:v>
                </c:pt>
              </c:strCache>
            </c:strRef>
          </c:cat>
          <c:val>
            <c:numRef>
              <c:f>Sheet1!$B$2:$B$4</c:f>
              <c:numCache>
                <c:formatCode>General</c:formatCode>
                <c:ptCount val="3"/>
                <c:pt idx="0">
                  <c:v>18.0</c:v>
                </c:pt>
                <c:pt idx="1">
                  <c:v>37.0</c:v>
                </c:pt>
                <c:pt idx="2">
                  <c:v>74.0</c:v>
                </c:pt>
              </c:numCache>
            </c:numRef>
          </c:val>
        </c:ser>
        <c:ser>
          <c:idx val="1"/>
          <c:order val="1"/>
          <c:tx>
            <c:strRef>
              <c:f>Sheet1!$C$1</c:f>
              <c:strCache>
                <c:ptCount val="1"/>
                <c:pt idx="0">
                  <c:v>CJV300-160</c:v>
                </c:pt>
              </c:strCache>
            </c:strRef>
          </c:tx>
          <c:invertIfNegative val="0"/>
          <c:cat>
            <c:strRef>
              <c:f>Sheet1!$A$2:$A$4</c:f>
              <c:strCache>
                <c:ptCount val="3"/>
                <c:pt idx="0">
                  <c:v>High Quality</c:v>
                </c:pt>
                <c:pt idx="1">
                  <c:v>Standard</c:v>
                </c:pt>
                <c:pt idx="2">
                  <c:v>High Speed</c:v>
                </c:pt>
              </c:strCache>
            </c:strRef>
          </c:cat>
          <c:val>
            <c:numRef>
              <c:f>Sheet1!$C$2:$C$4</c:f>
              <c:numCache>
                <c:formatCode>General</c:formatCode>
                <c:ptCount val="3"/>
                <c:pt idx="0">
                  <c:v>20.0</c:v>
                </c:pt>
                <c:pt idx="1">
                  <c:v>43.0</c:v>
                </c:pt>
                <c:pt idx="2">
                  <c:v>85.0</c:v>
                </c:pt>
              </c:numCache>
            </c:numRef>
          </c:val>
        </c:ser>
        <c:dLbls>
          <c:showLegendKey val="0"/>
          <c:showVal val="1"/>
          <c:showCatName val="0"/>
          <c:showSerName val="0"/>
          <c:showPercent val="0"/>
          <c:showBubbleSize val="0"/>
        </c:dLbls>
        <c:gapWidth val="75"/>
        <c:axId val="-2133156184"/>
        <c:axId val="-2133153208"/>
      </c:barChart>
      <c:catAx>
        <c:axId val="-2133156184"/>
        <c:scaling>
          <c:orientation val="minMax"/>
        </c:scaling>
        <c:delete val="0"/>
        <c:axPos val="l"/>
        <c:majorTickMark val="none"/>
        <c:minorTickMark val="none"/>
        <c:tickLblPos val="nextTo"/>
        <c:crossAx val="-2133153208"/>
        <c:crosses val="autoZero"/>
        <c:auto val="1"/>
        <c:lblAlgn val="ctr"/>
        <c:lblOffset val="100"/>
        <c:noMultiLvlLbl val="0"/>
      </c:catAx>
      <c:valAx>
        <c:axId val="-2133153208"/>
        <c:scaling>
          <c:orientation val="minMax"/>
        </c:scaling>
        <c:delete val="0"/>
        <c:axPos val="b"/>
        <c:numFmt formatCode="General" sourceLinked="1"/>
        <c:majorTickMark val="none"/>
        <c:minorTickMark val="none"/>
        <c:tickLblPos val="nextTo"/>
        <c:crossAx val="-2133156184"/>
        <c:crosses val="autoZero"/>
        <c:crossBetween val="between"/>
      </c:valAx>
    </c:plotArea>
    <c:legend>
      <c:legendPos val="b"/>
      <c:layout/>
      <c:overlay val="0"/>
    </c:legend>
    <c:plotVisOnly val="1"/>
    <c:dispBlanksAs val="gap"/>
    <c:showDLblsOverMax val="0"/>
  </c:chart>
  <c:txPr>
    <a:bodyPr/>
    <a:lstStyle/>
    <a:p>
      <a:pPr>
        <a:defRPr sz="12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CJV300-130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High Quality</c:v>
                </c:pt>
                <c:pt idx="1">
                  <c:v>Standard</c:v>
                </c:pt>
                <c:pt idx="2">
                  <c:v>High Speed</c:v>
                </c:pt>
              </c:strCache>
            </c:strRef>
          </c:cat>
          <c:val>
            <c:numRef>
              <c:f>Sheet1!$B$2:$B$4</c:f>
              <c:numCache>
                <c:formatCode>General</c:formatCode>
                <c:ptCount val="3"/>
                <c:pt idx="0">
                  <c:v>3.0</c:v>
                </c:pt>
                <c:pt idx="1">
                  <c:v>15.0</c:v>
                </c:pt>
                <c:pt idx="2">
                  <c:v>32.0</c:v>
                </c:pt>
              </c:numCache>
            </c:numRef>
          </c:val>
        </c:ser>
        <c:ser>
          <c:idx val="1"/>
          <c:order val="1"/>
          <c:tx>
            <c:strRef>
              <c:f>Sheet1!$C$1</c:f>
              <c:strCache>
                <c:ptCount val="1"/>
                <c:pt idx="0">
                  <c:v>CJV300-160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Sheet1!$A$2:$A$4</c:f>
              <c:strCache>
                <c:ptCount val="3"/>
                <c:pt idx="0">
                  <c:v>High Quality</c:v>
                </c:pt>
                <c:pt idx="1">
                  <c:v>Standard</c:v>
                </c:pt>
                <c:pt idx="2">
                  <c:v>High Speed</c:v>
                </c:pt>
              </c:strCache>
            </c:strRef>
          </c:cat>
          <c:val>
            <c:numRef>
              <c:f>Sheet1!$C$2:$C$4</c:f>
              <c:numCache>
                <c:formatCode>General</c:formatCode>
                <c:ptCount val="3"/>
                <c:pt idx="0">
                  <c:v>4.0</c:v>
                </c:pt>
                <c:pt idx="1">
                  <c:v>17.0</c:v>
                </c:pt>
                <c:pt idx="2">
                  <c:v>38.0</c:v>
                </c:pt>
              </c:numCache>
            </c:numRef>
          </c:val>
        </c:ser>
        <c:dLbls>
          <c:showLegendKey val="0"/>
          <c:showVal val="1"/>
          <c:showCatName val="0"/>
          <c:showSerName val="0"/>
          <c:showPercent val="0"/>
          <c:showBubbleSize val="0"/>
        </c:dLbls>
        <c:gapWidth val="75"/>
        <c:axId val="-2133118712"/>
        <c:axId val="-2133115704"/>
      </c:barChart>
      <c:catAx>
        <c:axId val="-2133118712"/>
        <c:scaling>
          <c:orientation val="minMax"/>
        </c:scaling>
        <c:delete val="0"/>
        <c:axPos val="l"/>
        <c:majorTickMark val="none"/>
        <c:minorTickMark val="none"/>
        <c:tickLblPos val="nextTo"/>
        <c:txPr>
          <a:bodyPr/>
          <a:lstStyle/>
          <a:p>
            <a:pPr>
              <a:defRPr lang="ja-JP" sz="1200"/>
            </a:pPr>
            <a:endParaRPr lang="en-US"/>
          </a:p>
        </c:txPr>
        <c:crossAx val="-2133115704"/>
        <c:crosses val="autoZero"/>
        <c:auto val="1"/>
        <c:lblAlgn val="ctr"/>
        <c:lblOffset val="100"/>
        <c:noMultiLvlLbl val="0"/>
      </c:catAx>
      <c:valAx>
        <c:axId val="-2133115704"/>
        <c:scaling>
          <c:orientation val="minMax"/>
          <c:max val="100.0"/>
        </c:scaling>
        <c:delete val="0"/>
        <c:axPos val="b"/>
        <c:numFmt formatCode="General" sourceLinked="1"/>
        <c:majorTickMark val="none"/>
        <c:minorTickMark val="none"/>
        <c:tickLblPos val="nextTo"/>
        <c:txPr>
          <a:bodyPr/>
          <a:lstStyle/>
          <a:p>
            <a:pPr>
              <a:defRPr lang="ja-JP" sz="1200"/>
            </a:pPr>
            <a:endParaRPr lang="en-US"/>
          </a:p>
        </c:txPr>
        <c:crossAx val="-2133118712"/>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bar"/>
        <c:grouping val="clustered"/>
        <c:varyColors val="0"/>
        <c:ser>
          <c:idx val="0"/>
          <c:order val="0"/>
          <c:tx>
            <c:strRef>
              <c:f>Sheet1!$B$1</c:f>
              <c:strCache>
                <c:ptCount val="1"/>
                <c:pt idx="0">
                  <c:v>JV300-130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Sheet1!$B$2:$B$7</c:f>
              <c:numCache>
                <c:formatCode>General</c:formatCode>
                <c:ptCount val="6"/>
                <c:pt idx="0">
                  <c:v>117.0</c:v>
                </c:pt>
                <c:pt idx="1">
                  <c:v>144.0</c:v>
                </c:pt>
                <c:pt idx="2">
                  <c:v>277.0</c:v>
                </c:pt>
                <c:pt idx="3">
                  <c:v>455.0</c:v>
                </c:pt>
                <c:pt idx="4">
                  <c:v>674.0</c:v>
                </c:pt>
                <c:pt idx="5">
                  <c:v>1054.0</c:v>
                </c:pt>
              </c:numCache>
            </c:numRef>
          </c:val>
        </c:ser>
        <c:ser>
          <c:idx val="1"/>
          <c:order val="1"/>
          <c:tx>
            <c:strRef>
              <c:f>Sheet1!$C$1</c:f>
              <c:strCache>
                <c:ptCount val="1"/>
                <c:pt idx="0">
                  <c:v>JV300-160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Sheet1!$A$2:$A$7</c:f>
              <c:strCache>
                <c:ptCount val="6"/>
                <c:pt idx="0">
                  <c:v>Super Smooth</c:v>
                </c:pt>
                <c:pt idx="1">
                  <c:v>High Quality</c:v>
                </c:pt>
                <c:pt idx="2">
                  <c:v>Standard</c:v>
                </c:pt>
                <c:pt idx="3">
                  <c:v>High Speed</c:v>
                </c:pt>
                <c:pt idx="4">
                  <c:v>Draft</c:v>
                </c:pt>
                <c:pt idx="5">
                  <c:v>Super Draft</c:v>
                </c:pt>
              </c:strCache>
            </c:strRef>
          </c:cat>
          <c:val>
            <c:numRef>
              <c:f>Sheet1!$C$2:$C$7</c:f>
              <c:numCache>
                <c:formatCode>General</c:formatCode>
                <c:ptCount val="6"/>
                <c:pt idx="0">
                  <c:v>135.0</c:v>
                </c:pt>
                <c:pt idx="1">
                  <c:v>166.0</c:v>
                </c:pt>
                <c:pt idx="2">
                  <c:v>318.0</c:v>
                </c:pt>
                <c:pt idx="3">
                  <c:v>523.0</c:v>
                </c:pt>
                <c:pt idx="4">
                  <c:v>775.0</c:v>
                </c:pt>
                <c:pt idx="5">
                  <c:v>1211.0</c:v>
                </c:pt>
              </c:numCache>
            </c:numRef>
          </c:val>
        </c:ser>
        <c:dLbls>
          <c:showLegendKey val="0"/>
          <c:showVal val="1"/>
          <c:showCatName val="0"/>
          <c:showSerName val="0"/>
          <c:showPercent val="0"/>
          <c:showBubbleSize val="0"/>
        </c:dLbls>
        <c:gapWidth val="75"/>
        <c:axId val="-2133044152"/>
        <c:axId val="-2133041144"/>
      </c:barChart>
      <c:catAx>
        <c:axId val="-2133044152"/>
        <c:scaling>
          <c:orientation val="minMax"/>
        </c:scaling>
        <c:delete val="0"/>
        <c:axPos val="l"/>
        <c:majorTickMark val="none"/>
        <c:minorTickMark val="none"/>
        <c:tickLblPos val="nextTo"/>
        <c:txPr>
          <a:bodyPr/>
          <a:lstStyle/>
          <a:p>
            <a:pPr>
              <a:defRPr lang="ja-JP" sz="1200"/>
            </a:pPr>
            <a:endParaRPr lang="en-US"/>
          </a:p>
        </c:txPr>
        <c:crossAx val="-2133041144"/>
        <c:crosses val="autoZero"/>
        <c:auto val="1"/>
        <c:lblAlgn val="ctr"/>
        <c:lblOffset val="100"/>
        <c:noMultiLvlLbl val="0"/>
      </c:catAx>
      <c:valAx>
        <c:axId val="-2133041144"/>
        <c:scaling>
          <c:orientation val="minMax"/>
          <c:max val="1250.0"/>
          <c:min val="0.0"/>
        </c:scaling>
        <c:delete val="0"/>
        <c:axPos val="b"/>
        <c:numFmt formatCode="General" sourceLinked="1"/>
        <c:majorTickMark val="none"/>
        <c:minorTickMark val="none"/>
        <c:tickLblPos val="nextTo"/>
        <c:txPr>
          <a:bodyPr/>
          <a:lstStyle/>
          <a:p>
            <a:pPr>
              <a:defRPr lang="ja-JP" sz="1200"/>
            </a:pPr>
            <a:endParaRPr lang="en-US"/>
          </a:p>
        </c:txPr>
        <c:crossAx val="-2133044152"/>
        <c:crosses val="autoZero"/>
        <c:crossBetween val="between"/>
      </c:valAx>
    </c:plotArea>
    <c:legend>
      <c:legendPos val="b"/>
      <c:layout/>
      <c:overlay val="0"/>
      <c:txPr>
        <a:bodyPr/>
        <a:lstStyle/>
        <a:p>
          <a:pPr>
            <a:defRPr lang="ja-JP" sz="1200"/>
          </a:pPr>
          <a:endParaRPr lang="en-US"/>
        </a:p>
      </c:txPr>
    </c:legend>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r>
              <a:rPr lang="en-US" altLang="ja-JP" sz="1000" b="1" dirty="0" err="1" smtClean="0">
                <a:latin typeface="Arial"/>
                <a:cs typeface="Arial"/>
              </a:rPr>
              <a:t>www.mimakiusa.com</a:t>
            </a:r>
            <a:endParaRPr lang="ja-JP" altLang="en-US" sz="1000" b="1" dirty="0">
              <a:latin typeface="Arial"/>
              <a:cs typeface="Arial"/>
            </a:endParaRPr>
          </a:p>
        </p:txBody>
      </p:sp>
      <p:sp>
        <p:nvSpPr>
          <p:cNvPr id="3" name="日付プレースホルダ 2"/>
          <p:cNvSpPr>
            <a:spLocks noGrp="1"/>
          </p:cNvSpPr>
          <p:nvPr>
            <p:ph type="dt" sz="quarter" idx="1"/>
          </p:nvPr>
        </p:nvSpPr>
        <p:spPr>
          <a:xfrm>
            <a:off x="3815375" y="0"/>
            <a:ext cx="2918831" cy="493316"/>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B189D35E-E8CA-4760-9894-CF2813E11533}" type="datetimeFigureOut">
              <a:rPr lang="ja-JP" altLang="en-US" sz="1000">
                <a:latin typeface="Arial"/>
                <a:cs typeface="Arial"/>
              </a:rPr>
              <a:pPr>
                <a:defRPr/>
              </a:pPr>
              <a:t>9/30/14</a:t>
            </a:fld>
            <a:endParaRPr lang="ja-JP" altLang="en-US" sz="1000" dirty="0">
              <a:latin typeface="Arial"/>
              <a:cs typeface="Arial"/>
            </a:endParaRPr>
          </a:p>
        </p:txBody>
      </p:sp>
      <p:sp>
        <p:nvSpPr>
          <p:cNvPr id="4" name="フッター プレースホルダ 3"/>
          <p:cNvSpPr>
            <a:spLocks noGrp="1"/>
          </p:cNvSpPr>
          <p:nvPr>
            <p:ph type="ftr" sz="quarter" idx="2"/>
          </p:nvPr>
        </p:nvSpPr>
        <p:spPr>
          <a:xfrm>
            <a:off x="0" y="9371285"/>
            <a:ext cx="2918831" cy="493316"/>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r>
              <a:rPr lang="en-US" altLang="ja-JP" sz="1000" dirty="0">
                <a:latin typeface="Arial"/>
                <a:cs typeface="Arial"/>
              </a:rPr>
              <a:t>©</a:t>
            </a:r>
            <a:r>
              <a:rPr lang="en-US" altLang="ja-JP" sz="1000" dirty="0" smtClean="0">
                <a:latin typeface="Arial"/>
                <a:cs typeface="Arial"/>
              </a:rPr>
              <a:t>2014 </a:t>
            </a:r>
            <a:r>
              <a:rPr lang="en-US" altLang="ja-JP" sz="1000" dirty="0">
                <a:latin typeface="Arial"/>
                <a:cs typeface="Arial"/>
              </a:rPr>
              <a:t>Mimaki </a:t>
            </a:r>
            <a:r>
              <a:rPr lang="en-US" altLang="ja-JP" sz="1000" dirty="0" smtClean="0">
                <a:latin typeface="Arial"/>
                <a:cs typeface="Arial"/>
              </a:rPr>
              <a:t>USA</a:t>
            </a:r>
            <a:endParaRPr lang="ja-JP" altLang="en-US" sz="1000" dirty="0">
              <a:latin typeface="Arial"/>
              <a:cs typeface="Arial"/>
            </a:endParaRPr>
          </a:p>
        </p:txBody>
      </p:sp>
      <p:sp>
        <p:nvSpPr>
          <p:cNvPr id="5" name="スライド番号プレースホルダ 4"/>
          <p:cNvSpPr>
            <a:spLocks noGrp="1"/>
          </p:cNvSpPr>
          <p:nvPr>
            <p:ph type="sldNum" sz="quarter" idx="3"/>
          </p:nvPr>
        </p:nvSpPr>
        <p:spPr>
          <a:xfrm>
            <a:off x="3815375" y="9371285"/>
            <a:ext cx="2918831" cy="493316"/>
          </a:xfrm>
          <a:prstGeom prst="rect">
            <a:avLst/>
          </a:prstGeom>
        </p:spPr>
        <p:txBody>
          <a:bodyPr vert="horz" lIns="91411" tIns="45705" rIns="91411" bIns="45705" rtlCol="0" anchor="b"/>
          <a:lstStyle>
            <a:lvl1pPr algn="r" fontAlgn="auto">
              <a:spcBef>
                <a:spcPts val="0"/>
              </a:spcBef>
              <a:spcAft>
                <a:spcPts val="0"/>
              </a:spcAft>
              <a:defRPr sz="1200">
                <a:latin typeface="+mn-lt"/>
                <a:ea typeface="+mn-ea"/>
              </a:defRPr>
            </a:lvl1pPr>
          </a:lstStyle>
          <a:p>
            <a:pPr>
              <a:defRPr/>
            </a:pPr>
            <a:fld id="{B2B74A38-626B-4122-8345-C55F64DE4847}" type="slidenum">
              <a:rPr lang="ja-JP" altLang="en-US" sz="1000">
                <a:latin typeface="Arial"/>
                <a:cs typeface="Arial"/>
              </a:rPr>
              <a:pPr>
                <a:defRPr/>
              </a:pPr>
              <a:t>‹#›</a:t>
            </a:fld>
            <a:endParaRPr lang="ja-JP" altLang="en-US" sz="1000" dirty="0">
              <a:latin typeface="Arial"/>
              <a:cs typeface="Arial"/>
            </a:endParaRPr>
          </a:p>
        </p:txBody>
      </p:sp>
    </p:spTree>
    <p:extLst>
      <p:ext uri="{BB962C8B-B14F-4D97-AF65-F5344CB8AC3E}">
        <p14:creationId xmlns:p14="http://schemas.microsoft.com/office/powerpoint/2010/main" val="215217892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316"/>
          </a:xfrm>
          <a:prstGeom prst="rect">
            <a:avLst/>
          </a:prstGeom>
        </p:spPr>
        <p:txBody>
          <a:bodyPr vert="horz" lIns="91411" tIns="45705" rIns="91411" bIns="45705"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 2"/>
          <p:cNvSpPr>
            <a:spLocks noGrp="1"/>
          </p:cNvSpPr>
          <p:nvPr>
            <p:ph type="dt" idx="1"/>
          </p:nvPr>
        </p:nvSpPr>
        <p:spPr>
          <a:xfrm>
            <a:off x="3815375" y="0"/>
            <a:ext cx="2918831" cy="493316"/>
          </a:xfrm>
          <a:prstGeom prst="rect">
            <a:avLst/>
          </a:prstGeom>
        </p:spPr>
        <p:txBody>
          <a:bodyPr vert="horz" lIns="91411" tIns="45705" rIns="91411" bIns="45705" rtlCol="0"/>
          <a:lstStyle>
            <a:lvl1pPr algn="r" fontAlgn="auto">
              <a:spcBef>
                <a:spcPts val="0"/>
              </a:spcBef>
              <a:spcAft>
                <a:spcPts val="0"/>
              </a:spcAft>
              <a:defRPr sz="1200">
                <a:latin typeface="+mn-lt"/>
                <a:ea typeface="+mn-ea"/>
              </a:defRPr>
            </a:lvl1pPr>
          </a:lstStyle>
          <a:p>
            <a:pPr>
              <a:defRPr/>
            </a:pPr>
            <a:fld id="{CB7E5D20-629D-4A9B-A5CD-336CA83B55E2}" type="datetimeFigureOut">
              <a:rPr lang="ja-JP" altLang="en-US"/>
              <a:pPr>
                <a:defRPr/>
              </a:pPr>
              <a:t>9/30/14</a:t>
            </a:fld>
            <a:endParaRPr lang="ja-JP" altLang="en-US"/>
          </a:p>
        </p:txBody>
      </p:sp>
      <p:sp>
        <p:nvSpPr>
          <p:cNvPr id="4" name="スライド イメージ プレースホルダ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11" tIns="45705" rIns="91411" bIns="45705" rtlCol="0" anchor="ctr"/>
          <a:lstStyle/>
          <a:p>
            <a:pPr lvl="0"/>
            <a:endParaRPr lang="ja-JP" altLang="en-US" noProof="0" smtClean="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1411" tIns="45705" rIns="91411" bIns="45705"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371285"/>
            <a:ext cx="2918831" cy="493316"/>
          </a:xfrm>
          <a:prstGeom prst="rect">
            <a:avLst/>
          </a:prstGeom>
        </p:spPr>
        <p:txBody>
          <a:bodyPr vert="horz" lIns="91411" tIns="45705" rIns="91411" bIns="45705" rtlCol="0" anchor="b"/>
          <a:lstStyle>
            <a:lvl1pPr algn="l" fontAlgn="auto">
              <a:spcBef>
                <a:spcPts val="0"/>
              </a:spcBef>
              <a:spcAft>
                <a:spcPts val="0"/>
              </a:spcAft>
              <a:defRPr sz="1200">
                <a:latin typeface="+mn-lt"/>
                <a:ea typeface="+mn-ea"/>
              </a:defRPr>
            </a:lvl1pPr>
          </a:lstStyle>
          <a:p>
            <a:pPr>
              <a:defRPr/>
            </a:pPr>
            <a:r>
              <a:rPr lang="en-US" altLang="ja-JP" dirty="0"/>
              <a:t>©2011 Mimaki Confidential</a:t>
            </a:r>
            <a:endParaRPr lang="ja-JP" altLang="en-US" dirty="0"/>
          </a:p>
        </p:txBody>
      </p:sp>
      <p:sp>
        <p:nvSpPr>
          <p:cNvPr id="7" name="スライド番号プレースホルダ 6"/>
          <p:cNvSpPr>
            <a:spLocks noGrp="1"/>
          </p:cNvSpPr>
          <p:nvPr>
            <p:ph type="sldNum" sz="quarter" idx="5"/>
          </p:nvPr>
        </p:nvSpPr>
        <p:spPr>
          <a:xfrm>
            <a:off x="3815375" y="9371285"/>
            <a:ext cx="2918831" cy="493316"/>
          </a:xfrm>
          <a:prstGeom prst="rect">
            <a:avLst/>
          </a:prstGeom>
        </p:spPr>
        <p:txBody>
          <a:bodyPr vert="horz" lIns="91411" tIns="45705" rIns="91411" bIns="45705" rtlCol="0" anchor="b"/>
          <a:lstStyle>
            <a:lvl1pPr algn="r" fontAlgn="auto">
              <a:spcBef>
                <a:spcPts val="0"/>
              </a:spcBef>
              <a:spcAft>
                <a:spcPts val="0"/>
              </a:spcAft>
              <a:defRPr sz="1200">
                <a:latin typeface="+mn-lt"/>
                <a:ea typeface="+mn-ea"/>
              </a:defRPr>
            </a:lvl1pPr>
          </a:lstStyle>
          <a:p>
            <a:pPr>
              <a:defRPr/>
            </a:pPr>
            <a:fld id="{0FC8D0CB-41CA-4AC4-B011-CA463F2B6C74}" type="slidenum">
              <a:rPr lang="ja-JP" altLang="en-US"/>
              <a:pPr>
                <a:defRPr/>
              </a:pPr>
              <a:t>‹#›</a:t>
            </a:fld>
            <a:endParaRPr lang="ja-JP" altLang="en-US"/>
          </a:p>
        </p:txBody>
      </p:sp>
    </p:spTree>
    <p:extLst>
      <p:ext uri="{BB962C8B-B14F-4D97-AF65-F5344CB8AC3E}">
        <p14:creationId xmlns:p14="http://schemas.microsoft.com/office/powerpoint/2010/main" val="1027541576"/>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1</a:t>
            </a:fld>
            <a:endParaRPr lang="ja-JP" altLang="en-US"/>
          </a:p>
        </p:txBody>
      </p:sp>
    </p:spTree>
    <p:extLst>
      <p:ext uri="{BB962C8B-B14F-4D97-AF65-F5344CB8AC3E}">
        <p14:creationId xmlns:p14="http://schemas.microsoft.com/office/powerpoint/2010/main" val="3600630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With one Mimaki JV300 Series</a:t>
            </a:r>
            <a:r>
              <a:rPr lang="en-US" baseline="0" dirty="0" smtClean="0">
                <a:latin typeface="Calibri" charset="0"/>
              </a:rPr>
              <a:t> printer, you can produce a variety of printed media for campaigns that include indoor and outdoor component such as retail promotions, and be assured of color and quality fidelity.</a:t>
            </a:r>
          </a:p>
          <a:p>
            <a:pPr marL="0" indent="0">
              <a:buFont typeface="Arial"/>
              <a:buNone/>
            </a:pPr>
            <a:endParaRPr lang="en-US" dirty="0">
              <a:latin typeface="Calibri" charset="0"/>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C8BA851-3315-0E44-8E98-8FC8D53E2881}"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Brilliance is not diminished even if</a:t>
            </a:r>
            <a:r>
              <a:rPr lang="en-US" baseline="0" dirty="0" smtClean="0"/>
              <a:t> </a:t>
            </a:r>
            <a:r>
              <a:rPr lang="en-US" baseline="0" dirty="0" err="1" smtClean="0"/>
              <a:t>overlaminated</a:t>
            </a:r>
            <a:r>
              <a:rPr lang="en-US" baseline="0" dirty="0" smtClean="0"/>
              <a:t>.  RasterLink6 software includes swatch palette of 648 metallic colors that are easily selectable from Illustrator.</a:t>
            </a:r>
            <a:endParaRPr lang="en-US" dirty="0"/>
          </a:p>
        </p:txBody>
      </p:sp>
      <p:sp>
        <p:nvSpPr>
          <p:cNvPr id="4" name="Slide Number Placeholder 3"/>
          <p:cNvSpPr>
            <a:spLocks noGrp="1"/>
          </p:cNvSpPr>
          <p:nvPr>
            <p:ph type="sldNum" sz="quarter" idx="10"/>
          </p:nvPr>
        </p:nvSpPr>
        <p:spPr/>
        <p:txBody>
          <a:bodyPr/>
          <a:lstStyle/>
          <a:p>
            <a:pPr>
              <a:defRPr/>
            </a:pPr>
            <a:fld id="{C2374D55-42A6-8247-ABF6-4C5552FD383F}" type="slidenum">
              <a:rPr lang="en-US" smtClean="0"/>
              <a:pPr>
                <a:defRPr/>
              </a:pPr>
              <a:t>13</a:t>
            </a:fld>
            <a:endParaRPr lang="en-US"/>
          </a:p>
        </p:txBody>
      </p:sp>
    </p:spTree>
    <p:extLst>
      <p:ext uri="{BB962C8B-B14F-4D97-AF65-F5344CB8AC3E}">
        <p14:creationId xmlns:p14="http://schemas.microsoft.com/office/powerpoint/2010/main" val="2779453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The larger drop size of White ink enables up to 430% faster printing while delivering up to 48% greater white area density.</a:t>
            </a:r>
          </a:p>
          <a:p>
            <a:endParaRPr lang="en-US" dirty="0">
              <a:latin typeface="Calibri" charset="0"/>
            </a:endParaRPr>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F103DB0A-F373-4249-BC57-01F309AEF807}"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Adding orange allows you to increase </a:t>
            </a:r>
            <a:r>
              <a:rPr lang="en-US" dirty="0" smtClean="0">
                <a:latin typeface="Calibri" charset="0"/>
              </a:rPr>
              <a:t>the color gamut</a:t>
            </a:r>
            <a:r>
              <a:rPr lang="en-US" dirty="0">
                <a:latin typeface="Calibri" charset="0"/>
              </a:rPr>
              <a:t>, hitting </a:t>
            </a:r>
            <a:r>
              <a:rPr lang="en-US" dirty="0" smtClean="0">
                <a:latin typeface="Calibri" charset="0"/>
              </a:rPr>
              <a:t>nearly 95% </a:t>
            </a:r>
            <a:r>
              <a:rPr lang="en-US" dirty="0">
                <a:latin typeface="Calibri" charset="0"/>
              </a:rPr>
              <a:t>of </a:t>
            </a:r>
            <a:r>
              <a:rPr lang="en-US" dirty="0" smtClean="0">
                <a:latin typeface="Calibri" charset="0"/>
              </a:rPr>
              <a:t>PANTONE colors</a:t>
            </a:r>
            <a:endParaRPr lang="en-US" dirty="0">
              <a:latin typeface="Calibri" charset="0"/>
            </a:endParaRP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49A577-300D-5546-8753-C1BEF971E997}" type="slidenum">
              <a:rPr lang="en-US" sz="1200">
                <a:latin typeface="Calibri" charset="0"/>
              </a:rPr>
              <a:pPr eaLnBrk="1" hangingPunct="1"/>
              <a:t>15</a:t>
            </a:fld>
            <a:endParaRPr lang="en-US" sz="120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Light Black enables neutral grey reproduction while minimizing color rolling/rainbow effects.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A quick check of the internet shows</a:t>
            </a:r>
            <a:r>
              <a:rPr lang="en-US" baseline="0" dirty="0" smtClean="0">
                <a:latin typeface="Calibri" charset="0"/>
              </a:rPr>
              <a:t> that black-and-white digital photography is enjoying growth, and these photographers – professional as well as weekenders – want to see their prints on media replicated exactly as they were shot.  Light Black ink gives you the ability to meet the demanding needs of these fine-art clients, who are often willing to pay a premium for their priceless personal expressions.</a:t>
            </a:r>
            <a:endParaRPr lang="en-US" dirty="0" smtClean="0">
              <a:latin typeface="Calibri" charset="0"/>
            </a:endParaRPr>
          </a:p>
          <a:p>
            <a:endParaRPr lang="en-US" dirty="0">
              <a:latin typeface="Calibri"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3B6207-3EC3-5345-B883-92BEFCF263C7}" type="slidenum">
              <a:rPr lang="en-US" sz="1200">
                <a:latin typeface="Calibri" charset="0"/>
              </a:rPr>
              <a:pPr eaLnBrk="1" hangingPunct="1"/>
              <a:t>16</a:t>
            </a:fld>
            <a:endParaRPr lang="en-US" sz="1200">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Mimaki is known for its textile printing capability</a:t>
            </a:r>
            <a:r>
              <a:rPr lang="en-US" baseline="0" dirty="0" smtClean="0"/>
              <a:t> and the JV300 Series with SB53 dye sublimation inks is no exception.</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17</a:t>
            </a:fld>
            <a:endParaRPr lang="ja-JP" altLang="en-US"/>
          </a:p>
        </p:txBody>
      </p:sp>
    </p:spTree>
    <p:extLst>
      <p:ext uri="{BB962C8B-B14F-4D97-AF65-F5344CB8AC3E}">
        <p14:creationId xmlns:p14="http://schemas.microsoft.com/office/powerpoint/2010/main" val="136278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We tested a competitor’s product using its</a:t>
            </a:r>
            <a:r>
              <a:rPr lang="en-US" baseline="0" dirty="0" smtClean="0"/>
              <a:t> “High Speed” mode of 540x360 and the competitor’s print speed was 334 </a:t>
            </a:r>
            <a:r>
              <a:rPr lang="en-US" baseline="0" dirty="0" err="1" smtClean="0"/>
              <a:t>SqFt</a:t>
            </a:r>
            <a:r>
              <a:rPr lang="en-US" baseline="0" dirty="0" smtClean="0"/>
              <a:t>/Hr.  The comparable-quality JV300 mode is “Draft” with a print speed of 745 </a:t>
            </a:r>
            <a:r>
              <a:rPr lang="en-US" baseline="0" dirty="0" err="1" smtClean="0"/>
              <a:t>SqFt</a:t>
            </a:r>
            <a:r>
              <a:rPr lang="en-US" baseline="0" dirty="0" smtClean="0"/>
              <a:t>/Hr.</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19</a:t>
            </a:fld>
            <a:endParaRPr lang="ja-JP" altLang="en-US"/>
          </a:p>
        </p:txBody>
      </p:sp>
    </p:spTree>
    <p:extLst>
      <p:ext uri="{BB962C8B-B14F-4D97-AF65-F5344CB8AC3E}">
        <p14:creationId xmlns:p14="http://schemas.microsoft.com/office/powerpoint/2010/main" val="647779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Even “fully-loaded” with Light Cyan, Light Magenta, Light Black and Orange, the print speeds are in</a:t>
            </a:r>
            <a:r>
              <a:rPr lang="en-US" baseline="0" dirty="0" smtClean="0"/>
              <a:t> the production range.  These lower print speeds can be offset by the higher premium charged for photo-realistic quality prints.</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20</a:t>
            </a:fld>
            <a:endParaRPr lang="ja-JP" altLang="en-US"/>
          </a:p>
        </p:txBody>
      </p:sp>
    </p:spTree>
    <p:extLst>
      <p:ext uri="{BB962C8B-B14F-4D97-AF65-F5344CB8AC3E}">
        <p14:creationId xmlns:p14="http://schemas.microsoft.com/office/powerpoint/2010/main" val="1108673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White ink – particularly</a:t>
            </a:r>
            <a:r>
              <a:rPr lang="en-US" baseline="0" dirty="0" smtClean="0"/>
              <a:t> 3-layer printing capability – opens the range of applications considerably. Many customers who originally didn’t think they needed White ink have since commented that they have taken in so much more business because of it.  Window clings, backlit images, printing on non-white substrates – plus more – can be produced.</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21</a:t>
            </a:fld>
            <a:endParaRPr lang="ja-JP" altLang="en-US"/>
          </a:p>
        </p:txBody>
      </p:sp>
    </p:spTree>
    <p:extLst>
      <p:ext uri="{BB962C8B-B14F-4D97-AF65-F5344CB8AC3E}">
        <p14:creationId xmlns:p14="http://schemas.microsoft.com/office/powerpoint/2010/main" val="1287710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Silver ink </a:t>
            </a:r>
            <a:r>
              <a:rPr lang="en-US" baseline="0" dirty="0" smtClean="0"/>
              <a:t>opens the range of applications. It can be used alone to provide brilliance to a monochrome image, or combined with a color to create eye-catching graphics. Choose from 648 metallic colors in the swatch palette. Combine with white as a base, add color from a swatch, and print on transparent media for window clings or package prototyping applications.</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22</a:t>
            </a:fld>
            <a:endParaRPr lang="ja-JP" altLang="en-US"/>
          </a:p>
        </p:txBody>
      </p:sp>
    </p:spTree>
    <p:extLst>
      <p:ext uri="{BB962C8B-B14F-4D97-AF65-F5344CB8AC3E}">
        <p14:creationId xmlns:p14="http://schemas.microsoft.com/office/powerpoint/2010/main" val="1287710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This presentation will highlight</a:t>
            </a:r>
            <a:r>
              <a:rPr lang="en-US" baseline="0" dirty="0" smtClean="0"/>
              <a:t> key technologies and their roles in delivering </a:t>
            </a:r>
            <a:r>
              <a:rPr lang="en-US" baseline="0" smtClean="0"/>
              <a:t>outstanding image </a:t>
            </a:r>
            <a:r>
              <a:rPr lang="en-US" baseline="0" dirty="0" smtClean="0"/>
              <a:t>quality and reliable performance with many cost-saving features. </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a:t>
            </a:fld>
            <a:endParaRPr lang="ja-JP" altLang="en-US"/>
          </a:p>
        </p:txBody>
      </p:sp>
    </p:spTree>
    <p:extLst>
      <p:ext uri="{BB962C8B-B14F-4D97-AF65-F5344CB8AC3E}">
        <p14:creationId xmlns:p14="http://schemas.microsoft.com/office/powerpoint/2010/main" val="1108658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a:t>
            </a:r>
            <a:r>
              <a:rPr lang="en-US" baseline="0" dirty="0" smtClean="0"/>
              <a:t> JV300 Series with SB53 inks offers h</a:t>
            </a:r>
            <a:r>
              <a:rPr lang="en-US" dirty="0" smtClean="0"/>
              <a:t>igh-speed </a:t>
            </a:r>
            <a:r>
              <a:rPr lang="en-US" baseline="0" dirty="0" smtClean="0"/>
              <a:t>printing onto</a:t>
            </a:r>
            <a:r>
              <a:rPr kumimoji="1" lang="en-US" sz="1200" kern="1200" dirty="0" smtClean="0">
                <a:solidFill>
                  <a:schemeClr val="tx1"/>
                </a:solidFill>
                <a:effectLst/>
                <a:latin typeface="+mn-lt"/>
                <a:ea typeface="+mn-ea"/>
                <a:cs typeface="+mn-cs"/>
              </a:rPr>
              <a:t> cost-effective transfer paper for sublimation to a wide range of textiles</a:t>
            </a:r>
            <a:r>
              <a:rPr kumimoji="1" lang="en-US" sz="1200" kern="1200" baseline="0" dirty="0" smtClean="0">
                <a:solidFill>
                  <a:schemeClr val="tx1"/>
                </a:solidFill>
                <a:effectLst/>
                <a:latin typeface="+mn-lt"/>
                <a:ea typeface="+mn-ea"/>
                <a:cs typeface="+mn-cs"/>
              </a:rPr>
              <a:t>.</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23</a:t>
            </a:fld>
            <a:endParaRPr lang="ja-JP" altLang="en-US"/>
          </a:p>
        </p:txBody>
      </p:sp>
    </p:spTree>
    <p:extLst>
      <p:ext uri="{BB962C8B-B14F-4D97-AF65-F5344CB8AC3E}">
        <p14:creationId xmlns:p14="http://schemas.microsoft.com/office/powerpoint/2010/main" val="1094214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Calibri" charset="0"/>
              </a:rPr>
              <a:t>The Nozzle check unit and Nozzle recovery system help to reduce media waste and minimize down time by using pre-print testing and nozzle mapping to reduce banding caused by clogs or </a:t>
            </a:r>
            <a:r>
              <a:rPr lang="en-US" dirty="0" err="1" smtClean="0">
                <a:latin typeface="Calibri" charset="0"/>
              </a:rPr>
              <a:t>mis</a:t>
            </a:r>
            <a:r>
              <a:rPr lang="en-US" dirty="0" smtClean="0">
                <a:latin typeface="Calibri" charset="0"/>
              </a:rPr>
              <a:t>-directions.</a:t>
            </a:r>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31</a:t>
            </a:fld>
            <a:endParaRPr lang="ja-JP" altLang="en-US"/>
          </a:p>
        </p:txBody>
      </p:sp>
    </p:spTree>
    <p:extLst>
      <p:ext uri="{BB962C8B-B14F-4D97-AF65-F5344CB8AC3E}">
        <p14:creationId xmlns:p14="http://schemas.microsoft.com/office/powerpoint/2010/main" val="13520217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33</a:t>
            </a:fld>
            <a:endParaRPr lang="ja-JP" altLang="en-US"/>
          </a:p>
        </p:txBody>
      </p:sp>
    </p:spTree>
    <p:extLst>
      <p:ext uri="{BB962C8B-B14F-4D97-AF65-F5344CB8AC3E}">
        <p14:creationId xmlns:p14="http://schemas.microsoft.com/office/powerpoint/2010/main" val="10956067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baseline="0" dirty="0" smtClean="0">
                <a:latin typeface="Calibri" charset="0"/>
              </a:rPr>
              <a:t>MBIS3:</a:t>
            </a:r>
          </a:p>
          <a:p>
            <a:pPr marL="171450" indent="-171450">
              <a:buFont typeface="Arial"/>
              <a:buChar char="•"/>
            </a:pPr>
            <a:r>
              <a:rPr lang="en-US" baseline="0" dirty="0" smtClean="0">
                <a:latin typeface="Calibri" charset="0"/>
              </a:rPr>
              <a:t>Reduces ink costs when compared to cartridges</a:t>
            </a:r>
          </a:p>
          <a:p>
            <a:pPr marL="171450" indent="-171450">
              <a:buFont typeface="Arial"/>
              <a:buChar char="•"/>
            </a:pPr>
            <a:r>
              <a:rPr lang="en-US" baseline="0" dirty="0" smtClean="0">
                <a:latin typeface="Calibri" charset="0"/>
              </a:rPr>
              <a:t>Enables unattended printing </a:t>
            </a:r>
          </a:p>
          <a:p>
            <a:pPr marL="628650" lvl="1" indent="-171450">
              <a:buFont typeface="Arial"/>
              <a:buChar char="•"/>
            </a:pPr>
            <a:r>
              <a:rPr lang="en-US" baseline="0" dirty="0" smtClean="0">
                <a:latin typeface="Calibri" charset="0"/>
              </a:rPr>
              <a:t>so your operators can be free to do other tasks</a:t>
            </a:r>
          </a:p>
          <a:p>
            <a:pPr marL="628650" lvl="1" indent="-171450">
              <a:buFont typeface="Arial"/>
              <a:buChar char="•"/>
            </a:pPr>
            <a:r>
              <a:rPr lang="en-US" baseline="0" dirty="0" smtClean="0">
                <a:latin typeface="Calibri" charset="0"/>
              </a:rPr>
              <a:t>capable of overnight print runs – imagine making money while you sleep!</a:t>
            </a:r>
          </a:p>
          <a:p>
            <a:pPr marL="171450" indent="-171450">
              <a:buFont typeface="Arial"/>
              <a:buChar char="•"/>
            </a:pPr>
            <a:r>
              <a:rPr lang="en-US" baseline="0" dirty="0" smtClean="0">
                <a:latin typeface="Calibri" charset="0"/>
              </a:rPr>
              <a:t>The only 2L bulk ink system available for eco-solvent printing</a:t>
            </a:r>
          </a:p>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34</a:t>
            </a:fld>
            <a:endParaRPr lang="ja-JP" altLang="en-US"/>
          </a:p>
        </p:txBody>
      </p:sp>
    </p:spTree>
    <p:extLst>
      <p:ext uri="{BB962C8B-B14F-4D97-AF65-F5344CB8AC3E}">
        <p14:creationId xmlns:p14="http://schemas.microsoft.com/office/powerpoint/2010/main" val="15907130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a:t>
            </a:r>
            <a:r>
              <a:rPr lang="en-US" baseline="0" dirty="0" smtClean="0"/>
              <a:t> media feed and take-up system enables continuous operation.</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38</a:t>
            </a:fld>
            <a:endParaRPr lang="ja-JP" altLang="en-US"/>
          </a:p>
        </p:txBody>
      </p:sp>
    </p:spTree>
    <p:extLst>
      <p:ext uri="{BB962C8B-B14F-4D97-AF65-F5344CB8AC3E}">
        <p14:creationId xmlns:p14="http://schemas.microsoft.com/office/powerpoint/2010/main" val="1527122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(Spanish and Portuguese</a:t>
            </a:r>
            <a:r>
              <a:rPr lang="en-US" baseline="0" dirty="0" smtClean="0"/>
              <a:t> language availability TBD)</a:t>
            </a:r>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42</a:t>
            </a:fld>
            <a:endParaRPr lang="ja-JP" altLang="en-US"/>
          </a:p>
        </p:txBody>
      </p:sp>
    </p:spTree>
    <p:extLst>
      <p:ext uri="{BB962C8B-B14F-4D97-AF65-F5344CB8AC3E}">
        <p14:creationId xmlns:p14="http://schemas.microsoft.com/office/powerpoint/2010/main" val="14614785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フッター プレースホルダ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スライド番号プレースホルダ 4"/>
          <p:cNvSpPr>
            <a:spLocks noGrp="1"/>
          </p:cNvSpPr>
          <p:nvPr>
            <p:ph type="sldNum" sz="quarter" idx="11"/>
          </p:nvPr>
        </p:nvSpPr>
        <p:spPr/>
        <p:txBody>
          <a:bodyPr/>
          <a:lstStyle/>
          <a:p>
            <a:pPr>
              <a:defRPr/>
            </a:pPr>
            <a:fld id="{0FC8D0CB-41CA-4AC4-B011-CA463F2B6C74}" type="slidenum">
              <a:rPr lang="ja-JP" altLang="en-US" smtClean="0"/>
              <a:pPr>
                <a:defRPr/>
              </a:pPr>
              <a:t>50</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 higher speeds of this</a:t>
            </a:r>
            <a:r>
              <a:rPr lang="en-US" baseline="0" dirty="0" smtClean="0"/>
              <a:t> series is nearly doubled that of the JV5’s top print speed.</a:t>
            </a:r>
          </a:p>
          <a:p>
            <a:endParaRPr lang="en-US" baseline="0" dirty="0" smtClean="0"/>
          </a:p>
          <a:p>
            <a:r>
              <a:rPr lang="en-US" baseline="0" dirty="0" smtClean="0"/>
              <a:t>(JV5 max speed = 624 </a:t>
            </a:r>
            <a:r>
              <a:rPr lang="en-US" baseline="0" dirty="0" err="1" smtClean="0"/>
              <a:t>sqft</a:t>
            </a:r>
            <a:r>
              <a:rPr lang="en-US" baseline="0" dirty="0" smtClean="0"/>
              <a:t>/</a:t>
            </a:r>
            <a:r>
              <a:rPr lang="en-US" baseline="0" dirty="0" err="1" smtClean="0"/>
              <a:t>hr</a:t>
            </a:r>
            <a:r>
              <a:rPr lang="en-US" baseline="0" dirty="0" smtClean="0"/>
              <a:t>; JV300 max speed 1140 </a:t>
            </a:r>
            <a:r>
              <a:rPr lang="en-US" baseline="0" dirty="0" err="1" smtClean="0"/>
              <a:t>sqft</a:t>
            </a:r>
            <a:r>
              <a:rPr lang="en-US" baseline="0" dirty="0" smtClean="0"/>
              <a:t>/hr. Modes and # passes are different)</a:t>
            </a:r>
          </a:p>
          <a:p>
            <a:endParaRPr lang="en-US" baseline="0" dirty="0" smtClean="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3</a:t>
            </a:fld>
            <a:endParaRPr lang="ja-JP" altLang="en-US"/>
          </a:p>
        </p:txBody>
      </p:sp>
    </p:spTree>
    <p:extLst>
      <p:ext uri="{BB962C8B-B14F-4D97-AF65-F5344CB8AC3E}">
        <p14:creationId xmlns:p14="http://schemas.microsoft.com/office/powerpoint/2010/main" val="3731306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5</a:t>
            </a:fld>
            <a:endParaRPr lang="ja-JP" altLang="en-US"/>
          </a:p>
        </p:txBody>
      </p:sp>
    </p:spTree>
    <p:extLst>
      <p:ext uri="{BB962C8B-B14F-4D97-AF65-F5344CB8AC3E}">
        <p14:creationId xmlns:p14="http://schemas.microsoft.com/office/powerpoint/2010/main" val="2528794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latin typeface="Calibri" charset="0"/>
              </a:rPr>
              <a:t>The JV300 uses Epson DX7 heads that feature 8 channels and 4 colors per head.</a:t>
            </a:r>
          </a:p>
          <a:p>
            <a:r>
              <a:rPr lang="en-US" dirty="0" smtClean="0">
                <a:latin typeface="Calibri" charset="0"/>
              </a:rPr>
              <a:t>This</a:t>
            </a:r>
            <a:r>
              <a:rPr lang="en-US" baseline="0" dirty="0" smtClean="0">
                <a:latin typeface="Calibri" charset="0"/>
              </a:rPr>
              <a:t> n</a:t>
            </a:r>
            <a:r>
              <a:rPr lang="en-US" dirty="0" smtClean="0">
                <a:latin typeface="Calibri" charset="0"/>
              </a:rPr>
              <a:t>ew model head enables tighter control over dot placement while also enabling higher speeds with more aggressive inks.</a:t>
            </a:r>
          </a:p>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6</a:t>
            </a:fld>
            <a:endParaRPr lang="ja-JP" altLang="en-US"/>
          </a:p>
        </p:txBody>
      </p:sp>
    </p:spTree>
    <p:extLst>
      <p:ext uri="{BB962C8B-B14F-4D97-AF65-F5344CB8AC3E}">
        <p14:creationId xmlns:p14="http://schemas.microsoft.com/office/powerpoint/2010/main" val="41318818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r>
              <a:rPr lang="en-US" dirty="0" smtClean="0"/>
              <a:t>The previous maximum drop size was 21</a:t>
            </a:r>
            <a:r>
              <a:rPr lang="en-US" baseline="0" dirty="0" smtClean="0"/>
              <a:t> </a:t>
            </a:r>
            <a:r>
              <a:rPr lang="en-US" baseline="0" dirty="0" err="1" smtClean="0"/>
              <a:t>picoliters</a:t>
            </a:r>
            <a:r>
              <a:rPr lang="en-US" baseline="0" dirty="0" smtClean="0"/>
              <a:t>, while the new larger drop is 35 </a:t>
            </a:r>
            <a:r>
              <a:rPr lang="en-US" baseline="0" dirty="0" err="1" smtClean="0"/>
              <a:t>picoliters</a:t>
            </a:r>
            <a:r>
              <a:rPr lang="en-US" baseline="0" dirty="0" smtClean="0"/>
              <a:t>.</a:t>
            </a:r>
          </a:p>
          <a:p>
            <a:endParaRPr lang="en-US" baseline="0" dirty="0" smtClean="0"/>
          </a:p>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7</a:t>
            </a:fld>
            <a:endParaRPr lang="ja-JP" altLang="en-US"/>
          </a:p>
        </p:txBody>
      </p:sp>
    </p:spTree>
    <p:extLst>
      <p:ext uri="{BB962C8B-B14F-4D97-AF65-F5344CB8AC3E}">
        <p14:creationId xmlns:p14="http://schemas.microsoft.com/office/powerpoint/2010/main" val="256616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375" y="739775"/>
            <a:ext cx="6577013" cy="3700463"/>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ltLang="ja-JP" smtClean="0"/>
              <a:t>©2011 Mimaki Confidential</a:t>
            </a:r>
            <a:endParaRPr lang="ja-JP" altLang="en-US" dirty="0"/>
          </a:p>
        </p:txBody>
      </p:sp>
      <p:sp>
        <p:nvSpPr>
          <p:cNvPr id="5" name="Slide Number Placeholder 4"/>
          <p:cNvSpPr>
            <a:spLocks noGrp="1"/>
          </p:cNvSpPr>
          <p:nvPr>
            <p:ph type="sldNum" sz="quarter" idx="11"/>
          </p:nvPr>
        </p:nvSpPr>
        <p:spPr/>
        <p:txBody>
          <a:bodyPr/>
          <a:lstStyle/>
          <a:p>
            <a:pPr>
              <a:defRPr/>
            </a:pPr>
            <a:fld id="{0FC8D0CB-41CA-4AC4-B011-CA463F2B6C74}" type="slidenum">
              <a:rPr lang="ja-JP" altLang="en-US" smtClean="0"/>
              <a:pPr>
                <a:defRPr/>
              </a:pPr>
              <a:t>8</a:t>
            </a:fld>
            <a:endParaRPr lang="ja-JP" altLang="en-US"/>
          </a:p>
        </p:txBody>
      </p:sp>
    </p:spTree>
    <p:extLst>
      <p:ext uri="{BB962C8B-B14F-4D97-AF65-F5344CB8AC3E}">
        <p14:creationId xmlns:p14="http://schemas.microsoft.com/office/powerpoint/2010/main" val="2744492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latin typeface="Calibri" charset="0"/>
              </a:rPr>
              <a:t>Droplets can range from 4 to </a:t>
            </a:r>
            <a:r>
              <a:rPr lang="en-US" dirty="0" smtClean="0">
                <a:latin typeface="Calibri" charset="0"/>
              </a:rPr>
              <a:t>35</a:t>
            </a:r>
            <a:r>
              <a:rPr lang="en-US" baseline="0" dirty="0" smtClean="0">
                <a:latin typeface="Calibri" charset="0"/>
              </a:rPr>
              <a:t> </a:t>
            </a:r>
            <a:r>
              <a:rPr lang="en-US" baseline="0" dirty="0" err="1" smtClean="0">
                <a:latin typeface="Calibri" charset="0"/>
              </a:rPr>
              <a:t>picoliters</a:t>
            </a:r>
            <a:r>
              <a:rPr lang="en-US" dirty="0" smtClean="0">
                <a:latin typeface="Calibri" charset="0"/>
              </a:rPr>
              <a:t>. </a:t>
            </a:r>
            <a:r>
              <a:rPr lang="en-US" dirty="0">
                <a:latin typeface="Calibri" charset="0"/>
              </a:rPr>
              <a:t>Printer currently profiled to fire up to 3 droplet sizes per </a:t>
            </a:r>
            <a:r>
              <a:rPr lang="en-US" dirty="0" smtClean="0">
                <a:latin typeface="Calibri" charset="0"/>
              </a:rPr>
              <a:t>model.</a:t>
            </a:r>
            <a:endParaRPr lang="en-US" dirty="0">
              <a:latin typeface="Calibri" charset="0"/>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38030EEF-F609-2A4C-B561-3E239751CA0A}"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xfrm>
            <a:off x="79375" y="739775"/>
            <a:ext cx="6577013"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dirty="0">
                <a:latin typeface="Calibri" charset="0"/>
              </a:rPr>
              <a:t>New for the JV300 </a:t>
            </a:r>
            <a:r>
              <a:rPr lang="en-US" dirty="0" smtClean="0">
                <a:latin typeface="Calibri" charset="0"/>
              </a:rPr>
              <a:t>– MAPS3</a:t>
            </a:r>
            <a:r>
              <a:rPr lang="en-US" baseline="0" dirty="0" smtClean="0">
                <a:latin typeface="Calibri" charset="0"/>
              </a:rPr>
              <a:t> technology</a:t>
            </a:r>
            <a:r>
              <a:rPr lang="en-US" dirty="0" smtClean="0">
                <a:latin typeface="Calibri" charset="0"/>
              </a:rPr>
              <a:t> </a:t>
            </a:r>
            <a:r>
              <a:rPr lang="en-US" dirty="0">
                <a:latin typeface="Calibri" charset="0"/>
              </a:rPr>
              <a:t>uses </a:t>
            </a:r>
            <a:r>
              <a:rPr lang="en-US" dirty="0" err="1">
                <a:latin typeface="Calibri" charset="0"/>
              </a:rPr>
              <a:t>Mimaki’s</a:t>
            </a:r>
            <a:r>
              <a:rPr lang="en-US" dirty="0">
                <a:latin typeface="Calibri" charset="0"/>
              </a:rPr>
              <a:t> exclusive gradational masking to produce higher quality images, with no distinct banding, even when using high speed modes. </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015603-4DAC-A74C-9D3C-DB0E60FDE5D6}" type="slidenum">
              <a:rPr lang="en-US" sz="1200">
                <a:latin typeface="Calibri" charset="0"/>
              </a:rPr>
              <a:pPr eaLnBrk="1" hangingPunct="1"/>
              <a:t>10</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imaki Section Header">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229262" y="205978"/>
            <a:ext cx="8229600" cy="53697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0" name="Text Placeholder 2"/>
          <p:cNvSpPr>
            <a:spLocks noGrp="1"/>
          </p:cNvSpPr>
          <p:nvPr>
            <p:ph idx="1"/>
          </p:nvPr>
        </p:nvSpPr>
        <p:spPr>
          <a:xfrm>
            <a:off x="238129" y="1652468"/>
            <a:ext cx="8458861" cy="944682"/>
          </a:xfrm>
          <a:prstGeom prst="rect">
            <a:avLst/>
          </a:prstGeom>
        </p:spPr>
        <p:txBody>
          <a:bodyPr vert="horz" lIns="91440" tIns="45720" rIns="91440" bIns="45720" rtlCol="0">
            <a:normAutofit/>
          </a:bodyPr>
          <a:lstStyle/>
          <a:p>
            <a:pPr lvl="0"/>
            <a:r>
              <a:rPr lang="en-US" noProof="0" dirty="0" smtClean="0"/>
              <a:t>Click to edit Master text styles</a:t>
            </a:r>
          </a:p>
        </p:txBody>
      </p:sp>
      <p:sp>
        <p:nvSpPr>
          <p:cNvPr id="5" name="Slide Number Placeholder 5"/>
          <p:cNvSpPr>
            <a:spLocks noGrp="1"/>
          </p:cNvSpPr>
          <p:nvPr>
            <p:ph type="sldNum" sz="quarter" idx="11"/>
          </p:nvPr>
        </p:nvSpPr>
        <p:spPr>
          <a:xfrm>
            <a:off x="6841067" y="4755357"/>
            <a:ext cx="2082800" cy="216694"/>
          </a:xfrm>
        </p:spPr>
        <p:txBody>
          <a:bodyPr/>
          <a:lstStyle>
            <a:lvl1pPr algn="r">
              <a:defRPr/>
            </a:lvl1pPr>
          </a:lstStyle>
          <a:p>
            <a:pPr>
              <a:defRPr/>
            </a:pPr>
            <a:fld id="{A8A56194-9E98-FA46-9065-41CDFF2E51C4}" type="slidenum">
              <a:rPr lang="en-US" smtClean="0"/>
              <a:pPr>
                <a:defRPr/>
              </a:pPr>
              <a:t>‹#›</a:t>
            </a:fld>
            <a:endParaRPr lang="en-US" dirty="0"/>
          </a:p>
        </p:txBody>
      </p:sp>
    </p:spTree>
    <p:extLst>
      <p:ext uri="{BB962C8B-B14F-4D97-AF65-F5344CB8AC3E}">
        <p14:creationId xmlns:p14="http://schemas.microsoft.com/office/powerpoint/2010/main" val="387104041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imaki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3" y="91678"/>
            <a:ext cx="7083954" cy="479822"/>
          </a:xfrm>
          <a:prstGeom prst="rect">
            <a:avLst/>
          </a:prstGeom>
        </p:spPr>
        <p:txBody>
          <a:bodyPr/>
          <a:lstStyle>
            <a:lvl1pPr algn="r">
              <a:defRPr sz="2800" b="0">
                <a:solidFill>
                  <a:schemeClr val="bg1">
                    <a:lumMod val="50000"/>
                  </a:schemeClr>
                </a:solidFill>
                <a:latin typeface="Arial"/>
                <a:cs typeface="Arial"/>
              </a:defRPr>
            </a:lvl1pPr>
          </a:lstStyle>
          <a:p>
            <a:r>
              <a:rPr lang="en-US" dirty="0" smtClean="0"/>
              <a:t>Click to edit Master title style</a:t>
            </a:r>
            <a:endParaRPr lang="nl-NL" dirty="0"/>
          </a:p>
        </p:txBody>
      </p:sp>
      <p:sp>
        <p:nvSpPr>
          <p:cNvPr id="11" name="Content Placeholder 10"/>
          <p:cNvSpPr>
            <a:spLocks noGrp="1"/>
          </p:cNvSpPr>
          <p:nvPr>
            <p:ph sz="quarter" idx="10"/>
          </p:nvPr>
        </p:nvSpPr>
        <p:spPr>
          <a:xfrm>
            <a:off x="239713" y="902332"/>
            <a:ext cx="8592002" cy="3612518"/>
          </a:xfrm>
          <a:prstGeom prst="rect">
            <a:avLst/>
          </a:prstGeom>
        </p:spPr>
        <p:txBody>
          <a:bodyPr vert="horz"/>
          <a:lstStyle>
            <a:lvl1pPr marL="231775" indent="-231775">
              <a:defRPr sz="2000"/>
            </a:lvl1pPr>
            <a:lvl2pPr marL="573088" indent="-341313">
              <a:buSzPct val="80000"/>
              <a:buFont typeface="Wingdings" charset="2"/>
              <a:buChar char="v"/>
              <a:defRPr sz="1800"/>
            </a:lvl2pPr>
            <a:lvl3pPr marL="795338" indent="-222250">
              <a:defRPr sz="1600"/>
            </a:lvl3pPr>
            <a:lvl4pPr marL="1028700" indent="-233363">
              <a:defRPr sz="1400"/>
            </a:lvl4pPr>
            <a:lvl5pPr marL="1260475" indent="-231775">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E460EA48-133C-CC48-B799-21F2A8C735F2}" type="slidenum">
              <a:rPr lang="en-US"/>
              <a:pPr>
                <a:defRPr/>
              </a:pPr>
              <a:t>‹#›</a:t>
            </a:fld>
            <a:endParaRPr lang="en-US" dirty="0"/>
          </a:p>
        </p:txBody>
      </p:sp>
    </p:spTree>
    <p:extLst>
      <p:ext uri="{BB962C8B-B14F-4D97-AF65-F5344CB8AC3E}">
        <p14:creationId xmlns:p14="http://schemas.microsoft.com/office/powerpoint/2010/main" val="1632955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imaki Title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39713" y="91678"/>
            <a:ext cx="7083954" cy="479822"/>
          </a:xfrm>
          <a:prstGeom prst="rect">
            <a:avLst/>
          </a:prstGeom>
        </p:spPr>
        <p:txBody>
          <a:bodyPr/>
          <a:lstStyle>
            <a:lvl1pPr algn="r">
              <a:defRPr sz="2800" b="0">
                <a:solidFill>
                  <a:schemeClr val="bg1">
                    <a:lumMod val="50000"/>
                  </a:schemeClr>
                </a:solidFill>
                <a:latin typeface="Arial"/>
                <a:cs typeface="Arial"/>
              </a:defRPr>
            </a:lvl1pPr>
          </a:lstStyle>
          <a:p>
            <a:r>
              <a:rPr lang="en-US" dirty="0" smtClean="0"/>
              <a:t>Click to edit Master title style</a:t>
            </a:r>
            <a:endParaRPr lang="nl-NL" dirty="0"/>
          </a:p>
        </p:txBody>
      </p:sp>
      <p:sp>
        <p:nvSpPr>
          <p:cNvPr id="11" name="Content Placeholder 10"/>
          <p:cNvSpPr>
            <a:spLocks noGrp="1"/>
          </p:cNvSpPr>
          <p:nvPr>
            <p:ph sz="quarter" idx="10"/>
          </p:nvPr>
        </p:nvSpPr>
        <p:spPr>
          <a:xfrm>
            <a:off x="239718" y="895350"/>
            <a:ext cx="4113479" cy="3486150"/>
          </a:xfrm>
          <a:prstGeom prst="rect">
            <a:avLst/>
          </a:prstGeom>
        </p:spPr>
        <p:txBody>
          <a:bodyPr vert="horz"/>
          <a:lstStyle>
            <a:lvl1pPr marL="231775" indent="-231775">
              <a:defRPr sz="1800"/>
            </a:lvl1pPr>
            <a:lvl2pPr marL="573088" indent="-341313">
              <a:buSzPct val="80000"/>
              <a:buFont typeface="Wingdings" charset="2"/>
              <a:buChar char="v"/>
              <a:defRPr sz="1600"/>
            </a:lvl2pPr>
            <a:lvl3pPr marL="795338" indent="-222250">
              <a:defRPr sz="1400"/>
            </a:lvl3pPr>
            <a:lvl4pPr marL="1028700" indent="-233363">
              <a:defRPr sz="1200"/>
            </a:lvl4pPr>
            <a:lvl5pPr marL="1260475" indent="-231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10"/>
          <p:cNvSpPr>
            <a:spLocks noGrp="1"/>
          </p:cNvSpPr>
          <p:nvPr>
            <p:ph sz="quarter" idx="11"/>
          </p:nvPr>
        </p:nvSpPr>
        <p:spPr>
          <a:xfrm>
            <a:off x="4804391" y="895350"/>
            <a:ext cx="4127595" cy="3486150"/>
          </a:xfrm>
          <a:prstGeom prst="rect">
            <a:avLst/>
          </a:prstGeom>
        </p:spPr>
        <p:txBody>
          <a:bodyPr vert="horz"/>
          <a:lstStyle>
            <a:lvl1pPr marL="231775" indent="-231775">
              <a:defRPr sz="1800"/>
            </a:lvl1pPr>
            <a:lvl2pPr marL="573088" indent="-341313">
              <a:buSzPct val="80000"/>
              <a:buFont typeface="Wingdings" charset="2"/>
              <a:buChar char="v"/>
              <a:defRPr sz="1600"/>
            </a:lvl2pPr>
            <a:lvl3pPr marL="795338" indent="-222250">
              <a:defRPr sz="1400"/>
            </a:lvl3pPr>
            <a:lvl4pPr marL="1028700" indent="-233363">
              <a:defRPr sz="1200"/>
            </a:lvl4pPr>
            <a:lvl5pPr marL="1260475" indent="-231775">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FDF83319-E424-EB40-B361-7BDB3D7D1517}" type="slidenum">
              <a:rPr lang="en-US"/>
              <a:pPr>
                <a:defRPr/>
              </a:pPr>
              <a:t>‹#›</a:t>
            </a:fld>
            <a:endParaRPr lang="en-US" dirty="0"/>
          </a:p>
        </p:txBody>
      </p:sp>
    </p:spTree>
    <p:extLst>
      <p:ext uri="{BB962C8B-B14F-4D97-AF65-F5344CB8AC3E}">
        <p14:creationId xmlns:p14="http://schemas.microsoft.com/office/powerpoint/2010/main" val="1200978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maki 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239713" y="91678"/>
            <a:ext cx="7083954" cy="479822"/>
          </a:xfrm>
          <a:prstGeom prst="rect">
            <a:avLst/>
          </a:prstGeom>
        </p:spPr>
        <p:txBody>
          <a:bodyPr/>
          <a:lstStyle>
            <a:lvl1pPr algn="r">
              <a:defRPr sz="2800" b="0">
                <a:solidFill>
                  <a:schemeClr val="bg1">
                    <a:lumMod val="50000"/>
                  </a:schemeClr>
                </a:solidFill>
                <a:latin typeface="Arial"/>
                <a:cs typeface="Arial"/>
              </a:defRPr>
            </a:lvl1pPr>
          </a:lstStyle>
          <a:p>
            <a:r>
              <a:rPr lang="en-US" dirty="0" smtClean="0"/>
              <a:t>Click to edit Master title style</a:t>
            </a:r>
            <a:endParaRPr lang="nl-NL" dirty="0"/>
          </a:p>
        </p:txBody>
      </p:sp>
      <p:sp>
        <p:nvSpPr>
          <p:cNvPr id="4" name="Slide Number Placeholder 5"/>
          <p:cNvSpPr>
            <a:spLocks noGrp="1"/>
          </p:cNvSpPr>
          <p:nvPr>
            <p:ph type="sldNum" sz="quarter" idx="11"/>
          </p:nvPr>
        </p:nvSpPr>
        <p:spPr/>
        <p:txBody>
          <a:bodyPr/>
          <a:lstStyle>
            <a:lvl1pPr>
              <a:defRPr/>
            </a:lvl1pPr>
          </a:lstStyle>
          <a:p>
            <a:pPr>
              <a:defRPr/>
            </a:pPr>
            <a:fld id="{6253C1E4-E609-C947-BC37-9111D62A2526}" type="slidenum">
              <a:rPr lang="en-US"/>
              <a:pPr>
                <a:defRPr/>
              </a:pPr>
              <a:t>‹#›</a:t>
            </a:fld>
            <a:endParaRPr lang="en-US"/>
          </a:p>
        </p:txBody>
      </p:sp>
    </p:spTree>
    <p:extLst>
      <p:ext uri="{BB962C8B-B14F-4D97-AF65-F5344CB8AC3E}">
        <p14:creationId xmlns:p14="http://schemas.microsoft.com/office/powerpoint/2010/main" val="2358775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maki 2 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233363" y="87489"/>
            <a:ext cx="6781800" cy="479822"/>
          </a:xfrm>
          <a:prstGeom prst="rect">
            <a:avLst/>
          </a:prstGeom>
        </p:spPr>
        <p:txBody>
          <a:bodyPr/>
          <a:lstStyle>
            <a:lvl1pPr algn="l">
              <a:defRPr sz="2800" b="0">
                <a:solidFill>
                  <a:srgbClr val="000000"/>
                </a:solidFill>
                <a:latin typeface="Arial"/>
                <a:cs typeface="Arial"/>
              </a:defRPr>
            </a:lvl1pPr>
          </a:lstStyle>
          <a:p>
            <a:r>
              <a:rPr lang="en-US" dirty="0" smtClean="0"/>
              <a:t>Click to edit Master title style</a:t>
            </a:r>
            <a:endParaRPr lang="nl-NL" dirty="0"/>
          </a:p>
        </p:txBody>
      </p:sp>
      <p:sp>
        <p:nvSpPr>
          <p:cNvPr id="4" name="Text Placeholder 3"/>
          <p:cNvSpPr>
            <a:spLocks noGrp="1"/>
          </p:cNvSpPr>
          <p:nvPr>
            <p:ph type="body" sz="quarter" idx="10"/>
          </p:nvPr>
        </p:nvSpPr>
        <p:spPr>
          <a:xfrm>
            <a:off x="233363" y="1177925"/>
            <a:ext cx="8153400" cy="1257300"/>
          </a:xfrm>
          <a:prstGeom prst="rect">
            <a:avLst/>
          </a:prstGeom>
        </p:spPr>
        <p:txBody>
          <a:bodyPr vert="horz"/>
          <a:lstStyle>
            <a:lvl1pPr>
              <a:defRPr sz="2000">
                <a:solidFill>
                  <a:srgbClr val="000000"/>
                </a:solidFill>
                <a:latin typeface="+mj-lt"/>
              </a:defRPr>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FBF4F896-337C-804F-BE0F-6A649CAD9280}" type="slidenum">
              <a:rPr lang="en-US"/>
              <a:pPr>
                <a:defRPr/>
              </a:pPr>
              <a:t>‹#›</a:t>
            </a:fld>
            <a:endParaRPr lang="en-US"/>
          </a:p>
        </p:txBody>
      </p:sp>
    </p:spTree>
    <p:extLst>
      <p:ext uri="{BB962C8B-B14F-4D97-AF65-F5344CB8AC3E}">
        <p14:creationId xmlns:p14="http://schemas.microsoft.com/office/powerpoint/2010/main" val="2019074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maki 2 Title and Blank">
    <p:spTree>
      <p:nvGrpSpPr>
        <p:cNvPr id="1" name=""/>
        <p:cNvGrpSpPr/>
        <p:nvPr/>
      </p:nvGrpSpPr>
      <p:grpSpPr>
        <a:xfrm>
          <a:off x="0" y="0"/>
          <a:ext cx="0" cy="0"/>
          <a:chOff x="0" y="0"/>
          <a:chExt cx="0" cy="0"/>
        </a:xfrm>
      </p:grpSpPr>
      <p:sp>
        <p:nvSpPr>
          <p:cNvPr id="2" name="Title 1"/>
          <p:cNvSpPr>
            <a:spLocks noGrp="1"/>
          </p:cNvSpPr>
          <p:nvPr>
            <p:ph type="title"/>
          </p:nvPr>
        </p:nvSpPr>
        <p:spPr>
          <a:xfrm>
            <a:off x="239713" y="220246"/>
            <a:ext cx="6781800" cy="479822"/>
          </a:xfrm>
          <a:prstGeom prst="rect">
            <a:avLst/>
          </a:prstGeom>
        </p:spPr>
        <p:txBody>
          <a:bodyPr/>
          <a:lstStyle>
            <a:lvl1pPr algn="l">
              <a:defRPr sz="2800" b="0">
                <a:solidFill>
                  <a:srgbClr val="000000"/>
                </a:solidFill>
                <a:latin typeface="Arial"/>
                <a:cs typeface="Arial"/>
              </a:defRPr>
            </a:lvl1pPr>
          </a:lstStyle>
          <a:p>
            <a:r>
              <a:rPr lang="en-US" dirty="0" smtClean="0"/>
              <a:t>Click to edit Master title style</a:t>
            </a:r>
            <a:endParaRPr lang="nl-NL" dirty="0"/>
          </a:p>
        </p:txBody>
      </p:sp>
      <p:sp>
        <p:nvSpPr>
          <p:cNvPr id="4" name="Text Placeholder 3"/>
          <p:cNvSpPr>
            <a:spLocks noGrp="1"/>
          </p:cNvSpPr>
          <p:nvPr>
            <p:ph type="body" sz="quarter" idx="10"/>
          </p:nvPr>
        </p:nvSpPr>
        <p:spPr>
          <a:xfrm>
            <a:off x="239721" y="2105444"/>
            <a:ext cx="8370887" cy="1209259"/>
          </a:xfrm>
          <a:prstGeom prst="rect">
            <a:avLst/>
          </a:prstGeom>
        </p:spPr>
        <p:txBody>
          <a:bodyPr vert="horz"/>
          <a:lstStyle>
            <a:lvl1pPr>
              <a:defRPr sz="2000">
                <a:solidFill>
                  <a:srgbClr val="000000"/>
                </a:solidFill>
                <a:latin typeface="+mj-lt"/>
              </a:defRPr>
            </a:lvl1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lvl1pPr>
              <a:defRPr/>
            </a:lvl1pPr>
          </a:lstStyle>
          <a:p>
            <a:pPr>
              <a:defRPr/>
            </a:pPr>
            <a:fld id="{FBF4F896-337C-804F-BE0F-6A649CAD9280}" type="slidenum">
              <a:rPr lang="en-US"/>
              <a:pPr>
                <a:defRPr/>
              </a:pPr>
              <a:t>‹#›</a:t>
            </a:fld>
            <a:endParaRPr lang="en-US"/>
          </a:p>
        </p:txBody>
      </p:sp>
    </p:spTree>
    <p:extLst>
      <p:ext uri="{BB962C8B-B14F-4D97-AF65-F5344CB8AC3E}">
        <p14:creationId xmlns:p14="http://schemas.microsoft.com/office/powerpoint/2010/main" val="4808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Mimaki End Slide">
    <p:spTree>
      <p:nvGrpSpPr>
        <p:cNvPr id="1" name=""/>
        <p:cNvGrpSpPr/>
        <p:nvPr/>
      </p:nvGrpSpPr>
      <p:grpSpPr>
        <a:xfrm>
          <a:off x="0" y="0"/>
          <a:ext cx="0" cy="0"/>
          <a:chOff x="0" y="0"/>
          <a:chExt cx="0" cy="0"/>
        </a:xfrm>
      </p:grpSpPr>
      <p:sp>
        <p:nvSpPr>
          <p:cNvPr id="4" name="Slide Number Placeholder 5"/>
          <p:cNvSpPr>
            <a:spLocks noGrp="1"/>
          </p:cNvSpPr>
          <p:nvPr>
            <p:ph type="sldNum" sz="quarter" idx="11"/>
          </p:nvPr>
        </p:nvSpPr>
        <p:spPr>
          <a:xfrm>
            <a:off x="3505200" y="4743450"/>
            <a:ext cx="2133600" cy="216694"/>
          </a:xfrm>
        </p:spPr>
        <p:txBody>
          <a:bodyPr/>
          <a:lstStyle>
            <a:lvl1pPr algn="ctr">
              <a:defRPr sz="1000">
                <a:solidFill>
                  <a:srgbClr val="7F7F7F"/>
                </a:solidFill>
                <a:cs typeface="Arial" charset="0"/>
              </a:defRPr>
            </a:lvl1pPr>
          </a:lstStyle>
          <a:p>
            <a:pPr>
              <a:defRPr/>
            </a:pPr>
            <a:fld id="{1CCA99B0-167E-A546-A508-57F9AE8AAB78}" type="slidenum">
              <a:rPr lang="en-US"/>
              <a:pPr>
                <a:defRPr/>
              </a:pPr>
              <a:t>‹#›</a:t>
            </a:fld>
            <a:endParaRPr lang="en-US"/>
          </a:p>
        </p:txBody>
      </p:sp>
      <p:pic>
        <p:nvPicPr>
          <p:cNvPr id="5" name="Picture 4" descr="MIMAKI_red_7x1.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30960" y="1981200"/>
            <a:ext cx="6507480" cy="1170432"/>
          </a:xfrm>
          <a:prstGeom prst="rect">
            <a:avLst/>
          </a:prstGeom>
        </p:spPr>
      </p:pic>
    </p:spTree>
    <p:extLst>
      <p:ext uri="{BB962C8B-B14F-4D97-AF65-F5344CB8AC3E}">
        <p14:creationId xmlns:p14="http://schemas.microsoft.com/office/powerpoint/2010/main" val="8005164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theme" Target="../theme/theme2.xml"/><Relationship Id="rId6" Type="http://schemas.openxmlformats.org/officeDocument/2006/relationships/image" Target="../media/image3.jpeg"/><Relationship Id="rId7"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1" Type="http://schemas.openxmlformats.org/officeDocument/2006/relationships/slideLayout" Target="../slideLayouts/slideLayout6.xml"/><Relationship Id="rId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Circuit Background.jpg"/>
          <p:cNvPicPr>
            <a:picLocks noChangeAspect="1"/>
          </p:cNvPicPr>
          <p:nvPr userDrawn="1"/>
        </p:nvPicPr>
        <p:blipFill rotWithShape="1">
          <a:blip r:embed="rId3" cstate="print">
            <a:extLst>
              <a:ext uri="{28A0092B-C50C-407E-A947-70E740481C1C}">
                <a14:useLocalDpi xmlns:a14="http://schemas.microsoft.com/office/drawing/2010/main" val="0"/>
              </a:ext>
            </a:extLst>
          </a:blip>
          <a:srcRect t="-105" b="-9398"/>
          <a:stretch/>
        </p:blipFill>
        <p:spPr>
          <a:xfrm>
            <a:off x="0" y="858839"/>
            <a:ext cx="9143999" cy="4389966"/>
          </a:xfrm>
          <a:prstGeom prst="rect">
            <a:avLst/>
          </a:prstGeom>
        </p:spPr>
      </p:pic>
      <p:grpSp>
        <p:nvGrpSpPr>
          <p:cNvPr id="10" name="Group 9"/>
          <p:cNvGrpSpPr/>
          <p:nvPr userDrawn="1"/>
        </p:nvGrpSpPr>
        <p:grpSpPr>
          <a:xfrm>
            <a:off x="5030790" y="714774"/>
            <a:ext cx="4125911" cy="88106"/>
            <a:chOff x="5030789" y="714773"/>
            <a:chExt cx="4125911" cy="88106"/>
          </a:xfrm>
        </p:grpSpPr>
        <p:sp>
          <p:nvSpPr>
            <p:cNvPr id="7" name="Freeform 6"/>
            <p:cNvSpPr/>
            <p:nvPr userDrawn="1"/>
          </p:nvSpPr>
          <p:spPr>
            <a:xfrm>
              <a:off x="5030789" y="714773"/>
              <a:ext cx="91440" cy="88106"/>
            </a:xfrm>
            <a:custGeom>
              <a:avLst/>
              <a:gdLst>
                <a:gd name="connsiteX0" fmla="*/ 118859 w 118859"/>
                <a:gd name="connsiteY0" fmla="*/ 59436 h 118872"/>
                <a:gd name="connsiteX1" fmla="*/ 59423 w 118859"/>
                <a:gd name="connsiteY1" fmla="*/ 118872 h 118872"/>
                <a:gd name="connsiteX2" fmla="*/ 0 w 118859"/>
                <a:gd name="connsiteY2" fmla="*/ 59436 h 118872"/>
                <a:gd name="connsiteX3" fmla="*/ 59423 w 118859"/>
                <a:gd name="connsiteY3" fmla="*/ 0 h 118872"/>
                <a:gd name="connsiteX4" fmla="*/ 118859 w 118859"/>
                <a:gd name="connsiteY4" fmla="*/ 59436 h 1188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859" h="118872">
                  <a:moveTo>
                    <a:pt x="118859" y="59436"/>
                  </a:moveTo>
                  <a:cubicBezTo>
                    <a:pt x="118859" y="92265"/>
                    <a:pt x="92252" y="118872"/>
                    <a:pt x="59423" y="118872"/>
                  </a:cubicBezTo>
                  <a:cubicBezTo>
                    <a:pt x="26593" y="118872"/>
                    <a:pt x="0" y="92265"/>
                    <a:pt x="0" y="59436"/>
                  </a:cubicBezTo>
                  <a:cubicBezTo>
                    <a:pt x="0" y="26606"/>
                    <a:pt x="26593" y="0"/>
                    <a:pt x="59423" y="0"/>
                  </a:cubicBezTo>
                  <a:cubicBezTo>
                    <a:pt x="92252" y="0"/>
                    <a:pt x="118859" y="26606"/>
                    <a:pt x="118859" y="59436"/>
                  </a:cubicBezTo>
                </a:path>
              </a:pathLst>
            </a:custGeom>
            <a:solidFill>
              <a:srgbClr val="74798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Freeform 3"/>
            <p:cNvSpPr/>
            <p:nvPr userDrawn="1"/>
          </p:nvSpPr>
          <p:spPr>
            <a:xfrm>
              <a:off x="5079774" y="735331"/>
              <a:ext cx="4076926" cy="45719"/>
            </a:xfrm>
            <a:custGeom>
              <a:avLst/>
              <a:gdLst>
                <a:gd name="connsiteX0" fmla="*/ 12700 w 4076700"/>
                <a:gd name="connsiteY0" fmla="*/ 12700 h 25400"/>
                <a:gd name="connsiteX1" fmla="*/ 4064000 w 4076700"/>
                <a:gd name="connsiteY1" fmla="*/ 12700 h 25400"/>
              </a:gdLst>
              <a:ahLst/>
              <a:cxnLst>
                <a:cxn ang="0">
                  <a:pos x="connsiteX0" y="connsiteY0"/>
                </a:cxn>
                <a:cxn ang="1">
                  <a:pos x="connsiteX1" y="connsiteY1"/>
                </a:cxn>
              </a:cxnLst>
              <a:rect l="l" t="t" r="r" b="b"/>
              <a:pathLst>
                <a:path w="4076700" h="25400">
                  <a:moveTo>
                    <a:pt x="12700" y="12700"/>
                  </a:moveTo>
                  <a:lnTo>
                    <a:pt x="4064000" y="12700"/>
                  </a:lnTo>
                </a:path>
              </a:pathLst>
            </a:custGeom>
            <a:ln w="25400">
              <a:solidFill>
                <a:srgbClr val="74798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
        <p:nvSpPr>
          <p:cNvPr id="6" name="Slide Number Placeholder 5"/>
          <p:cNvSpPr>
            <a:spLocks noGrp="1"/>
          </p:cNvSpPr>
          <p:nvPr>
            <p:ph type="sldNum" sz="quarter" idx="4"/>
          </p:nvPr>
        </p:nvSpPr>
        <p:spPr>
          <a:xfrm>
            <a:off x="3505200" y="4743450"/>
            <a:ext cx="2133600" cy="216694"/>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7F7F7F"/>
                </a:solidFill>
                <a:cs typeface="Arial" charset="0"/>
              </a:defRPr>
            </a:lvl1pPr>
          </a:lstStyle>
          <a:p>
            <a:pPr>
              <a:defRPr/>
            </a:pPr>
            <a:fld id="{720599A5-8A04-5A45-A502-765D1F305F9A}" type="slidenum">
              <a:rPr lang="en-US"/>
              <a:pPr>
                <a:defRPr/>
              </a:pPr>
              <a:t>‹#›</a:t>
            </a:fld>
            <a:endParaRPr lang="en-US"/>
          </a:p>
        </p:txBody>
      </p:sp>
      <p:pic>
        <p:nvPicPr>
          <p:cNvPr id="3" name="Picture 2" descr="MIMAKI_red_2x0.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776133" y="4639734"/>
            <a:ext cx="1828800" cy="332317"/>
          </a:xfrm>
          <a:prstGeom prst="rect">
            <a:avLst/>
          </a:prstGeom>
        </p:spPr>
      </p:pic>
    </p:spTree>
    <p:extLst>
      <p:ext uri="{BB962C8B-B14F-4D97-AF65-F5344CB8AC3E}">
        <p14:creationId xmlns:p14="http://schemas.microsoft.com/office/powerpoint/2010/main" val="3992406942"/>
      </p:ext>
    </p:extLst>
  </p:cSld>
  <p:clrMap bg1="lt1" tx1="dk1" bg2="lt2" tx2="dk2" accent1="accent1" accent2="accent2" accent3="accent3" accent4="accent4" accent5="accent5" accent6="accent6" hlink="hlink" folHlink="folHlink"/>
  <p:sldLayoutIdLst>
    <p:sldLayoutId id="2147484020" r:id="rId1"/>
  </p:sldLayoutIdLst>
  <p:timing>
    <p:tnLst>
      <p:par>
        <p:cTn xmlns:p14="http://schemas.microsoft.com/office/powerpoint/2010/main" id="1" dur="indefinite" restart="never" nodeType="tmRoot"/>
      </p:par>
    </p:tnLst>
  </p:timing>
  <p:hf hdr="0" ftr="0"/>
  <p:txStyles>
    <p:titleStyle>
      <a:lvl1pPr algn="l" defTabSz="457200"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l"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5" name="Picture 3"/>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600077"/>
            <a:ext cx="9144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Slide Number Placeholder 5"/>
          <p:cNvSpPr>
            <a:spLocks noGrp="1"/>
          </p:cNvSpPr>
          <p:nvPr>
            <p:ph type="sldNum" sz="quarter" idx="4"/>
          </p:nvPr>
        </p:nvSpPr>
        <p:spPr>
          <a:xfrm>
            <a:off x="3505200" y="4743450"/>
            <a:ext cx="2133600" cy="216694"/>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7F7F7F"/>
                </a:solidFill>
                <a:cs typeface="Arial" charset="0"/>
              </a:defRPr>
            </a:lvl1pPr>
          </a:lstStyle>
          <a:p>
            <a:pPr>
              <a:defRPr/>
            </a:pPr>
            <a:fld id="{0203B06B-B6E2-8046-BBB0-D481C4989F3F}" type="slidenum">
              <a:rPr lang="en-US"/>
              <a:pPr>
                <a:defRPr/>
              </a:pPr>
              <a:t>‹#›</a:t>
            </a:fld>
            <a:endParaRPr lang="en-US" dirty="0"/>
          </a:p>
        </p:txBody>
      </p:sp>
      <p:pic>
        <p:nvPicPr>
          <p:cNvPr id="3" name="Picture 2" descr="MIMAKI_red_2x0.jpg"/>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539570" y="4724400"/>
            <a:ext cx="1375833" cy="247650"/>
          </a:xfrm>
          <a:prstGeom prst="rect">
            <a:avLst/>
          </a:prstGeom>
        </p:spPr>
      </p:pic>
      <p:grpSp>
        <p:nvGrpSpPr>
          <p:cNvPr id="4" name="Group 3"/>
          <p:cNvGrpSpPr/>
          <p:nvPr userDrawn="1"/>
        </p:nvGrpSpPr>
        <p:grpSpPr>
          <a:xfrm>
            <a:off x="7482205" y="438550"/>
            <a:ext cx="1684020" cy="88106"/>
            <a:chOff x="7482205" y="438548"/>
            <a:chExt cx="1684020" cy="88106"/>
          </a:xfrm>
        </p:grpSpPr>
        <p:sp>
          <p:nvSpPr>
            <p:cNvPr id="11" name="Freeform 10"/>
            <p:cNvSpPr/>
            <p:nvPr userDrawn="1"/>
          </p:nvSpPr>
          <p:spPr>
            <a:xfrm>
              <a:off x="7482205" y="438548"/>
              <a:ext cx="91440" cy="88106"/>
            </a:xfrm>
            <a:custGeom>
              <a:avLst/>
              <a:gdLst>
                <a:gd name="connsiteX0" fmla="*/ 118859 w 118859"/>
                <a:gd name="connsiteY0" fmla="*/ 59436 h 118872"/>
                <a:gd name="connsiteX1" fmla="*/ 59423 w 118859"/>
                <a:gd name="connsiteY1" fmla="*/ 118872 h 118872"/>
                <a:gd name="connsiteX2" fmla="*/ 0 w 118859"/>
                <a:gd name="connsiteY2" fmla="*/ 59436 h 118872"/>
                <a:gd name="connsiteX3" fmla="*/ 59423 w 118859"/>
                <a:gd name="connsiteY3" fmla="*/ 0 h 118872"/>
                <a:gd name="connsiteX4" fmla="*/ 118859 w 118859"/>
                <a:gd name="connsiteY4" fmla="*/ 59436 h 1188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859" h="118872">
                  <a:moveTo>
                    <a:pt x="118859" y="59436"/>
                  </a:moveTo>
                  <a:cubicBezTo>
                    <a:pt x="118859" y="92265"/>
                    <a:pt x="92252" y="118872"/>
                    <a:pt x="59423" y="118872"/>
                  </a:cubicBezTo>
                  <a:cubicBezTo>
                    <a:pt x="26593" y="118872"/>
                    <a:pt x="0" y="92265"/>
                    <a:pt x="0" y="59436"/>
                  </a:cubicBezTo>
                  <a:cubicBezTo>
                    <a:pt x="0" y="26606"/>
                    <a:pt x="26593" y="0"/>
                    <a:pt x="59423" y="0"/>
                  </a:cubicBezTo>
                  <a:cubicBezTo>
                    <a:pt x="92252" y="0"/>
                    <a:pt x="118859" y="26606"/>
                    <a:pt x="118859" y="59436"/>
                  </a:cubicBezTo>
                </a:path>
              </a:pathLst>
            </a:custGeom>
            <a:solidFill>
              <a:srgbClr val="FF00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userDrawn="1"/>
          </p:nvSpPr>
          <p:spPr>
            <a:xfrm>
              <a:off x="7527925" y="455931"/>
              <a:ext cx="1638300" cy="45719"/>
            </a:xfrm>
            <a:custGeom>
              <a:avLst/>
              <a:gdLst>
                <a:gd name="connsiteX0" fmla="*/ 12700 w 4076700"/>
                <a:gd name="connsiteY0" fmla="*/ 12700 h 25400"/>
                <a:gd name="connsiteX1" fmla="*/ 4064000 w 4076700"/>
                <a:gd name="connsiteY1" fmla="*/ 12700 h 25400"/>
              </a:gdLst>
              <a:ahLst/>
              <a:cxnLst>
                <a:cxn ang="0">
                  <a:pos x="connsiteX0" y="connsiteY0"/>
                </a:cxn>
                <a:cxn ang="1">
                  <a:pos x="connsiteX1" y="connsiteY1"/>
                </a:cxn>
              </a:cxnLst>
              <a:rect l="l" t="t" r="r" b="b"/>
              <a:pathLst>
                <a:path w="4076700" h="25400">
                  <a:moveTo>
                    <a:pt x="12700" y="12700"/>
                  </a:moveTo>
                  <a:lnTo>
                    <a:pt x="4064000" y="12700"/>
                  </a:lnTo>
                </a:path>
              </a:pathLst>
            </a:custGeom>
            <a:ln w="25400">
              <a:solidFill>
                <a:srgbClr val="FF0000"/>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spTree>
    <p:extLst>
      <p:ext uri="{BB962C8B-B14F-4D97-AF65-F5344CB8AC3E}">
        <p14:creationId xmlns:p14="http://schemas.microsoft.com/office/powerpoint/2010/main" val="1142930876"/>
      </p:ext>
    </p:extLst>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Lst>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3500">
          <a:solidFill>
            <a:srgbClr val="E41A2E"/>
          </a:solidFill>
          <a:latin typeface="+mj-lt"/>
          <a:ea typeface="ＭＳ Ｐゴシック" charset="0"/>
          <a:cs typeface="ＭＳ Ｐゴシック" charset="0"/>
        </a:defRPr>
      </a:lvl1pPr>
      <a:lvl2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500">
          <a:solidFill>
            <a:srgbClr val="E41A2E"/>
          </a:solidFill>
          <a:latin typeface="Arial" charset="0"/>
          <a:ea typeface="ＭＳ Ｐゴシック" pitchFamily="34" charset="-128"/>
          <a:cs typeface="ＭＳ Ｐゴシック" charset="0"/>
        </a:defRPr>
      </a:lvl5pPr>
      <a:lvl6pPr marL="457200" algn="l" rtl="0" fontAlgn="base">
        <a:spcBef>
          <a:spcPct val="0"/>
        </a:spcBef>
        <a:spcAft>
          <a:spcPct val="0"/>
        </a:spcAft>
        <a:defRPr sz="3500">
          <a:solidFill>
            <a:srgbClr val="E41A2E"/>
          </a:solidFill>
          <a:latin typeface="Myriad Pro Semibold" pitchFamily="1" charset="0"/>
          <a:ea typeface="ＭＳ Ｐゴシック" pitchFamily="34" charset="-128"/>
        </a:defRPr>
      </a:lvl6pPr>
      <a:lvl7pPr marL="914400" algn="l" rtl="0" fontAlgn="base">
        <a:spcBef>
          <a:spcPct val="0"/>
        </a:spcBef>
        <a:spcAft>
          <a:spcPct val="0"/>
        </a:spcAft>
        <a:defRPr sz="3500">
          <a:solidFill>
            <a:srgbClr val="E41A2E"/>
          </a:solidFill>
          <a:latin typeface="Myriad Pro Semibold" pitchFamily="1" charset="0"/>
          <a:ea typeface="ＭＳ Ｐゴシック" pitchFamily="34" charset="-128"/>
        </a:defRPr>
      </a:lvl7pPr>
      <a:lvl8pPr marL="1371600" algn="l" rtl="0" fontAlgn="base">
        <a:spcBef>
          <a:spcPct val="0"/>
        </a:spcBef>
        <a:spcAft>
          <a:spcPct val="0"/>
        </a:spcAft>
        <a:defRPr sz="3500">
          <a:solidFill>
            <a:srgbClr val="E41A2E"/>
          </a:solidFill>
          <a:latin typeface="Myriad Pro Semibold" pitchFamily="1" charset="0"/>
          <a:ea typeface="ＭＳ Ｐゴシック" pitchFamily="34" charset="-128"/>
        </a:defRPr>
      </a:lvl8pPr>
      <a:lvl9pPr marL="1828800" algn="l" rtl="0" fontAlgn="base">
        <a:spcBef>
          <a:spcPct val="0"/>
        </a:spcBef>
        <a:spcAft>
          <a:spcPct val="0"/>
        </a:spcAft>
        <a:defRPr sz="3500">
          <a:solidFill>
            <a:srgbClr val="E41A2E"/>
          </a:solidFill>
          <a:latin typeface="Myriad Pro Semibold" pitchFamily="1" charset="0"/>
          <a:ea typeface="ＭＳ Ｐゴシック" pitchFamily="34" charset="-128"/>
        </a:defRPr>
      </a:lvl9pPr>
    </p:titleStyle>
    <p:bodyStyle>
      <a:lvl1pPr marL="342900" indent="-342900" algn="l" rtl="0" eaLnBrk="0" fontAlgn="base" hangingPunct="0">
        <a:spcBef>
          <a:spcPct val="20000"/>
        </a:spcBef>
        <a:spcAft>
          <a:spcPct val="0"/>
        </a:spcAft>
        <a:buFont typeface="Arial" charset="0"/>
        <a:buChar char="•"/>
        <a:defRPr sz="2000">
          <a:solidFill>
            <a:srgbClr val="E41A2E"/>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 name="Slide Number Placeholder 5"/>
          <p:cNvSpPr>
            <a:spLocks noGrp="1"/>
          </p:cNvSpPr>
          <p:nvPr>
            <p:ph type="sldNum" sz="quarter" idx="4"/>
          </p:nvPr>
        </p:nvSpPr>
        <p:spPr>
          <a:xfrm>
            <a:off x="3505200" y="4743450"/>
            <a:ext cx="2133600" cy="216694"/>
          </a:xfrm>
          <a:prstGeom prst="rect">
            <a:avLst/>
          </a:prstGeom>
        </p:spPr>
        <p:txBody>
          <a:bodyPr vert="horz" wrap="square" lIns="91440" tIns="45720" rIns="91440" bIns="45720" numCol="1" anchor="t" anchorCtr="0" compatLnSpc="1">
            <a:prstTxWarp prst="textNoShape">
              <a:avLst/>
            </a:prstTxWarp>
          </a:bodyPr>
          <a:lstStyle>
            <a:lvl1pPr algn="ctr">
              <a:defRPr sz="1000">
                <a:solidFill>
                  <a:srgbClr val="7F7F7F"/>
                </a:solidFill>
                <a:cs typeface="Arial" charset="0"/>
              </a:defRPr>
            </a:lvl1pPr>
          </a:lstStyle>
          <a:p>
            <a:pPr>
              <a:defRPr/>
            </a:pPr>
            <a:fld id="{B1F9CD8F-424A-7E45-9CA5-D3BE43F15C9E}" type="slidenum">
              <a:rPr lang="en-US"/>
              <a:pPr>
                <a:defRPr/>
              </a:pPr>
              <a:t>‹#›</a:t>
            </a:fld>
            <a:endParaRPr lang="en-US" dirty="0"/>
          </a:p>
        </p:txBody>
      </p:sp>
      <p:grpSp>
        <p:nvGrpSpPr>
          <p:cNvPr id="8" name="Group 7"/>
          <p:cNvGrpSpPr/>
          <p:nvPr userDrawn="1"/>
        </p:nvGrpSpPr>
        <p:grpSpPr>
          <a:xfrm>
            <a:off x="5030790" y="714775"/>
            <a:ext cx="4125911" cy="88106"/>
            <a:chOff x="5030789" y="714773"/>
            <a:chExt cx="4125911" cy="88106"/>
          </a:xfrm>
        </p:grpSpPr>
        <p:sp>
          <p:nvSpPr>
            <p:cNvPr id="9" name="Freeform 8"/>
            <p:cNvSpPr/>
            <p:nvPr userDrawn="1"/>
          </p:nvSpPr>
          <p:spPr>
            <a:xfrm>
              <a:off x="5030789" y="714773"/>
              <a:ext cx="91440" cy="88106"/>
            </a:xfrm>
            <a:custGeom>
              <a:avLst/>
              <a:gdLst>
                <a:gd name="connsiteX0" fmla="*/ 118859 w 118859"/>
                <a:gd name="connsiteY0" fmla="*/ 59436 h 118872"/>
                <a:gd name="connsiteX1" fmla="*/ 59423 w 118859"/>
                <a:gd name="connsiteY1" fmla="*/ 118872 h 118872"/>
                <a:gd name="connsiteX2" fmla="*/ 0 w 118859"/>
                <a:gd name="connsiteY2" fmla="*/ 59436 h 118872"/>
                <a:gd name="connsiteX3" fmla="*/ 59423 w 118859"/>
                <a:gd name="connsiteY3" fmla="*/ 0 h 118872"/>
                <a:gd name="connsiteX4" fmla="*/ 118859 w 118859"/>
                <a:gd name="connsiteY4" fmla="*/ 59436 h 1188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18859" h="118872">
                  <a:moveTo>
                    <a:pt x="118859" y="59436"/>
                  </a:moveTo>
                  <a:cubicBezTo>
                    <a:pt x="118859" y="92265"/>
                    <a:pt x="92252" y="118872"/>
                    <a:pt x="59423" y="118872"/>
                  </a:cubicBezTo>
                  <a:cubicBezTo>
                    <a:pt x="26593" y="118872"/>
                    <a:pt x="0" y="92265"/>
                    <a:pt x="0" y="59436"/>
                  </a:cubicBezTo>
                  <a:cubicBezTo>
                    <a:pt x="0" y="26606"/>
                    <a:pt x="26593" y="0"/>
                    <a:pt x="59423" y="0"/>
                  </a:cubicBezTo>
                  <a:cubicBezTo>
                    <a:pt x="92252" y="0"/>
                    <a:pt x="118859" y="26606"/>
                    <a:pt x="118859" y="59436"/>
                  </a:cubicBezTo>
                </a:path>
              </a:pathLst>
            </a:custGeom>
            <a:solidFill>
              <a:srgbClr val="747988">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2" name="Freeform 3"/>
            <p:cNvSpPr/>
            <p:nvPr userDrawn="1"/>
          </p:nvSpPr>
          <p:spPr>
            <a:xfrm>
              <a:off x="5079774" y="735331"/>
              <a:ext cx="4076926" cy="45719"/>
            </a:xfrm>
            <a:custGeom>
              <a:avLst/>
              <a:gdLst>
                <a:gd name="connsiteX0" fmla="*/ 12700 w 4076700"/>
                <a:gd name="connsiteY0" fmla="*/ 12700 h 25400"/>
                <a:gd name="connsiteX1" fmla="*/ 4064000 w 4076700"/>
                <a:gd name="connsiteY1" fmla="*/ 12700 h 25400"/>
              </a:gdLst>
              <a:ahLst/>
              <a:cxnLst>
                <a:cxn ang="0">
                  <a:pos x="connsiteX0" y="connsiteY0"/>
                </a:cxn>
                <a:cxn ang="1">
                  <a:pos x="connsiteX1" y="connsiteY1"/>
                </a:cxn>
              </a:cxnLst>
              <a:rect l="l" t="t" r="r" b="b"/>
              <a:pathLst>
                <a:path w="4076700" h="25400">
                  <a:moveTo>
                    <a:pt x="12700" y="12700"/>
                  </a:moveTo>
                  <a:lnTo>
                    <a:pt x="4064000" y="12700"/>
                  </a:lnTo>
                </a:path>
              </a:pathLst>
            </a:custGeom>
            <a:ln w="25400">
              <a:solidFill>
                <a:srgbClr val="747988">
                  <a:alpha val="100000"/>
                </a:srgbClr>
              </a:solidFill>
              <a:prstDash val="solid"/>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zh-CN" altLang="en-US"/>
            </a:p>
          </p:txBody>
        </p:sp>
      </p:grpSp>
      <p:pic>
        <p:nvPicPr>
          <p:cNvPr id="13" name="Picture 12" descr="MIMAKI_red_2x0.jp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9572" y="4724400"/>
            <a:ext cx="1375833" cy="247650"/>
          </a:xfrm>
          <a:prstGeom prst="rect">
            <a:avLst/>
          </a:prstGeom>
        </p:spPr>
      </p:pic>
      <p:pic>
        <p:nvPicPr>
          <p:cNvPr id="2" name="Picture 1" descr="Circuit Red Bar Only.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895350"/>
            <a:ext cx="9144000" cy="1124712"/>
          </a:xfrm>
          <a:prstGeom prst="rect">
            <a:avLst/>
          </a:prstGeom>
        </p:spPr>
      </p:pic>
    </p:spTree>
    <p:extLst>
      <p:ext uri="{BB962C8B-B14F-4D97-AF65-F5344CB8AC3E}">
        <p14:creationId xmlns:p14="http://schemas.microsoft.com/office/powerpoint/2010/main" val="478087622"/>
      </p:ext>
    </p:extLst>
  </p:cSld>
  <p:clrMap bg1="lt1" tx1="dk1" bg2="lt2" tx2="dk2" accent1="accent1" accent2="accent2" accent3="accent3" accent4="accent4" accent5="accent5" accent6="accent6" hlink="hlink" folHlink="folHlink"/>
  <p:sldLayoutIdLst>
    <p:sldLayoutId id="2147484027" r:id="rId1"/>
  </p:sldLayoutIdLst>
  <p:timing>
    <p:tnLst>
      <p:par>
        <p:cTn xmlns:p14="http://schemas.microsoft.com/office/powerpoint/2010/main" id="1" dur="indefinite" restart="never" nodeType="tmRoot"/>
      </p:par>
    </p:tnLst>
  </p:timing>
  <p:hf hdr="0" ftr="0"/>
  <p:txStyles>
    <p:titleStyle>
      <a:lvl1pPr algn="l" rtl="0" eaLnBrk="0" fontAlgn="base" hangingPunct="0">
        <a:spcBef>
          <a:spcPct val="0"/>
        </a:spcBef>
        <a:spcAft>
          <a:spcPct val="0"/>
        </a:spcAft>
        <a:defRPr sz="3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2pPr>
      <a:lvl3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3pPr>
      <a:lvl4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4pPr>
      <a:lvl5pPr algn="l" rtl="0" eaLnBrk="0" fontAlgn="base" hangingPunct="0">
        <a:spcBef>
          <a:spcPct val="0"/>
        </a:spcBef>
        <a:spcAft>
          <a:spcPct val="0"/>
        </a:spcAft>
        <a:defRPr sz="3200">
          <a:solidFill>
            <a:schemeClr val="tx1"/>
          </a:solidFill>
          <a:latin typeface="Arial" charset="0"/>
          <a:ea typeface="ＭＳ Ｐゴシック" pitchFamily="34" charset="-128"/>
          <a:cs typeface="ＭＳ Ｐゴシック" charset="0"/>
        </a:defRPr>
      </a:lvl5pPr>
      <a:lvl6pPr marL="457200" algn="l" rtl="0" fontAlgn="base">
        <a:spcBef>
          <a:spcPct val="0"/>
        </a:spcBef>
        <a:spcAft>
          <a:spcPct val="0"/>
        </a:spcAft>
        <a:defRPr sz="3500">
          <a:solidFill>
            <a:srgbClr val="E41A2E"/>
          </a:solidFill>
          <a:latin typeface="Myriad Pro Semibold" pitchFamily="1" charset="0"/>
          <a:ea typeface="ＭＳ Ｐゴシック" pitchFamily="34" charset="-128"/>
        </a:defRPr>
      </a:lvl6pPr>
      <a:lvl7pPr marL="914400" algn="l" rtl="0" fontAlgn="base">
        <a:spcBef>
          <a:spcPct val="0"/>
        </a:spcBef>
        <a:spcAft>
          <a:spcPct val="0"/>
        </a:spcAft>
        <a:defRPr sz="3500">
          <a:solidFill>
            <a:srgbClr val="E41A2E"/>
          </a:solidFill>
          <a:latin typeface="Myriad Pro Semibold" pitchFamily="1" charset="0"/>
          <a:ea typeface="ＭＳ Ｐゴシック" pitchFamily="34" charset="-128"/>
        </a:defRPr>
      </a:lvl7pPr>
      <a:lvl8pPr marL="1371600" algn="l" rtl="0" fontAlgn="base">
        <a:spcBef>
          <a:spcPct val="0"/>
        </a:spcBef>
        <a:spcAft>
          <a:spcPct val="0"/>
        </a:spcAft>
        <a:defRPr sz="3500">
          <a:solidFill>
            <a:srgbClr val="E41A2E"/>
          </a:solidFill>
          <a:latin typeface="Myriad Pro Semibold" pitchFamily="1" charset="0"/>
          <a:ea typeface="ＭＳ Ｐゴシック" pitchFamily="34" charset="-128"/>
        </a:defRPr>
      </a:lvl8pPr>
      <a:lvl9pPr marL="1828800" algn="l" rtl="0" fontAlgn="base">
        <a:spcBef>
          <a:spcPct val="0"/>
        </a:spcBef>
        <a:spcAft>
          <a:spcPct val="0"/>
        </a:spcAft>
        <a:defRPr sz="3500">
          <a:solidFill>
            <a:srgbClr val="E41A2E"/>
          </a:solidFill>
          <a:latin typeface="Myriad Pro Semibold" pitchFamily="1" charset="0"/>
          <a:ea typeface="ＭＳ Ｐゴシック" pitchFamily="34" charset="-128"/>
        </a:defRPr>
      </a:lvl9pPr>
    </p:titleStyle>
    <p:bodyStyle>
      <a:lvl1pPr marL="342900" indent="-342900" algn="l" rtl="0" eaLnBrk="0" fontAlgn="base" hangingPunct="0">
        <a:spcBef>
          <a:spcPct val="20000"/>
        </a:spcBef>
        <a:spcAft>
          <a:spcPct val="0"/>
        </a:spcAft>
        <a:defRPr>
          <a:solidFill>
            <a:srgbClr val="E41A2E"/>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43"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000">
                <a:solidFill>
                  <a:schemeClr val="tx1">
                    <a:tint val="75000"/>
                  </a:schemeClr>
                </a:solidFill>
                <a:latin typeface="Arial" charset="0"/>
                <a:ea typeface="ＭＳ Ｐゴシック" charset="0"/>
                <a:cs typeface="ＭＳ Ｐゴシック" charset="0"/>
              </a:defRPr>
            </a:lvl1pPr>
          </a:lstStyle>
          <a:p>
            <a:pPr>
              <a:defRPr/>
            </a:pPr>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defRPr>
            </a:lvl1pPr>
          </a:lstStyle>
          <a:p>
            <a:pPr>
              <a:defRPr/>
            </a:pPr>
            <a:fld id="{552ED3C5-9CEF-D449-A43F-D0EF8DAB9FED}" type="slidenum">
              <a:rPr lang="en-US" smtClean="0"/>
              <a:pPr>
                <a:defRPr/>
              </a:pPr>
              <a:t>‹#›</a:t>
            </a:fld>
            <a:endParaRPr lang="en-US"/>
          </a:p>
        </p:txBody>
      </p:sp>
    </p:spTree>
    <p:extLst>
      <p:ext uri="{BB962C8B-B14F-4D97-AF65-F5344CB8AC3E}">
        <p14:creationId xmlns:p14="http://schemas.microsoft.com/office/powerpoint/2010/main" val="257966392"/>
      </p:ext>
    </p:extLst>
  </p:cSld>
  <p:clrMap bg1="lt1" tx1="dk1" bg2="lt2" tx2="dk2" accent1="accent1" accent2="accent2" accent3="accent3" accent4="accent4" accent5="accent5" accent6="accent6" hlink="hlink" folHlink="folHlink"/>
  <p:sldLayoutIdLst>
    <p:sldLayoutId id="2147484029" r:id="rId1"/>
  </p:sldLayoutIdLst>
  <p:timing>
    <p:tnLst>
      <p:par>
        <p:cTn xmlns:p14="http://schemas.microsoft.com/office/powerpoint/2010/main" id="1" dur="indefinite" restart="never" nodeType="tmRoot"/>
      </p:par>
    </p:tnLst>
  </p:timing>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6" Type="http://schemas.openxmlformats.org/officeDocument/2006/relationships/image" Target="../media/image19.jpeg"/><Relationship Id="rId7" Type="http://schemas.openxmlformats.org/officeDocument/2006/relationships/image" Target="../media/image20.jpeg"/><Relationship Id="rId8"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25.jpe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chart" Target="../charts/chart1.xm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6"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4" Type="http://schemas.openxmlformats.org/officeDocument/2006/relationships/chart" Target="../charts/chart5.xml"/><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3" Type="http://schemas.openxmlformats.org/officeDocument/2006/relationships/chart" Target="../charts/chart6.xml"/><Relationship Id="rId4" Type="http://schemas.openxmlformats.org/officeDocument/2006/relationships/chart" Target="../charts/chart7.xml"/><Relationship Id="rId1" Type="http://schemas.openxmlformats.org/officeDocument/2006/relationships/slideLayout" Target="../slideLayouts/slideLayout4.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chart" Target="../charts/char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6.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7.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8.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4" Type="http://schemas.openxmlformats.org/officeDocument/2006/relationships/image" Target="../media/image16.jpeg"/><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1" Type="http://schemas.openxmlformats.org/officeDocument/2006/relationships/slideLayout" Target="../slideLayouts/slideLayout3.xml"/><Relationship Id="rId2" Type="http://schemas.openxmlformats.org/officeDocument/2006/relationships/image" Target="../media/image4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6.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50.jpeg"/><Relationship Id="rId1" Type="http://schemas.openxmlformats.org/officeDocument/2006/relationships/slideLayout" Target="../slideLayouts/slideLayout3.xml"/><Relationship Id="rId2" Type="http://schemas.openxmlformats.org/officeDocument/2006/relationships/image" Target="../media/image4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jpeg"/><Relationship Id="rId3"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jpeg"/><Relationship Id="rId1" Type="http://schemas.openxmlformats.org/officeDocument/2006/relationships/slideLayout" Target="../slideLayouts/slideLayout2.xml"/><Relationship Id="rId2" Type="http://schemas.openxmlformats.org/officeDocument/2006/relationships/image" Target="../media/image55.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8.jpeg"/></Relationships>
</file>

<file path=ppt/slides/_rels/slide45.xml.rels><?xml version="1.0" encoding="UTF-8" standalone="yes"?>
<Relationships xmlns="http://schemas.openxmlformats.org/package/2006/relationships"><Relationship Id="rId11" Type="http://schemas.openxmlformats.org/officeDocument/2006/relationships/image" Target="../media/image67.png"/><Relationship Id="rId12" Type="http://schemas.openxmlformats.org/officeDocument/2006/relationships/image" Target="../media/image68.png"/><Relationship Id="rId13" Type="http://schemas.openxmlformats.org/officeDocument/2006/relationships/image" Target="../media/image69.png"/><Relationship Id="rId14" Type="http://schemas.openxmlformats.org/officeDocument/2006/relationships/image" Target="../media/image70.png"/><Relationship Id="rId15" Type="http://schemas.openxmlformats.org/officeDocument/2006/relationships/image" Target="../media/image71.png"/><Relationship Id="rId16" Type="http://schemas.openxmlformats.org/officeDocument/2006/relationships/image" Target="../media/image72.png"/><Relationship Id="rId1" Type="http://schemas.openxmlformats.org/officeDocument/2006/relationships/slideLayout" Target="../slideLayouts/slideLayout3.xml"/><Relationship Id="rId2" Type="http://schemas.openxmlformats.org/officeDocument/2006/relationships/image" Target="../media/image58.jpe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62.png"/><Relationship Id="rId7" Type="http://schemas.openxmlformats.org/officeDocument/2006/relationships/image" Target="../media/image63.png"/><Relationship Id="rId8" Type="http://schemas.openxmlformats.org/officeDocument/2006/relationships/image" Target="../media/image64.png"/><Relationship Id="rId9" Type="http://schemas.openxmlformats.org/officeDocument/2006/relationships/image" Target="../media/image65.png"/><Relationship Id="rId10" Type="http://schemas.openxmlformats.org/officeDocument/2006/relationships/image" Target="../media/image6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8.jpeg"/></Relationships>
</file>

<file path=ppt/slides/_rels/slide47.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1" Type="http://schemas.openxmlformats.org/officeDocument/2006/relationships/slideLayout" Target="../slideLayouts/slideLayout3.xml"/><Relationship Id="rId2"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image" Target="../media/image76.png"/><Relationship Id="rId4" Type="http://schemas.openxmlformats.org/officeDocument/2006/relationships/image" Target="../media/image58.jpeg"/><Relationship Id="rId1" Type="http://schemas.openxmlformats.org/officeDocument/2006/relationships/slideLayout" Target="../slideLayouts/slideLayout2.xml"/><Relationship Id="rId2" Type="http://schemas.openxmlformats.org/officeDocument/2006/relationships/image" Target="../media/image7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3" Type="http://schemas.openxmlformats.org/officeDocument/2006/relationships/image" Target="../media/image78.jpeg"/><Relationship Id="rId4" Type="http://schemas.openxmlformats.org/officeDocument/2006/relationships/image" Target="../media/image79.jpeg"/><Relationship Id="rId5" Type="http://schemas.openxmlformats.org/officeDocument/2006/relationships/image" Target="../media/image80.jpeg"/><Relationship Id="rId6" Type="http://schemas.openxmlformats.org/officeDocument/2006/relationships/image" Target="../media/image81.jpeg"/><Relationship Id="rId7" Type="http://schemas.openxmlformats.org/officeDocument/2006/relationships/image" Target="../media/image82.jpeg"/><Relationship Id="rId8" Type="http://schemas.openxmlformats.org/officeDocument/2006/relationships/image" Target="../media/image83.jpeg"/><Relationship Id="rId9" Type="http://schemas.openxmlformats.org/officeDocument/2006/relationships/image" Target="../media/image84.png"/><Relationship Id="rId10" Type="http://schemas.openxmlformats.org/officeDocument/2006/relationships/image" Target="../media/image85.jpeg"/><Relationship Id="rId11" Type="http://schemas.openxmlformats.org/officeDocument/2006/relationships/image" Target="../media/image86.jpeg"/><Relationship Id="rId1" Type="http://schemas.openxmlformats.org/officeDocument/2006/relationships/slideLayout" Target="../slideLayouts/slideLayout3.xml"/><Relationship Id="rId2" Type="http://schemas.openxmlformats.org/officeDocument/2006/relationships/image" Target="../media/image7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7.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Product Guide</a:t>
            </a:r>
            <a:endParaRPr lang="en-US" dirty="0"/>
          </a:p>
        </p:txBody>
      </p:sp>
      <p:sp>
        <p:nvSpPr>
          <p:cNvPr id="3" name="Content Placeholder 2"/>
          <p:cNvSpPr>
            <a:spLocks noGrp="1"/>
          </p:cNvSpPr>
          <p:nvPr>
            <p:ph idx="1"/>
          </p:nvPr>
        </p:nvSpPr>
        <p:spPr>
          <a:xfrm>
            <a:off x="238129" y="1652467"/>
            <a:ext cx="8458861" cy="1301189"/>
          </a:xfrm>
        </p:spPr>
        <p:txBody>
          <a:bodyPr>
            <a:normAutofit/>
          </a:bodyPr>
          <a:lstStyle/>
          <a:p>
            <a:r>
              <a:rPr lang="en-US" dirty="0" smtClean="0"/>
              <a:t>CJV300 Series Cut and Print Models</a:t>
            </a:r>
          </a:p>
          <a:p>
            <a:endParaRPr lang="en-US" sz="1400" dirty="0" smtClean="0"/>
          </a:p>
          <a:p>
            <a:r>
              <a:rPr lang="en-US" sz="1400" dirty="0" smtClean="0"/>
              <a:t>September 2014</a:t>
            </a:r>
            <a:endParaRPr lang="en-US" sz="1400" dirty="0"/>
          </a:p>
        </p:txBody>
      </p:sp>
      <p:sp>
        <p:nvSpPr>
          <p:cNvPr id="5" name="Slide Number Placeholder 4"/>
          <p:cNvSpPr>
            <a:spLocks noGrp="1"/>
          </p:cNvSpPr>
          <p:nvPr>
            <p:ph type="sldNum" sz="quarter" idx="11"/>
          </p:nvPr>
        </p:nvSpPr>
        <p:spPr/>
        <p:txBody>
          <a:bodyPr/>
          <a:lstStyle/>
          <a:p>
            <a:fld id="{2193C578-5B17-524B-99F6-B7380B3FDFD6}" type="slidenum">
              <a:rPr lang="en-US" smtClean="0"/>
              <a:pPr/>
              <a:t>1</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Mimaki Advanced Pass System 3 (MAPS3)</a:t>
            </a:r>
            <a:endParaRPr lang="en-US" dirty="0"/>
          </a:p>
        </p:txBody>
      </p:sp>
      <p:sp>
        <p:nvSpPr>
          <p:cNvPr id="24580" name="Content Placeholder 2"/>
          <p:cNvSpPr>
            <a:spLocks noGrp="1"/>
          </p:cNvSpPr>
          <p:nvPr>
            <p:ph sz="quarter" idx="10"/>
          </p:nvPr>
        </p:nvSpPr>
        <p:spPr/>
        <p:txBody>
          <a:bodyPr/>
          <a:lstStyle/>
          <a:p>
            <a:r>
              <a:rPr lang="en-US" dirty="0" smtClean="0"/>
              <a:t>Anti-banding technology</a:t>
            </a:r>
          </a:p>
          <a:p>
            <a:pPr lvl="1"/>
            <a:r>
              <a:rPr lang="en-US" dirty="0" smtClean="0"/>
              <a:t>Prints in a gradational mask pattern</a:t>
            </a:r>
          </a:p>
          <a:p>
            <a:r>
              <a:rPr lang="en-US" dirty="0" smtClean="0"/>
              <a:t>Ensures precise and accurate print quality throughout the printing process</a:t>
            </a:r>
          </a:p>
          <a:p>
            <a:r>
              <a:rPr lang="en-US" dirty="0" smtClean="0"/>
              <a:t>Smoother image with no distinct bands</a:t>
            </a:r>
            <a:endParaRPr lang="en-US" dirty="0"/>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10</a:t>
            </a:fld>
            <a:endParaRPr lang="en-US" dirty="0"/>
          </a:p>
        </p:txBody>
      </p:sp>
      <p:sp>
        <p:nvSpPr>
          <p:cNvPr id="24583" name="TextBox 7"/>
          <p:cNvSpPr txBox="1">
            <a:spLocks noChangeArrowheads="1"/>
          </p:cNvSpPr>
          <p:nvPr/>
        </p:nvSpPr>
        <p:spPr bwMode="auto">
          <a:xfrm>
            <a:off x="6156103" y="1444866"/>
            <a:ext cx="12954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a:t>In normal printing, the edges between gradations are visible, resulting in banding.</a:t>
            </a:r>
          </a:p>
        </p:txBody>
      </p:sp>
      <p:sp>
        <p:nvSpPr>
          <p:cNvPr id="24584" name="TextBox 8"/>
          <p:cNvSpPr txBox="1">
            <a:spLocks noChangeArrowheads="1"/>
          </p:cNvSpPr>
          <p:nvPr/>
        </p:nvSpPr>
        <p:spPr bwMode="auto">
          <a:xfrm>
            <a:off x="2584060" y="3979171"/>
            <a:ext cx="420868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t>MAPS3 </a:t>
            </a:r>
            <a:r>
              <a:rPr lang="en-US" sz="1000" dirty="0"/>
              <a:t>technology uses a gradational mask pattern resulting in a smoother image with no distinct bands.</a:t>
            </a:r>
          </a:p>
        </p:txBody>
      </p:sp>
      <p:grpSp>
        <p:nvGrpSpPr>
          <p:cNvPr id="14" name="Group 13"/>
          <p:cNvGrpSpPr/>
          <p:nvPr/>
        </p:nvGrpSpPr>
        <p:grpSpPr>
          <a:xfrm>
            <a:off x="7455380" y="889000"/>
            <a:ext cx="1320809" cy="1624740"/>
            <a:chOff x="6960946" y="1680961"/>
            <a:chExt cx="1631072" cy="2006398"/>
          </a:xfrm>
        </p:grpSpPr>
        <p:pic>
          <p:nvPicPr>
            <p:cNvPr id="15" name="Picture 14" descr="NoMAPS3Illustr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0946" y="1680961"/>
              <a:ext cx="1624606" cy="567126"/>
            </a:xfrm>
            <a:prstGeom prst="rect">
              <a:avLst/>
            </a:prstGeom>
            <a:ln>
              <a:noFill/>
            </a:ln>
          </p:spPr>
        </p:pic>
        <p:pic>
          <p:nvPicPr>
            <p:cNvPr id="16" name="Picture 15" descr="NoMAPS3Sampl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64386" y="2367575"/>
              <a:ext cx="1627632" cy="1319784"/>
            </a:xfrm>
            <a:prstGeom prst="rect">
              <a:avLst/>
            </a:prstGeom>
            <a:ln>
              <a:noFill/>
            </a:ln>
          </p:spPr>
        </p:pic>
      </p:grpSp>
      <p:pic>
        <p:nvPicPr>
          <p:cNvPr id="17" name="Picture 16" descr="MAPS3Illustration.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006" y="2763581"/>
            <a:ext cx="2759538" cy="959108"/>
          </a:xfrm>
          <a:prstGeom prst="rect">
            <a:avLst/>
          </a:prstGeom>
        </p:spPr>
      </p:pic>
      <p:pic>
        <p:nvPicPr>
          <p:cNvPr id="18" name="Picture 17" descr="MAPS3Sample.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11991" y="2762781"/>
            <a:ext cx="1962588" cy="1617114"/>
          </a:xfrm>
          <a:prstGeom prst="rect">
            <a:avLst/>
          </a:prstGeom>
        </p:spPr>
      </p:pic>
    </p:spTree>
    <p:extLst>
      <p:ext uri="{BB962C8B-B14F-4D97-AF65-F5344CB8AC3E}">
        <p14:creationId xmlns:p14="http://schemas.microsoft.com/office/powerpoint/2010/main" val="68689720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Ink Sets</a:t>
            </a:r>
            <a:endParaRPr lang="en-US" dirty="0"/>
          </a:p>
        </p:txBody>
      </p:sp>
      <p:sp>
        <p:nvSpPr>
          <p:cNvPr id="3" name="Text Placeholder 2"/>
          <p:cNvSpPr>
            <a:spLocks noGrp="1"/>
          </p:cNvSpPr>
          <p:nvPr>
            <p:ph type="body" sz="quarter" idx="10"/>
          </p:nvPr>
        </p:nvSpPr>
        <p:spPr/>
        <p:txBody>
          <a:bodyPr/>
          <a:lstStyle/>
          <a:p>
            <a:r>
              <a:rPr lang="en-US" smtClean="0"/>
              <a:t>SS21 Eco-Solvent Inks</a:t>
            </a:r>
          </a:p>
          <a:p>
            <a:r>
              <a:rPr lang="en-US" smtClean="0"/>
              <a:t>Sb53 Dye Sublimation Inks</a:t>
            </a:r>
            <a:endParaRPr lang="en-US" dirty="0"/>
          </a:p>
        </p:txBody>
      </p:sp>
      <p:sp>
        <p:nvSpPr>
          <p:cNvPr id="11" name="Slide Number Placeholder 10"/>
          <p:cNvSpPr>
            <a:spLocks noGrp="1"/>
          </p:cNvSpPr>
          <p:nvPr>
            <p:ph type="sldNum" sz="quarter" idx="12"/>
          </p:nvPr>
        </p:nvSpPr>
        <p:spPr/>
        <p:txBody>
          <a:bodyPr/>
          <a:lstStyle/>
          <a:p>
            <a:pPr>
              <a:defRPr/>
            </a:pPr>
            <a:fld id="{0B36EA1A-708C-E44F-8C74-913B833A5B27}" type="slidenum">
              <a:rPr lang="en-US" smtClean="0"/>
              <a:pPr>
                <a:defRPr/>
              </a:pPr>
              <a:t>11</a:t>
            </a:fld>
            <a:endParaRPr lang="en-US" dirty="0"/>
          </a:p>
        </p:txBody>
      </p:sp>
    </p:spTree>
    <p:extLst>
      <p:ext uri="{BB962C8B-B14F-4D97-AF65-F5344CB8AC3E}">
        <p14:creationId xmlns:p14="http://schemas.microsoft.com/office/powerpoint/2010/main" val="616178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SS21 Eco-solvent Inks</a:t>
            </a:r>
            <a:endParaRPr lang="en-US" dirty="0"/>
          </a:p>
        </p:txBody>
      </p:sp>
      <p:sp>
        <p:nvSpPr>
          <p:cNvPr id="15365" name="Content Placeholder 2"/>
          <p:cNvSpPr>
            <a:spLocks noGrp="1"/>
          </p:cNvSpPr>
          <p:nvPr>
            <p:ph sz="quarter" idx="10"/>
          </p:nvPr>
        </p:nvSpPr>
        <p:spPr>
          <a:xfrm>
            <a:off x="239718" y="895349"/>
            <a:ext cx="6043185" cy="3835401"/>
          </a:xfrm>
        </p:spPr>
        <p:txBody>
          <a:bodyPr>
            <a:normAutofit fontScale="92500" lnSpcReduction="10000"/>
          </a:bodyPr>
          <a:lstStyle/>
          <a:p>
            <a:r>
              <a:rPr lang="en-US" dirty="0" smtClean="0"/>
              <a:t>Fast-drying</a:t>
            </a:r>
          </a:p>
          <a:p>
            <a:r>
              <a:rPr lang="en-US" dirty="0">
                <a:latin typeface="Arial" charset="0"/>
              </a:rPr>
              <a:t>Ten available colors</a:t>
            </a:r>
          </a:p>
          <a:p>
            <a:pPr lvl="1"/>
            <a:r>
              <a:rPr lang="en-US" dirty="0">
                <a:latin typeface="Arial" charset="0"/>
              </a:rPr>
              <a:t>Silver ink available</a:t>
            </a:r>
          </a:p>
          <a:p>
            <a:r>
              <a:rPr lang="en-US" dirty="0">
                <a:latin typeface="Arial" charset="0"/>
              </a:rPr>
              <a:t>Four configurations</a:t>
            </a:r>
          </a:p>
          <a:p>
            <a:pPr lvl="1">
              <a:buFont typeface="Wingdings" charset="0"/>
              <a:buChar char="v"/>
            </a:pPr>
            <a:r>
              <a:rPr lang="en-US" dirty="0">
                <a:latin typeface="Arial" charset="0"/>
              </a:rPr>
              <a:t>Six-color with White and Silver</a:t>
            </a:r>
          </a:p>
          <a:p>
            <a:pPr lvl="1">
              <a:buFont typeface="Wingdings" charset="0"/>
              <a:buChar char="v"/>
            </a:pPr>
            <a:r>
              <a:rPr lang="en-US" dirty="0">
                <a:latin typeface="Arial" charset="0"/>
              </a:rPr>
              <a:t>High speed printing</a:t>
            </a:r>
          </a:p>
          <a:p>
            <a:pPr lvl="1">
              <a:buFont typeface="Wingdings" charset="0"/>
              <a:buChar char="v"/>
            </a:pPr>
            <a:r>
              <a:rPr lang="en-US" dirty="0">
                <a:latin typeface="Arial" charset="0"/>
              </a:rPr>
              <a:t>High density white</a:t>
            </a:r>
          </a:p>
          <a:p>
            <a:pPr lvl="1">
              <a:buFont typeface="Wingdings" charset="0"/>
              <a:buChar char="v"/>
            </a:pPr>
            <a:r>
              <a:rPr lang="en-US" dirty="0">
                <a:latin typeface="Arial" charset="0"/>
              </a:rPr>
              <a:t>Smooth, vibrant colors</a:t>
            </a:r>
          </a:p>
          <a:p>
            <a:r>
              <a:rPr lang="en-US" dirty="0" smtClean="0"/>
              <a:t>No blocking or bleeding</a:t>
            </a:r>
          </a:p>
          <a:p>
            <a:r>
              <a:rPr lang="en-US" dirty="0"/>
              <a:t>Print on hundreds of media choices</a:t>
            </a:r>
          </a:p>
          <a:p>
            <a:r>
              <a:rPr lang="en-US" dirty="0" smtClean="0"/>
              <a:t>Mimaki Bulk Ink System 3 (MBIS3) - Standard</a:t>
            </a:r>
          </a:p>
          <a:p>
            <a:pPr lvl="1"/>
            <a:r>
              <a:rPr lang="en-US" dirty="0" smtClean="0"/>
              <a:t>2L ink pouches for select colors</a:t>
            </a:r>
          </a:p>
          <a:p>
            <a:pPr lvl="1"/>
            <a:r>
              <a:rPr lang="en-US" dirty="0" smtClean="0"/>
              <a:t>440 ml cartridges available</a:t>
            </a:r>
          </a:p>
          <a:p>
            <a:pPr lvl="1"/>
            <a:r>
              <a:rPr lang="en-US" dirty="0" smtClean="0"/>
              <a:t>White </a:t>
            </a:r>
            <a:r>
              <a:rPr lang="en-US" dirty="0"/>
              <a:t>and Silver available in </a:t>
            </a:r>
            <a:r>
              <a:rPr lang="en-US" dirty="0" smtClean="0"/>
              <a:t>220 ml </a:t>
            </a:r>
            <a:r>
              <a:rPr lang="en-US" dirty="0"/>
              <a:t>cartridges only</a:t>
            </a:r>
          </a:p>
          <a:p>
            <a:pPr lvl="1"/>
            <a:endParaRPr lang="en-US" dirty="0" smtClean="0"/>
          </a:p>
          <a:p>
            <a:pPr lvl="1"/>
            <a:endParaRPr lang="en-US" dirty="0" smtClean="0"/>
          </a:p>
          <a:p>
            <a:pPr lvl="1"/>
            <a:endParaRPr lang="en-US" dirty="0" smtClean="0"/>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12</a:t>
            </a:fld>
            <a:endParaRPr lang="en-US" dirty="0"/>
          </a:p>
        </p:txBody>
      </p:sp>
      <p:pic>
        <p:nvPicPr>
          <p:cNvPr id="16" name="Picture 15" descr="MBIS3_close-up_2x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9605" y="2540227"/>
            <a:ext cx="2052206" cy="1805941"/>
          </a:xfrm>
          <a:prstGeom prst="rect">
            <a:avLst/>
          </a:prstGeom>
          <a:ln>
            <a:solidFill>
              <a:schemeClr val="bg1">
                <a:lumMod val="50000"/>
              </a:schemeClr>
            </a:solidFill>
          </a:ln>
        </p:spPr>
      </p:pic>
      <p:pic>
        <p:nvPicPr>
          <p:cNvPr id="3" name="Picture 2" descr="Full_Ink_Se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3588" y="1159825"/>
            <a:ext cx="2593080" cy="257813"/>
          </a:xfrm>
          <a:prstGeom prst="rect">
            <a:avLst/>
          </a:prstGeom>
        </p:spPr>
      </p:pic>
      <p:pic>
        <p:nvPicPr>
          <p:cNvPr id="17" name="Picture 4" descr="SS21_HiSpeed.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3588" y="2259889"/>
            <a:ext cx="1617121" cy="19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6" descr="SS21_Smooth.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573588" y="2764714"/>
            <a:ext cx="1617121" cy="197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7" descr="SS21_White.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3588" y="2512303"/>
            <a:ext cx="1617121" cy="197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6CWSi_Ink_Set.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73588" y="2012829"/>
            <a:ext cx="1612769" cy="200146"/>
          </a:xfrm>
          <a:prstGeom prst="rect">
            <a:avLst/>
          </a:prstGeom>
        </p:spPr>
      </p:pic>
    </p:spTree>
    <p:extLst>
      <p:ext uri="{BB962C8B-B14F-4D97-AF65-F5344CB8AC3E}">
        <p14:creationId xmlns:p14="http://schemas.microsoft.com/office/powerpoint/2010/main" val="360685204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Silver Ink </a:t>
            </a:r>
            <a:endParaRPr lang="en-US" dirty="0"/>
          </a:p>
        </p:txBody>
      </p:sp>
      <p:sp>
        <p:nvSpPr>
          <p:cNvPr id="3" name="Content Placeholder 2"/>
          <p:cNvSpPr>
            <a:spLocks noGrp="1"/>
          </p:cNvSpPr>
          <p:nvPr>
            <p:ph sz="quarter" idx="10"/>
          </p:nvPr>
        </p:nvSpPr>
        <p:spPr>
          <a:xfrm>
            <a:off x="239718" y="895350"/>
            <a:ext cx="5151993" cy="3486150"/>
          </a:xfrm>
        </p:spPr>
        <p:txBody>
          <a:bodyPr/>
          <a:lstStyle/>
          <a:p>
            <a:r>
              <a:rPr lang="en-US" altLang="ja-JP" dirty="0" smtClean="0"/>
              <a:t>For high-intensity, metallic effects</a:t>
            </a:r>
          </a:p>
          <a:p>
            <a:pPr lvl="1"/>
            <a:r>
              <a:rPr lang="en-US" altLang="ja-JP" dirty="0" smtClean="0"/>
              <a:t>More than 50 percent improvement on refraction over current formulation</a:t>
            </a:r>
          </a:p>
          <a:p>
            <a:r>
              <a:rPr lang="en-US" altLang="ja-JP" dirty="0" smtClean="0"/>
              <a:t>Delivers brilliant mirror-effect results even when </a:t>
            </a:r>
            <a:r>
              <a:rPr lang="en-US" altLang="ja-JP" dirty="0" err="1" smtClean="0"/>
              <a:t>overlaminated</a:t>
            </a:r>
            <a:endParaRPr lang="en-US" altLang="ja-JP" dirty="0" smtClean="0"/>
          </a:p>
          <a:p>
            <a:pPr lvl="1"/>
            <a:r>
              <a:rPr lang="en-US" altLang="ja-JP" dirty="0" smtClean="0"/>
              <a:t>Lamination is recommended to provide scratch resistance</a:t>
            </a:r>
          </a:p>
          <a:p>
            <a:r>
              <a:rPr lang="en-US" altLang="ja-JP" dirty="0" smtClean="0"/>
              <a:t>Easy color matching with swatch palette of 648 metallic colors</a:t>
            </a:r>
          </a:p>
          <a:p>
            <a:pPr lvl="1"/>
            <a:r>
              <a:rPr lang="en-US" altLang="ja-JP" dirty="0" smtClean="0"/>
              <a:t>Print Silver then color</a:t>
            </a:r>
          </a:p>
          <a:p>
            <a:r>
              <a:rPr lang="en-US" altLang="ja-JP" dirty="0" smtClean="0"/>
              <a:t>Outdoor-durable (UV resistant) up to one year</a:t>
            </a:r>
          </a:p>
          <a:p>
            <a:pPr marL="231775" lvl="1" indent="0">
              <a:buNone/>
            </a:pPr>
            <a:endParaRPr lang="en-US" altLang="ja-JP" dirty="0" smtClean="0"/>
          </a:p>
          <a:p>
            <a:endParaRPr lang="en-US" dirty="0"/>
          </a:p>
        </p:txBody>
      </p:sp>
      <p:sp>
        <p:nvSpPr>
          <p:cNvPr id="5" name="Slide Number Placeholder 4"/>
          <p:cNvSpPr>
            <a:spLocks noGrp="1"/>
          </p:cNvSpPr>
          <p:nvPr>
            <p:ph type="sldNum" sz="quarter" idx="13"/>
          </p:nvPr>
        </p:nvSpPr>
        <p:spPr/>
        <p:txBody>
          <a:bodyPr/>
          <a:lstStyle/>
          <a:p>
            <a:fld id="{E460EA48-133C-CC48-B799-21F2A8C735F2}" type="slidenum">
              <a:rPr lang="en-US" smtClean="0"/>
              <a:pPr/>
              <a:t>13</a:t>
            </a:fld>
            <a:endParaRPr lang="en-US" dirty="0"/>
          </a:p>
        </p:txBody>
      </p:sp>
      <p:pic>
        <p:nvPicPr>
          <p:cNvPr id="12" name="Picture 11" descr="Metallic Color Library.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9890" y="2650563"/>
            <a:ext cx="3258941" cy="1884075"/>
          </a:xfrm>
          <a:prstGeom prst="rect">
            <a:avLst/>
          </a:prstGeom>
          <a:ln>
            <a:solidFill>
              <a:srgbClr val="7F7F7F"/>
            </a:solidFill>
          </a:ln>
        </p:spPr>
      </p:pic>
      <p:pic>
        <p:nvPicPr>
          <p:cNvPr id="14" name="Picture 13" descr="Silver_Bik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2262" y="858838"/>
            <a:ext cx="2302725" cy="1644803"/>
          </a:xfrm>
          <a:prstGeom prst="rect">
            <a:avLst/>
          </a:prstGeom>
          <a:ln>
            <a:solidFill>
              <a:schemeClr val="bg1">
                <a:lumMod val="50000"/>
              </a:schemeClr>
            </a:solidFill>
          </a:ln>
        </p:spPr>
      </p:pic>
    </p:spTree>
    <p:extLst>
      <p:ext uri="{BB962C8B-B14F-4D97-AF65-F5344CB8AC3E}">
        <p14:creationId xmlns:p14="http://schemas.microsoft.com/office/powerpoint/2010/main" val="326623862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ext uri="{D42A27DB-BD31-4B8C-83A1-F6EECF244321}">
                <p14:modId xmlns:p14="http://schemas.microsoft.com/office/powerpoint/2010/main" val="1707431427"/>
              </p:ext>
            </p:extLst>
          </p:nvPr>
        </p:nvGraphicFramePr>
        <p:xfrm>
          <a:off x="4662488" y="1268457"/>
          <a:ext cx="4278118" cy="3237954"/>
        </p:xfrm>
        <a:graphic>
          <a:graphicData uri="http://schemas.openxmlformats.org/drawingml/2006/table">
            <a:tbl>
              <a:tblPr firstRow="1" bandRow="1">
                <a:tableStyleId>{BDBED569-4797-4DF1-A0F4-6AAB3CD982D8}</a:tableStyleId>
              </a:tblPr>
              <a:tblGrid>
                <a:gridCol w="1538871"/>
                <a:gridCol w="1240647"/>
                <a:gridCol w="1498600"/>
              </a:tblGrid>
              <a:tr h="1302942">
                <a:tc>
                  <a:txBody>
                    <a:bodyPr/>
                    <a:lstStyle/>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p>
                      <a:pPr algn="ctr"/>
                      <a:endParaRPr lang="en-US" sz="900" b="0" dirty="0" smtClean="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900" b="0" dirty="0" smtClean="0">
                        <a:latin typeface="Arial"/>
                        <a:cs typeface="Arial"/>
                      </a:endParaRPr>
                    </a:p>
                    <a:p>
                      <a:pPr algn="ctr"/>
                      <a:r>
                        <a:rPr lang="en-US" sz="1000" b="0" dirty="0" smtClean="0">
                          <a:latin typeface="Arial"/>
                          <a:cs typeface="Arial"/>
                        </a:rPr>
                        <a:t>Test print</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endParaRPr lang="en-US" sz="9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205662">
                <a:tc>
                  <a:txBody>
                    <a:bodyPr/>
                    <a:lstStyle/>
                    <a:p>
                      <a:pPr algn="ctr"/>
                      <a:r>
                        <a:rPr lang="en-US" sz="1000" b="0" dirty="0" smtClean="0">
                          <a:latin typeface="Arial"/>
                          <a:cs typeface="Arial"/>
                        </a:rPr>
                        <a:t>JV33-160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Printer</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CJV300-160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205662">
                <a:tc>
                  <a:txBody>
                    <a:bodyPr/>
                    <a:lstStyle/>
                    <a:p>
                      <a:pPr algn="ctr"/>
                      <a:r>
                        <a:rPr lang="en-US" sz="1000" b="0" dirty="0" smtClean="0">
                          <a:latin typeface="Arial"/>
                          <a:cs typeface="Arial"/>
                        </a:rPr>
                        <a:t>720</a:t>
                      </a:r>
                      <a:r>
                        <a:rPr lang="en-US" sz="1000" b="0" baseline="0" dirty="0" smtClean="0">
                          <a:latin typeface="Arial"/>
                          <a:cs typeface="Arial"/>
                        </a:rPr>
                        <a:t> x 1440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DPI</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720 x 1440</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solidFill>
                            <a:srgbClr val="000000"/>
                          </a:solidFill>
                          <a:latin typeface="Arial"/>
                          <a:cs typeface="Arial"/>
                        </a:rPr>
                        <a:t>32 pass, </a:t>
                      </a:r>
                    </a:p>
                    <a:p>
                      <a:pPr algn="ctr"/>
                      <a:r>
                        <a:rPr lang="en-US" sz="1000" b="0" dirty="0" smtClean="0">
                          <a:solidFill>
                            <a:srgbClr val="000000"/>
                          </a:solidFill>
                          <a:latin typeface="Arial"/>
                          <a:cs typeface="Arial"/>
                        </a:rPr>
                        <a:t>bi-directional</a:t>
                      </a:r>
                      <a:endParaRPr lang="en-US" sz="1000" b="0" dirty="0">
                        <a:solidFill>
                          <a:srgbClr val="000000"/>
                        </a:solidFill>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Mode</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solidFill>
                            <a:srgbClr val="000000"/>
                          </a:solidFill>
                          <a:latin typeface="Arial"/>
                          <a:cs typeface="Arial"/>
                        </a:rPr>
                        <a:t>32</a:t>
                      </a:r>
                      <a:r>
                        <a:rPr lang="en-US" sz="1000" b="0" baseline="0" dirty="0" smtClean="0">
                          <a:solidFill>
                            <a:srgbClr val="000000"/>
                          </a:solidFill>
                          <a:latin typeface="Arial"/>
                          <a:cs typeface="Arial"/>
                        </a:rPr>
                        <a:t> pass, </a:t>
                      </a:r>
                    </a:p>
                    <a:p>
                      <a:pPr algn="ctr"/>
                      <a:r>
                        <a:rPr lang="en-US" sz="1000" b="0" baseline="0" dirty="0" smtClean="0">
                          <a:solidFill>
                            <a:srgbClr val="000000"/>
                          </a:solidFill>
                          <a:latin typeface="Arial"/>
                          <a:cs typeface="Arial"/>
                        </a:rPr>
                        <a:t>bi-directional</a:t>
                      </a:r>
                      <a:endParaRPr lang="en-US" sz="1000" b="0" dirty="0">
                        <a:solidFill>
                          <a:srgbClr val="000000"/>
                        </a:solidFill>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latin typeface="Arial"/>
                          <a:cs typeface="Arial"/>
                        </a:rPr>
                        <a:t>14 </a:t>
                      </a:r>
                      <a:r>
                        <a:rPr lang="en-US" sz="1000" b="0" dirty="0" err="1" smtClean="0">
                          <a:latin typeface="Arial"/>
                          <a:cs typeface="Arial"/>
                        </a:rPr>
                        <a:t>pl</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Max. </a:t>
                      </a:r>
                      <a:br>
                        <a:rPr lang="en-US" sz="1000" b="0" dirty="0" smtClean="0">
                          <a:latin typeface="Arial"/>
                          <a:cs typeface="Arial"/>
                        </a:rPr>
                      </a:br>
                      <a:r>
                        <a:rPr lang="en-US" sz="1000" b="0" dirty="0" smtClean="0">
                          <a:latin typeface="Arial"/>
                          <a:cs typeface="Arial"/>
                        </a:rPr>
                        <a:t>drop size</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1" dirty="0" smtClean="0">
                          <a:latin typeface="Arial"/>
                          <a:cs typeface="Arial"/>
                        </a:rPr>
                        <a:t>24 </a:t>
                      </a:r>
                      <a:r>
                        <a:rPr lang="en-US" sz="1000" b="1" dirty="0" err="1" smtClean="0">
                          <a:latin typeface="Arial"/>
                          <a:cs typeface="Arial"/>
                        </a:rPr>
                        <a:t>pl</a:t>
                      </a:r>
                      <a:endParaRPr lang="en-US" sz="1000" b="1"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latin typeface="Arial"/>
                          <a:cs typeface="Arial"/>
                        </a:rPr>
                        <a:t>0.27</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Transmission</a:t>
                      </a:r>
                      <a:r>
                        <a:rPr lang="en-US" sz="1000" b="0" baseline="0" dirty="0" smtClean="0">
                          <a:latin typeface="Arial"/>
                          <a:cs typeface="Arial"/>
                        </a:rPr>
                        <a:t> density</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1" dirty="0" smtClean="0">
                          <a:latin typeface="Arial"/>
                          <a:cs typeface="Arial"/>
                        </a:rPr>
                        <a:t>0.40</a:t>
                      </a:r>
                      <a:endParaRPr lang="en-US" sz="1000" b="1"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r h="342822">
                <a:tc>
                  <a:txBody>
                    <a:bodyPr/>
                    <a:lstStyle/>
                    <a:p>
                      <a:pPr algn="ctr"/>
                      <a:r>
                        <a:rPr lang="en-US" sz="1000" b="0" dirty="0" smtClean="0">
                          <a:latin typeface="Arial"/>
                          <a:cs typeface="Arial"/>
                        </a:rPr>
                        <a:t>9.68</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0" dirty="0" smtClean="0">
                          <a:latin typeface="Arial"/>
                          <a:cs typeface="Arial"/>
                        </a:rPr>
                        <a:t>Speed </a:t>
                      </a:r>
                      <a:br>
                        <a:rPr lang="en-US" sz="1000" b="0" dirty="0" smtClean="0">
                          <a:latin typeface="Arial"/>
                          <a:cs typeface="Arial"/>
                        </a:rPr>
                      </a:br>
                      <a:r>
                        <a:rPr lang="en-US" sz="1000" b="0" dirty="0" smtClean="0">
                          <a:latin typeface="Arial"/>
                          <a:cs typeface="Arial"/>
                        </a:rPr>
                        <a:t>(</a:t>
                      </a:r>
                      <a:r>
                        <a:rPr lang="en-US" sz="1000" b="0" dirty="0" err="1" smtClean="0">
                          <a:latin typeface="Arial"/>
                          <a:cs typeface="Arial"/>
                        </a:rPr>
                        <a:t>SqFt</a:t>
                      </a:r>
                      <a:r>
                        <a:rPr lang="en-US" sz="1000" b="0" dirty="0" smtClean="0">
                          <a:latin typeface="Arial"/>
                          <a:cs typeface="Arial"/>
                        </a:rPr>
                        <a:t>/</a:t>
                      </a:r>
                      <a:r>
                        <a:rPr lang="en-US" sz="1000" b="0" dirty="0" err="1" smtClean="0">
                          <a:latin typeface="Arial"/>
                          <a:cs typeface="Arial"/>
                        </a:rPr>
                        <a:t>Hr</a:t>
                      </a:r>
                      <a:r>
                        <a:rPr lang="en-US" sz="1000" b="0" dirty="0" smtClean="0">
                          <a:latin typeface="Arial"/>
                          <a:cs typeface="Arial"/>
                        </a:rPr>
                        <a:t>)</a:t>
                      </a:r>
                      <a:endParaRPr lang="en-US" sz="1000" b="0"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c>
                  <a:txBody>
                    <a:bodyPr/>
                    <a:lstStyle/>
                    <a:p>
                      <a:pPr algn="ctr"/>
                      <a:r>
                        <a:rPr lang="en-US" sz="1000" b="1" dirty="0" smtClean="0">
                          <a:latin typeface="Arial"/>
                          <a:cs typeface="Arial"/>
                        </a:rPr>
                        <a:t>41.97</a:t>
                      </a:r>
                      <a:endParaRPr lang="en-US" sz="1000" b="1" dirty="0">
                        <a:latin typeface="Arial"/>
                        <a:cs typeface="Arial"/>
                      </a:endParaRPr>
                    </a:p>
                  </a:txBody>
                  <a:tcPr marT="34251" marB="34251">
                    <a:lnL w="6350" cap="flat" cmpd="sng" algn="ctr">
                      <a:solidFill>
                        <a:srgbClr val="7F7F7F"/>
                      </a:solidFill>
                      <a:prstDash val="solid"/>
                      <a:round/>
                      <a:headEnd type="none" w="med" len="med"/>
                      <a:tailEnd type="none" w="med" len="med"/>
                    </a:lnL>
                    <a:lnR w="6350" cap="flat" cmpd="sng" algn="ctr">
                      <a:solidFill>
                        <a:srgbClr val="7F7F7F"/>
                      </a:solidFill>
                      <a:prstDash val="solid"/>
                      <a:round/>
                      <a:headEnd type="none" w="med" len="med"/>
                      <a:tailEnd type="none" w="med" len="med"/>
                    </a:lnR>
                    <a:lnT w="6350" cap="flat" cmpd="sng" algn="ctr">
                      <a:solidFill>
                        <a:srgbClr val="7F7F7F"/>
                      </a:solidFill>
                      <a:prstDash val="solid"/>
                      <a:round/>
                      <a:headEnd type="none" w="med" len="med"/>
                      <a:tailEnd type="none" w="med" len="med"/>
                    </a:lnT>
                    <a:lnB w="6350" cap="flat" cmpd="sng" algn="ctr">
                      <a:solidFill>
                        <a:srgbClr val="7F7F7F"/>
                      </a:solidFill>
                      <a:prstDash val="solid"/>
                      <a:round/>
                      <a:headEnd type="none" w="med" len="med"/>
                      <a:tailEnd type="none" w="med" len="med"/>
                    </a:lnB>
                  </a:tcPr>
                </a:tc>
              </a:tr>
            </a:tbl>
          </a:graphicData>
        </a:graphic>
      </p:graphicFrame>
      <p:sp>
        <p:nvSpPr>
          <p:cNvPr id="2" name="Title 1"/>
          <p:cNvSpPr>
            <a:spLocks noGrp="1"/>
          </p:cNvSpPr>
          <p:nvPr>
            <p:ph type="title"/>
          </p:nvPr>
        </p:nvSpPr>
        <p:spPr>
          <a:prstGeom prst="rect">
            <a:avLst/>
          </a:prstGeom>
        </p:spPr>
        <p:txBody>
          <a:bodyPr/>
          <a:lstStyle/>
          <a:p>
            <a:r>
              <a:rPr lang="en-US" dirty="0" smtClean="0"/>
              <a:t>White Ink</a:t>
            </a:r>
            <a:endParaRPr lang="en-US" dirty="0"/>
          </a:p>
        </p:txBody>
      </p:sp>
      <p:sp>
        <p:nvSpPr>
          <p:cNvPr id="16389" name="Content Placeholder 2"/>
          <p:cNvSpPr>
            <a:spLocks noGrp="1"/>
          </p:cNvSpPr>
          <p:nvPr>
            <p:ph sz="quarter" idx="10"/>
          </p:nvPr>
        </p:nvSpPr>
        <p:spPr>
          <a:xfrm>
            <a:off x="239718" y="895349"/>
            <a:ext cx="4113479" cy="3835401"/>
          </a:xfrm>
        </p:spPr>
        <p:txBody>
          <a:bodyPr>
            <a:normAutofit fontScale="92500" lnSpcReduction="10000"/>
          </a:bodyPr>
          <a:lstStyle/>
          <a:p>
            <a:r>
              <a:rPr lang="en-US" dirty="0" smtClean="0"/>
              <a:t>48% greater density</a:t>
            </a:r>
          </a:p>
          <a:p>
            <a:pPr lvl="1"/>
            <a:r>
              <a:rPr lang="en-US" dirty="0" smtClean="0"/>
              <a:t>Due to larger ink droplet</a:t>
            </a:r>
          </a:p>
          <a:p>
            <a:pPr lvl="1"/>
            <a:r>
              <a:rPr lang="en-US" dirty="0" smtClean="0"/>
              <a:t>Enables more accurate colors to be printed on top of the white layer</a:t>
            </a:r>
          </a:p>
          <a:p>
            <a:r>
              <a:rPr lang="en-US" dirty="0" smtClean="0"/>
              <a:t>Higher productivity</a:t>
            </a:r>
          </a:p>
          <a:p>
            <a:pPr lvl="1"/>
            <a:r>
              <a:rPr lang="en-US" dirty="0" smtClean="0"/>
              <a:t>430% faster print speed</a:t>
            </a:r>
          </a:p>
          <a:p>
            <a:r>
              <a:rPr lang="en-US" dirty="0" smtClean="0"/>
              <a:t>Includes Mimaki Circulation Technology</a:t>
            </a:r>
          </a:p>
          <a:p>
            <a:pPr lvl="1"/>
            <a:r>
              <a:rPr lang="en-US" dirty="0" smtClean="0"/>
              <a:t>Prevents settling of ink pigments</a:t>
            </a:r>
          </a:p>
          <a:p>
            <a:r>
              <a:rPr lang="en-US" dirty="0" smtClean="0"/>
              <a:t>CJV300 Series printers can achieve </a:t>
            </a:r>
            <a:br>
              <a:rPr lang="en-US" dirty="0" smtClean="0"/>
            </a:br>
            <a:r>
              <a:rPr lang="en-US" dirty="0" smtClean="0"/>
              <a:t>3-layer printing</a:t>
            </a:r>
          </a:p>
          <a:p>
            <a:pPr lvl="1"/>
            <a:r>
              <a:rPr lang="en-US" altLang="ja-JP" dirty="0"/>
              <a:t>Ideal for creating day/night </a:t>
            </a:r>
            <a:r>
              <a:rPr lang="en-US" altLang="ja-JP" dirty="0" err="1" smtClean="0"/>
              <a:t>backlits</a:t>
            </a:r>
            <a:r>
              <a:rPr lang="en-US" altLang="ja-JP" dirty="0"/>
              <a:t> </a:t>
            </a:r>
            <a:r>
              <a:rPr lang="en-US" altLang="ja-JP" dirty="0" smtClean="0"/>
              <a:t>or window clings</a:t>
            </a:r>
          </a:p>
          <a:p>
            <a:pPr lvl="2"/>
            <a:r>
              <a:rPr lang="en-US" altLang="ja-JP" dirty="0" smtClean="0"/>
              <a:t>Color </a:t>
            </a:r>
            <a:r>
              <a:rPr lang="ja-JP" altLang="en-US" dirty="0"/>
              <a:t>→ </a:t>
            </a:r>
            <a:r>
              <a:rPr lang="en-US" altLang="ja-JP" dirty="0"/>
              <a:t>White </a:t>
            </a:r>
            <a:r>
              <a:rPr lang="ja-JP" altLang="en-US" dirty="0"/>
              <a:t>→ </a:t>
            </a:r>
            <a:r>
              <a:rPr lang="en-US" altLang="ja-JP" dirty="0"/>
              <a:t>Color</a:t>
            </a:r>
            <a:r>
              <a:rPr lang="ja-JP" altLang="en-US" dirty="0"/>
              <a:t>　</a:t>
            </a:r>
            <a:endParaRPr lang="en-US" dirty="0"/>
          </a:p>
        </p:txBody>
      </p:sp>
      <p:sp>
        <p:nvSpPr>
          <p:cNvPr id="4" name="Slide Number Placeholder 3"/>
          <p:cNvSpPr>
            <a:spLocks noGrp="1"/>
          </p:cNvSpPr>
          <p:nvPr>
            <p:ph type="sldNum" sz="quarter" idx="13"/>
          </p:nvPr>
        </p:nvSpPr>
        <p:spPr/>
        <p:txBody>
          <a:bodyPr/>
          <a:lstStyle/>
          <a:p>
            <a:pPr>
              <a:defRPr/>
            </a:pPr>
            <a:fld id="{5E01D1F1-D4A3-BD49-A925-6EEB77B3F101}" type="slidenum">
              <a:rPr lang="en-US" smtClean="0"/>
              <a:pPr>
                <a:defRPr/>
              </a:pPr>
              <a:t>14</a:t>
            </a:fld>
            <a:endParaRPr lang="en-US" dirty="0"/>
          </a:p>
        </p:txBody>
      </p:sp>
      <p:pic>
        <p:nvPicPr>
          <p:cNvPr id="16390" name="Picture 2" descr="\\boss4\file_serv\41営業本部\53グローバルマーケティング部\82_プロモーションG\販促データ\JV300\06_サンプル写真\比較サンプル写真\ホワイト\JV33\IMG_6417.JPG"/>
          <p:cNvPicPr>
            <a:picLocks noChangeAspect="1" noChangeArrowheads="1"/>
          </p:cNvPicPr>
          <p:nvPr/>
        </p:nvPicPr>
        <p:blipFill>
          <a:blip r:embed="rId3" cstate="print">
            <a:extLst>
              <a:ext uri="{28A0092B-C50C-407E-A947-70E740481C1C}">
                <a14:useLocalDpi xmlns:a14="http://schemas.microsoft.com/office/drawing/2010/main" val="0"/>
              </a:ext>
            </a:extLst>
          </a:blip>
          <a:srcRect l="39050"/>
          <a:stretch>
            <a:fillRect/>
          </a:stretch>
        </p:blipFill>
        <p:spPr bwMode="auto">
          <a:xfrm>
            <a:off x="4753043" y="1363663"/>
            <a:ext cx="1346200" cy="11049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4" descr="\\boss4\file_serv\41営業本部\53グローバルマーケティング部\82_プロモーションG\販促データ\JV300\06_サンプル写真\比較サンプル写真\ホワイト\JV300\IMG_6420.JPG"/>
          <p:cNvPicPr>
            <a:picLocks noChangeAspect="1" noChangeArrowheads="1"/>
          </p:cNvPicPr>
          <p:nvPr/>
        </p:nvPicPr>
        <p:blipFill>
          <a:blip r:embed="rId4" cstate="print">
            <a:extLst>
              <a:ext uri="{28A0092B-C50C-407E-A947-70E740481C1C}">
                <a14:useLocalDpi xmlns:a14="http://schemas.microsoft.com/office/drawing/2010/main" val="0"/>
              </a:ext>
            </a:extLst>
          </a:blip>
          <a:srcRect l="35162" r="3746"/>
          <a:stretch>
            <a:fillRect/>
          </a:stretch>
        </p:blipFill>
        <p:spPr bwMode="auto">
          <a:xfrm>
            <a:off x="7502168" y="1363663"/>
            <a:ext cx="1349375" cy="1104900"/>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16418" name="Oval 5"/>
          <p:cNvSpPr>
            <a:spLocks noChangeArrowheads="1"/>
          </p:cNvSpPr>
          <p:nvPr/>
        </p:nvSpPr>
        <p:spPr bwMode="auto">
          <a:xfrm>
            <a:off x="7945580" y="4157091"/>
            <a:ext cx="533400" cy="17145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pPr>
            <a:endParaRPr lang="en-US">
              <a:solidFill>
                <a:srgbClr val="E41A2E"/>
              </a:solidFill>
              <a:latin typeface="Myriad Pro" charset="0"/>
            </a:endParaRPr>
          </a:p>
        </p:txBody>
      </p:sp>
      <p:sp>
        <p:nvSpPr>
          <p:cNvPr id="16419" name="Oval 11"/>
          <p:cNvSpPr>
            <a:spLocks noChangeArrowheads="1"/>
          </p:cNvSpPr>
          <p:nvPr/>
        </p:nvSpPr>
        <p:spPr bwMode="auto">
          <a:xfrm>
            <a:off x="7942357" y="3781150"/>
            <a:ext cx="533400" cy="171450"/>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marL="342900" indent="-342900">
              <a:spcBef>
                <a:spcPct val="20000"/>
              </a:spcBef>
            </a:pPr>
            <a:endParaRPr lang="en-US">
              <a:solidFill>
                <a:srgbClr val="E41A2E"/>
              </a:solidFill>
              <a:latin typeface="Myriad Pro" charset="0"/>
            </a:endParaRPr>
          </a:p>
        </p:txBody>
      </p:sp>
    </p:spTree>
    <p:extLst>
      <p:ext uri="{BB962C8B-B14F-4D97-AF65-F5344CB8AC3E}">
        <p14:creationId xmlns:p14="http://schemas.microsoft.com/office/powerpoint/2010/main" val="417842256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Orange ink</a:t>
            </a:r>
            <a:endParaRPr lang="en-US" dirty="0"/>
          </a:p>
        </p:txBody>
      </p:sp>
      <p:sp>
        <p:nvSpPr>
          <p:cNvPr id="31748" name="Content Placeholder 2"/>
          <p:cNvSpPr>
            <a:spLocks noGrp="1"/>
          </p:cNvSpPr>
          <p:nvPr>
            <p:ph sz="quarter" idx="10"/>
          </p:nvPr>
        </p:nvSpPr>
        <p:spPr/>
        <p:txBody>
          <a:bodyPr/>
          <a:lstStyle/>
          <a:p>
            <a:r>
              <a:rPr lang="en-US" dirty="0" smtClean="0"/>
              <a:t>Increases the color gamut</a:t>
            </a:r>
          </a:p>
          <a:p>
            <a:pPr lvl="1"/>
            <a:r>
              <a:rPr lang="en-US" dirty="0" smtClean="0"/>
              <a:t>Colors are more vibrant</a:t>
            </a:r>
          </a:p>
          <a:p>
            <a:r>
              <a:rPr lang="en-US" dirty="0" smtClean="0"/>
              <a:t>Added as a process color</a:t>
            </a:r>
          </a:p>
          <a:p>
            <a:pPr lvl="1"/>
            <a:r>
              <a:rPr lang="en-US" dirty="0" smtClean="0"/>
              <a:t>No need to prepare artwork in a </a:t>
            </a:r>
            <a:r>
              <a:rPr lang="en-US" dirty="0" err="1" smtClean="0"/>
              <a:t>hexachrome</a:t>
            </a:r>
            <a:r>
              <a:rPr lang="en-US" dirty="0" smtClean="0"/>
              <a:t> color space</a:t>
            </a:r>
          </a:p>
          <a:p>
            <a:pPr lvl="1"/>
            <a:endParaRPr lang="en-US" dirty="0"/>
          </a:p>
        </p:txBody>
      </p:sp>
      <p:sp>
        <p:nvSpPr>
          <p:cNvPr id="14" name="Content Placeholder 13"/>
          <p:cNvSpPr>
            <a:spLocks noGrp="1"/>
          </p:cNvSpPr>
          <p:nvPr>
            <p:ph sz="quarter" idx="11"/>
          </p:nvPr>
        </p:nvSpPr>
        <p:spPr>
          <a:prstGeom prst="rect">
            <a:avLst/>
          </a:prstGeom>
        </p:spPr>
        <p:txBody>
          <a:bodyPr/>
          <a:lstStyle/>
          <a:p>
            <a:r>
              <a:rPr lang="en-US" dirty="0" smtClean="0"/>
              <a:t>Reproduces approx. 94.8% of PANTONE</a:t>
            </a:r>
            <a:r>
              <a:rPr lang="en-US" baseline="30000" dirty="0" smtClean="0"/>
              <a:t>®</a:t>
            </a:r>
            <a:r>
              <a:rPr lang="en-US" dirty="0" smtClean="0"/>
              <a:t> color chart</a:t>
            </a:r>
          </a:p>
          <a:p>
            <a:pPr lvl="1"/>
            <a:r>
              <a:rPr lang="en-US" dirty="0" smtClean="0"/>
              <a:t>Ideal for</a:t>
            </a:r>
          </a:p>
          <a:p>
            <a:pPr lvl="2"/>
            <a:r>
              <a:rPr lang="en-US" dirty="0" smtClean="0"/>
              <a:t>Corporate colors</a:t>
            </a:r>
          </a:p>
          <a:p>
            <a:pPr lvl="2"/>
            <a:r>
              <a:rPr lang="en-US" dirty="0" smtClean="0"/>
              <a:t>Skin tones</a:t>
            </a:r>
          </a:p>
          <a:p>
            <a:pPr lvl="2"/>
            <a:r>
              <a:rPr lang="en-US" dirty="0" smtClean="0"/>
              <a:t>Pastels</a:t>
            </a:r>
            <a:endParaRPr lang="en-US" dirty="0"/>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15</a:t>
            </a:fld>
            <a:endParaRPr lang="en-US" dirty="0"/>
          </a:p>
        </p:txBody>
      </p:sp>
      <p:sp>
        <p:nvSpPr>
          <p:cNvPr id="31751" name="TextBox 9"/>
          <p:cNvSpPr txBox="1">
            <a:spLocks noChangeArrowheads="1"/>
          </p:cNvSpPr>
          <p:nvPr/>
        </p:nvSpPr>
        <p:spPr bwMode="auto">
          <a:xfrm>
            <a:off x="2151064" y="2520455"/>
            <a:ext cx="24036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t>Even when using a six color ink configuration, some colors can look ‘</a:t>
            </a:r>
            <a:r>
              <a:rPr lang="en-US" sz="1000" dirty="0" smtClean="0"/>
              <a:t>muddy.’</a:t>
            </a:r>
            <a:endParaRPr lang="en-US" sz="1000" dirty="0"/>
          </a:p>
        </p:txBody>
      </p:sp>
      <p:sp>
        <p:nvSpPr>
          <p:cNvPr id="31752" name="TextBox 10"/>
          <p:cNvSpPr txBox="1">
            <a:spLocks noChangeArrowheads="1"/>
          </p:cNvSpPr>
          <p:nvPr/>
        </p:nvSpPr>
        <p:spPr bwMode="auto">
          <a:xfrm>
            <a:off x="2858145" y="3384799"/>
            <a:ext cx="171703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000" dirty="0"/>
              <a:t>Images printed with Orange ink </a:t>
            </a:r>
            <a:r>
              <a:rPr lang="en-US" sz="1000" dirty="0" smtClean="0"/>
              <a:t>appear brighter, ‘fresher.’</a:t>
            </a:r>
            <a:endParaRPr lang="en-US" sz="1000" dirty="0"/>
          </a:p>
        </p:txBody>
      </p:sp>
      <p:pic>
        <p:nvPicPr>
          <p:cNvPr id="13" name="Picture 12" descr="NewWithoutOran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580" y="2476646"/>
            <a:ext cx="1230021" cy="818361"/>
          </a:xfrm>
          <a:prstGeom prst="rect">
            <a:avLst/>
          </a:prstGeom>
          <a:ln>
            <a:solidFill>
              <a:schemeClr val="bg1">
                <a:lumMod val="50000"/>
              </a:schemeClr>
            </a:solidFill>
          </a:ln>
        </p:spPr>
      </p:pic>
      <p:pic>
        <p:nvPicPr>
          <p:cNvPr id="15" name="Picture 14" descr="NewWithOrange.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032" y="3383044"/>
            <a:ext cx="1942132" cy="1292144"/>
          </a:xfrm>
          <a:prstGeom prst="rect">
            <a:avLst/>
          </a:prstGeom>
          <a:ln>
            <a:solidFill>
              <a:schemeClr val="bg1">
                <a:lumMod val="50000"/>
              </a:schemeClr>
            </a:solidFill>
          </a:ln>
        </p:spPr>
      </p:pic>
      <p:graphicFrame>
        <p:nvGraphicFramePr>
          <p:cNvPr id="18" name="グラフ 32"/>
          <p:cNvGraphicFramePr>
            <a:graphicFrameLocks/>
          </p:cNvGraphicFramePr>
          <p:nvPr>
            <p:extLst>
              <p:ext uri="{D42A27DB-BD31-4B8C-83A1-F6EECF244321}">
                <p14:modId xmlns:p14="http://schemas.microsoft.com/office/powerpoint/2010/main" val="3217913843"/>
              </p:ext>
            </p:extLst>
          </p:nvPr>
        </p:nvGraphicFramePr>
        <p:xfrm>
          <a:off x="6270625" y="2103437"/>
          <a:ext cx="2806792" cy="251223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4774795" y="3883064"/>
            <a:ext cx="1938370" cy="553998"/>
          </a:xfrm>
          <a:prstGeom prst="rect">
            <a:avLst/>
          </a:prstGeom>
          <a:solidFill>
            <a:srgbClr val="FFCC66"/>
          </a:solidFill>
          <a:ln>
            <a:solidFill>
              <a:schemeClr val="bg2">
                <a:lumMod val="50000"/>
              </a:schemeClr>
            </a:solidFill>
          </a:ln>
        </p:spPr>
        <p:txBody>
          <a:bodyPr wrap="square" rtlCol="0">
            <a:spAutoFit/>
          </a:bodyPr>
          <a:lstStyle/>
          <a:p>
            <a:r>
              <a:rPr lang="en-US" sz="1000" b="1" dirty="0" smtClean="0">
                <a:solidFill>
                  <a:srgbClr val="FF0000"/>
                </a:solidFill>
              </a:rPr>
              <a:t>–––</a:t>
            </a:r>
            <a:r>
              <a:rPr lang="en-US" sz="1000" dirty="0" smtClean="0"/>
              <a:t> </a:t>
            </a:r>
            <a:r>
              <a:rPr lang="en-US" sz="1000" dirty="0" err="1" smtClean="0"/>
              <a:t>CMYKLcLmLkOr</a:t>
            </a:r>
            <a:endParaRPr lang="en-US" sz="1000" dirty="0" smtClean="0"/>
          </a:p>
          <a:p>
            <a:r>
              <a:rPr lang="en-US" sz="1000" b="1" dirty="0" smtClean="0">
                <a:solidFill>
                  <a:srgbClr val="0099FF"/>
                </a:solidFill>
              </a:rPr>
              <a:t>–––</a:t>
            </a:r>
            <a:r>
              <a:rPr lang="en-US" sz="1000" dirty="0" smtClean="0"/>
              <a:t> CMYK</a:t>
            </a:r>
          </a:p>
          <a:p>
            <a:r>
              <a:rPr lang="en-US" sz="1000" dirty="0" smtClean="0"/>
              <a:t>  </a:t>
            </a:r>
            <a:r>
              <a:rPr lang="en-US" sz="1000" dirty="0" smtClean="0">
                <a:solidFill>
                  <a:srgbClr val="67F030"/>
                </a:solidFill>
                <a:latin typeface="Wingdings"/>
                <a:ea typeface="Wingdings"/>
                <a:cs typeface="Wingdings"/>
                <a:sym typeface="Wingdings"/>
              </a:rPr>
              <a:t></a:t>
            </a:r>
            <a:r>
              <a:rPr lang="en-US" sz="1000" dirty="0" smtClean="0"/>
              <a:t>  Approx. PANTONE colors</a:t>
            </a:r>
            <a:endParaRPr lang="en-US" sz="1000" dirty="0"/>
          </a:p>
        </p:txBody>
      </p:sp>
    </p:spTree>
    <p:extLst>
      <p:ext uri="{BB962C8B-B14F-4D97-AF65-F5344CB8AC3E}">
        <p14:creationId xmlns:p14="http://schemas.microsoft.com/office/powerpoint/2010/main" val="240659215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Light Black ink</a:t>
            </a:r>
            <a:endParaRPr lang="en-US" dirty="0"/>
          </a:p>
        </p:txBody>
      </p:sp>
      <p:sp>
        <p:nvSpPr>
          <p:cNvPr id="33796" name="Content Placeholder 2"/>
          <p:cNvSpPr>
            <a:spLocks noGrp="1"/>
          </p:cNvSpPr>
          <p:nvPr>
            <p:ph sz="quarter" idx="10"/>
          </p:nvPr>
        </p:nvSpPr>
        <p:spPr/>
        <p:txBody>
          <a:bodyPr/>
          <a:lstStyle/>
          <a:p>
            <a:r>
              <a:rPr lang="en-US" dirty="0" smtClean="0"/>
              <a:t>Produces high quality monochrome images</a:t>
            </a:r>
          </a:p>
          <a:p>
            <a:pPr lvl="1"/>
            <a:r>
              <a:rPr lang="en-US" dirty="0" smtClean="0"/>
              <a:t>Smooth output</a:t>
            </a:r>
          </a:p>
          <a:p>
            <a:pPr lvl="1"/>
            <a:r>
              <a:rPr lang="en-US" dirty="0" smtClean="0"/>
              <a:t>No color </a:t>
            </a:r>
            <a:r>
              <a:rPr lang="en-US" dirty="0"/>
              <a:t>r</a:t>
            </a:r>
            <a:r>
              <a:rPr lang="en-US" dirty="0" smtClean="0"/>
              <a:t>olling/rainbow</a:t>
            </a:r>
          </a:p>
          <a:p>
            <a:pPr lvl="2"/>
            <a:r>
              <a:rPr lang="en-US" dirty="0" smtClean="0"/>
              <a:t>Eliminates red </a:t>
            </a:r>
            <a:r>
              <a:rPr lang="en-US" dirty="0" err="1" smtClean="0"/>
              <a:t>undercast</a:t>
            </a:r>
            <a:endParaRPr lang="en-US" dirty="0" smtClean="0"/>
          </a:p>
          <a:p>
            <a:r>
              <a:rPr lang="en-US" dirty="0" smtClean="0"/>
              <a:t>Use with Lm, </a:t>
            </a:r>
            <a:r>
              <a:rPr lang="en-US" dirty="0" err="1" smtClean="0"/>
              <a:t>Lc</a:t>
            </a:r>
            <a:r>
              <a:rPr lang="en-US" dirty="0" smtClean="0"/>
              <a:t> and Or to serve the high-end, fine art markets</a:t>
            </a:r>
            <a:endParaRPr lang="en-US" dirty="0"/>
          </a:p>
        </p:txBody>
      </p:sp>
      <p:sp>
        <p:nvSpPr>
          <p:cNvPr id="13" name="Slide Number Placeholder 12"/>
          <p:cNvSpPr>
            <a:spLocks noGrp="1"/>
          </p:cNvSpPr>
          <p:nvPr>
            <p:ph type="sldNum" sz="quarter" idx="12"/>
          </p:nvPr>
        </p:nvSpPr>
        <p:spPr/>
        <p:txBody>
          <a:bodyPr/>
          <a:lstStyle/>
          <a:p>
            <a:pPr>
              <a:defRPr/>
            </a:pPr>
            <a:fld id="{5E01D1F1-D4A3-BD49-A925-6EEB77B3F101}" type="slidenum">
              <a:rPr lang="en-US" smtClean="0"/>
              <a:pPr>
                <a:defRPr/>
              </a:pPr>
              <a:t>16</a:t>
            </a:fld>
            <a:endParaRPr lang="en-US" dirty="0"/>
          </a:p>
        </p:txBody>
      </p:sp>
      <p:sp>
        <p:nvSpPr>
          <p:cNvPr id="21" name="TextBox 9"/>
          <p:cNvSpPr txBox="1">
            <a:spLocks noChangeArrowheads="1"/>
          </p:cNvSpPr>
          <p:nvPr/>
        </p:nvSpPr>
        <p:spPr bwMode="auto">
          <a:xfrm>
            <a:off x="5987181" y="1381125"/>
            <a:ext cx="15564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t>Using </a:t>
            </a:r>
            <a:r>
              <a:rPr lang="en-US" sz="1000" dirty="0"/>
              <a:t>c</a:t>
            </a:r>
            <a:r>
              <a:rPr lang="en-US" sz="1000" dirty="0" smtClean="0"/>
              <a:t>onventional inks only often results in a reddish cast to the image.</a:t>
            </a:r>
          </a:p>
        </p:txBody>
      </p:sp>
      <p:sp>
        <p:nvSpPr>
          <p:cNvPr id="22" name="TextBox 9"/>
          <p:cNvSpPr txBox="1">
            <a:spLocks noChangeArrowheads="1"/>
          </p:cNvSpPr>
          <p:nvPr/>
        </p:nvSpPr>
        <p:spPr bwMode="auto">
          <a:xfrm>
            <a:off x="1949681" y="4137729"/>
            <a:ext cx="262549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t>Light Black enables neutral gray reproduction, resulting in more accurate monochrome images. </a:t>
            </a:r>
          </a:p>
        </p:txBody>
      </p:sp>
      <p:pic>
        <p:nvPicPr>
          <p:cNvPr id="11" name="Picture 10" descr="NewWithoutLightBlack.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6598" y="881063"/>
            <a:ext cx="1286496" cy="1204488"/>
          </a:xfrm>
          <a:prstGeom prst="rect">
            <a:avLst/>
          </a:prstGeom>
        </p:spPr>
      </p:pic>
      <p:pic>
        <p:nvPicPr>
          <p:cNvPr id="14" name="Picture 13" descr="NewWithLightBlack.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5175" y="2734376"/>
            <a:ext cx="2124075" cy="1980499"/>
          </a:xfrm>
          <a:prstGeom prst="rect">
            <a:avLst/>
          </a:prstGeom>
        </p:spPr>
      </p:pic>
    </p:spTree>
    <p:extLst>
      <p:ext uri="{BB962C8B-B14F-4D97-AF65-F5344CB8AC3E}">
        <p14:creationId xmlns:p14="http://schemas.microsoft.com/office/powerpoint/2010/main" val="427582338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Sb53 Dye-sublimation Inks</a:t>
            </a:r>
            <a:endParaRPr lang="en-US" dirty="0"/>
          </a:p>
        </p:txBody>
      </p:sp>
      <p:sp>
        <p:nvSpPr>
          <p:cNvPr id="35844" name="Content Placeholder 2"/>
          <p:cNvSpPr>
            <a:spLocks noGrp="1"/>
          </p:cNvSpPr>
          <p:nvPr>
            <p:ph sz="quarter" idx="10"/>
          </p:nvPr>
        </p:nvSpPr>
        <p:spPr/>
        <p:txBody>
          <a:bodyPr/>
          <a:lstStyle/>
          <a:p>
            <a:r>
              <a:rPr lang="en-US" dirty="0" smtClean="0"/>
              <a:t>Six available colors</a:t>
            </a:r>
          </a:p>
          <a:p>
            <a:r>
              <a:rPr lang="en-US" dirty="0" smtClean="0"/>
              <a:t>Configure to fit the application</a:t>
            </a:r>
          </a:p>
          <a:p>
            <a:pPr lvl="1"/>
            <a:r>
              <a:rPr lang="en-US" dirty="0" smtClean="0"/>
              <a:t>High speed printing</a:t>
            </a:r>
          </a:p>
          <a:p>
            <a:pPr lvl="1"/>
            <a:r>
              <a:rPr lang="en-US" dirty="0" smtClean="0"/>
              <a:t>Smooth, vibrant colors</a:t>
            </a:r>
          </a:p>
          <a:p>
            <a:r>
              <a:rPr lang="en-US" dirty="0" smtClean="0"/>
              <a:t>Mimaki Bulk Ink System 3 (MBIS3) - Standard</a:t>
            </a:r>
          </a:p>
          <a:p>
            <a:pPr lvl="1"/>
            <a:r>
              <a:rPr lang="en-US" dirty="0" smtClean="0"/>
              <a:t>2L ink pouches for all colors </a:t>
            </a:r>
          </a:p>
          <a:p>
            <a:pPr lvl="1"/>
            <a:r>
              <a:rPr lang="en-US" dirty="0" smtClean="0"/>
              <a:t>440 ml cartridges available</a:t>
            </a:r>
          </a:p>
          <a:p>
            <a:r>
              <a:rPr lang="en-US" dirty="0" smtClean="0"/>
              <a:t>For sublimation transfer to polyester substrates</a:t>
            </a:r>
          </a:p>
          <a:p>
            <a:pPr lvl="1"/>
            <a:r>
              <a:rPr lang="en-US" dirty="0" smtClean="0"/>
              <a:t>Sportswear</a:t>
            </a:r>
          </a:p>
          <a:p>
            <a:pPr lvl="1"/>
            <a:r>
              <a:rPr lang="en-US" dirty="0" smtClean="0"/>
              <a:t>Soft signage</a:t>
            </a:r>
          </a:p>
          <a:p>
            <a:pPr lvl="1"/>
            <a:r>
              <a:rPr lang="en-US" dirty="0" smtClean="0"/>
              <a:t>Home decor</a:t>
            </a:r>
          </a:p>
          <a:p>
            <a:pPr lvl="1"/>
            <a:endParaRPr lang="en-US" dirty="0"/>
          </a:p>
        </p:txBody>
      </p:sp>
      <p:sp>
        <p:nvSpPr>
          <p:cNvPr id="8" name="Slide Number Placeholder 7"/>
          <p:cNvSpPr>
            <a:spLocks noGrp="1"/>
          </p:cNvSpPr>
          <p:nvPr>
            <p:ph type="sldNum" sz="quarter" idx="13"/>
          </p:nvPr>
        </p:nvSpPr>
        <p:spPr/>
        <p:txBody>
          <a:bodyPr/>
          <a:lstStyle/>
          <a:p>
            <a:pPr>
              <a:defRPr/>
            </a:pPr>
            <a:fld id="{5E01D1F1-D4A3-BD49-A925-6EEB77B3F101}" type="slidenum">
              <a:rPr lang="en-US" smtClean="0"/>
              <a:pPr>
                <a:defRPr/>
              </a:pPr>
              <a:t>17</a:t>
            </a:fld>
            <a:endParaRPr lang="en-US" dirty="0"/>
          </a:p>
        </p:txBody>
      </p:sp>
      <p:pic>
        <p:nvPicPr>
          <p:cNvPr id="11" name="Picture 2" descr="Sb53_Full.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5175" y="931863"/>
            <a:ext cx="1501775"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descr="Sb53_HiSpeed.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5175" y="1550988"/>
            <a:ext cx="19939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Sb53_Smooth.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5175" y="1844676"/>
            <a:ext cx="199390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MBIS3_close-up_2x2.jp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5175" y="2607246"/>
            <a:ext cx="2386013" cy="2099692"/>
          </a:xfrm>
          <a:prstGeom prst="rect">
            <a:avLst/>
          </a:prstGeom>
          <a:ln>
            <a:solidFill>
              <a:schemeClr val="bg1">
                <a:lumMod val="50000"/>
              </a:schemeClr>
            </a:solidFill>
          </a:ln>
        </p:spPr>
      </p:pic>
    </p:spTree>
    <p:extLst>
      <p:ext uri="{BB962C8B-B14F-4D97-AF65-F5344CB8AC3E}">
        <p14:creationId xmlns:p14="http://schemas.microsoft.com/office/powerpoint/2010/main" val="15217026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Print Speeds – Select Examples</a:t>
            </a:r>
            <a:endParaRPr lang="en-US" dirty="0"/>
          </a:p>
        </p:txBody>
      </p:sp>
      <p:sp>
        <p:nvSpPr>
          <p:cNvPr id="3" name="Text Placeholder 2"/>
          <p:cNvSpPr>
            <a:spLocks noGrp="1"/>
          </p:cNvSpPr>
          <p:nvPr>
            <p:ph type="body" sz="quarter" idx="10"/>
          </p:nvPr>
        </p:nvSpPr>
        <p:spPr/>
        <p:txBody>
          <a:bodyPr/>
          <a:lstStyle/>
          <a:p>
            <a:r>
              <a:rPr lang="en-US" dirty="0" smtClean="0"/>
              <a:t>SS21 – CMYK x2</a:t>
            </a:r>
          </a:p>
          <a:p>
            <a:r>
              <a:rPr lang="en-US" dirty="0" smtClean="0"/>
              <a:t>SS21 – </a:t>
            </a:r>
            <a:r>
              <a:rPr lang="en-US" dirty="0" err="1" smtClean="0"/>
              <a:t>CMYKLcLmLkOr</a:t>
            </a:r>
            <a:endParaRPr lang="en-US" dirty="0" smtClean="0"/>
          </a:p>
          <a:p>
            <a:r>
              <a:rPr lang="en-US" dirty="0" smtClean="0"/>
              <a:t>SS21 – White</a:t>
            </a:r>
          </a:p>
          <a:p>
            <a:r>
              <a:rPr lang="en-US" dirty="0" smtClean="0"/>
              <a:t>SS21 – Silver</a:t>
            </a:r>
          </a:p>
          <a:p>
            <a:r>
              <a:rPr lang="en-US" dirty="0" smtClean="0"/>
              <a:t>Sb53 – BMYK x2</a:t>
            </a:r>
            <a:endParaRPr lang="en-US" dirty="0"/>
          </a:p>
        </p:txBody>
      </p:sp>
      <p:sp>
        <p:nvSpPr>
          <p:cNvPr id="11" name="Slide Number Placeholder 10"/>
          <p:cNvSpPr>
            <a:spLocks noGrp="1"/>
          </p:cNvSpPr>
          <p:nvPr>
            <p:ph type="sldNum" sz="quarter" idx="12"/>
          </p:nvPr>
        </p:nvSpPr>
        <p:spPr/>
        <p:txBody>
          <a:bodyPr/>
          <a:lstStyle/>
          <a:p>
            <a:pPr>
              <a:defRPr/>
            </a:pPr>
            <a:fld id="{0B36EA1A-708C-E44F-8C74-913B833A5B27}" type="slidenum">
              <a:rPr lang="en-US" smtClean="0"/>
              <a:pPr>
                <a:defRPr/>
              </a:pPr>
              <a:t>18</a:t>
            </a:fld>
            <a:endParaRPr lang="en-US" dirty="0"/>
          </a:p>
        </p:txBody>
      </p:sp>
    </p:spTree>
    <p:extLst>
      <p:ext uri="{BB962C8B-B14F-4D97-AF65-F5344CB8AC3E}">
        <p14:creationId xmlns:p14="http://schemas.microsoft.com/office/powerpoint/2010/main" val="35446001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SS21 – CMYKx2</a:t>
            </a:r>
            <a:endParaRPr lang="en-US" dirty="0"/>
          </a:p>
        </p:txBody>
      </p:sp>
      <p:sp>
        <p:nvSpPr>
          <p:cNvPr id="7" name="Slide Number Placeholder 6"/>
          <p:cNvSpPr>
            <a:spLocks noGrp="1"/>
          </p:cNvSpPr>
          <p:nvPr>
            <p:ph type="sldNum" sz="quarter" idx="11"/>
          </p:nvPr>
        </p:nvSpPr>
        <p:spPr/>
        <p:txBody>
          <a:bodyPr/>
          <a:lstStyle/>
          <a:p>
            <a:pPr>
              <a:defRPr/>
            </a:pPr>
            <a:fld id="{7ECBD7A6-7AEF-6C4F-8562-127B57A41DFE}" type="slidenum">
              <a:rPr lang="en-US" smtClean="0"/>
              <a:pPr>
                <a:defRPr/>
              </a:pPr>
              <a:t>19</a:t>
            </a:fld>
            <a:endParaRPr lang="en-US" dirty="0"/>
          </a:p>
        </p:txBody>
      </p:sp>
      <p:graphicFrame>
        <p:nvGraphicFramePr>
          <p:cNvPr id="18" name="Content Placeholder 17"/>
          <p:cNvGraphicFramePr>
            <a:graphicFrameLocks noGrp="1"/>
          </p:cNvGraphicFramePr>
          <p:nvPr>
            <p:ph sz="quarter" idx="4294967295"/>
            <p:extLst>
              <p:ext uri="{D42A27DB-BD31-4B8C-83A1-F6EECF244321}">
                <p14:modId xmlns:p14="http://schemas.microsoft.com/office/powerpoint/2010/main" val="1203893058"/>
              </p:ext>
            </p:extLst>
          </p:nvPr>
        </p:nvGraphicFramePr>
        <p:xfrm>
          <a:off x="476891" y="981075"/>
          <a:ext cx="8180387" cy="3167063"/>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p:cNvSpPr txBox="1"/>
          <p:nvPr/>
        </p:nvSpPr>
        <p:spPr>
          <a:xfrm>
            <a:off x="217488" y="4381440"/>
            <a:ext cx="6804024" cy="400110"/>
          </a:xfrm>
          <a:prstGeom prst="rect">
            <a:avLst/>
          </a:prstGeom>
          <a:noFill/>
          <a:ln>
            <a:solidFill>
              <a:srgbClr val="7F7F7F"/>
            </a:solidFill>
          </a:ln>
        </p:spPr>
        <p:txBody>
          <a:bodyPr wrap="square" rtlCol="0">
            <a:spAutoFit/>
          </a:bodyPr>
          <a:lstStyle/>
          <a:p>
            <a:r>
              <a:rPr lang="en-US" sz="1000" dirty="0" smtClean="0"/>
              <a:t>Above select modes and resulting speeds were printed using Banner print modes; test runs performed by Mimaki Engineering, Japan. Additional print modes are available.</a:t>
            </a:r>
            <a:endParaRPr lang="en-US" sz="1000" dirty="0"/>
          </a:p>
        </p:txBody>
      </p:sp>
      <p:sp>
        <p:nvSpPr>
          <p:cNvPr id="21" name="TextBox 20"/>
          <p:cNvSpPr txBox="1"/>
          <p:nvPr/>
        </p:nvSpPr>
        <p:spPr>
          <a:xfrm>
            <a:off x="0" y="1440657"/>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360x360, 1P, Bi</a:t>
            </a:r>
            <a:endParaRPr lang="en-US" sz="1000" i="1" dirty="0"/>
          </a:p>
        </p:txBody>
      </p:sp>
      <p:sp>
        <p:nvSpPr>
          <p:cNvPr id="31" name="TextBox 30"/>
          <p:cNvSpPr txBox="1"/>
          <p:nvPr/>
        </p:nvSpPr>
        <p:spPr>
          <a:xfrm>
            <a:off x="0" y="1826053"/>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2P, Bi</a:t>
            </a:r>
            <a:endParaRPr lang="en-US" sz="1000" i="1" dirty="0"/>
          </a:p>
        </p:txBody>
      </p:sp>
      <p:sp>
        <p:nvSpPr>
          <p:cNvPr id="32" name="TextBox 31"/>
          <p:cNvSpPr txBox="1"/>
          <p:nvPr/>
        </p:nvSpPr>
        <p:spPr>
          <a:xfrm>
            <a:off x="0" y="2265669"/>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3P, Bi</a:t>
            </a:r>
            <a:endParaRPr lang="en-US" sz="1000" i="1" dirty="0"/>
          </a:p>
        </p:txBody>
      </p:sp>
      <p:sp>
        <p:nvSpPr>
          <p:cNvPr id="34" name="TextBox 33"/>
          <p:cNvSpPr txBox="1"/>
          <p:nvPr/>
        </p:nvSpPr>
        <p:spPr>
          <a:xfrm>
            <a:off x="0" y="2653996"/>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540x720, 4P, Bi</a:t>
            </a:r>
            <a:endParaRPr lang="en-US" sz="1000" i="1" dirty="0"/>
          </a:p>
        </p:txBody>
      </p:sp>
      <p:sp>
        <p:nvSpPr>
          <p:cNvPr id="35" name="TextBox 34"/>
          <p:cNvSpPr txBox="1"/>
          <p:nvPr/>
        </p:nvSpPr>
        <p:spPr>
          <a:xfrm>
            <a:off x="0" y="3064303"/>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720x1080, 6P, Bi</a:t>
            </a:r>
            <a:endParaRPr lang="en-US" sz="1000" i="1" dirty="0"/>
          </a:p>
        </p:txBody>
      </p:sp>
      <p:sp>
        <p:nvSpPr>
          <p:cNvPr id="36" name="TextBox 35"/>
          <p:cNvSpPr txBox="1"/>
          <p:nvPr/>
        </p:nvSpPr>
        <p:spPr>
          <a:xfrm>
            <a:off x="0" y="3467285"/>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720x1440, 10P, Bi</a:t>
            </a:r>
            <a:endParaRPr lang="en-US" sz="1000" i="1" dirty="0"/>
          </a:p>
        </p:txBody>
      </p:sp>
      <p:sp>
        <p:nvSpPr>
          <p:cNvPr id="22" name="TextBox 21"/>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15" name="TextBox 14"/>
          <p:cNvSpPr txBox="1"/>
          <p:nvPr/>
        </p:nvSpPr>
        <p:spPr>
          <a:xfrm>
            <a:off x="593726" y="865005"/>
            <a:ext cx="1709615" cy="276999"/>
          </a:xfrm>
          <a:prstGeom prst="rect">
            <a:avLst/>
          </a:prstGeom>
          <a:noFill/>
        </p:spPr>
        <p:txBody>
          <a:bodyPr wrap="square" rtlCol="0">
            <a:spAutoFit/>
          </a:bodyPr>
          <a:lstStyle/>
          <a:p>
            <a:r>
              <a:rPr lang="en-US" sz="1200" dirty="0" smtClean="0"/>
              <a:t>Banner Print Modes</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Contents</a:t>
            </a:r>
            <a:endParaRPr lang="en-US" dirty="0"/>
          </a:p>
        </p:txBody>
      </p:sp>
      <p:sp>
        <p:nvSpPr>
          <p:cNvPr id="3" name="Content Placeholder 2"/>
          <p:cNvSpPr>
            <a:spLocks noGrp="1"/>
          </p:cNvSpPr>
          <p:nvPr>
            <p:ph type="body" sz="quarter" idx="10"/>
          </p:nvPr>
        </p:nvSpPr>
        <p:spPr>
          <a:xfrm>
            <a:off x="239721" y="2105444"/>
            <a:ext cx="8370887" cy="2655242"/>
          </a:xfrm>
        </p:spPr>
        <p:txBody>
          <a:bodyPr>
            <a:normAutofit fontScale="92500" lnSpcReduction="10000"/>
          </a:bodyPr>
          <a:lstStyle/>
          <a:p>
            <a:r>
              <a:rPr lang="en-US" dirty="0" smtClean="0"/>
              <a:t>Key Features</a:t>
            </a:r>
          </a:p>
          <a:p>
            <a:r>
              <a:rPr lang="en-US" dirty="0" smtClean="0"/>
              <a:t>Print Technologies</a:t>
            </a:r>
          </a:p>
          <a:p>
            <a:r>
              <a:rPr lang="en-US" dirty="0" smtClean="0"/>
              <a:t>Ink Sets</a:t>
            </a:r>
          </a:p>
          <a:p>
            <a:r>
              <a:rPr lang="en-US" dirty="0" smtClean="0"/>
              <a:t>Print Speeds</a:t>
            </a:r>
          </a:p>
          <a:p>
            <a:r>
              <a:rPr lang="en-US" dirty="0" smtClean="0"/>
              <a:t>Cutting Functions</a:t>
            </a:r>
          </a:p>
          <a:p>
            <a:r>
              <a:rPr lang="en-US" dirty="0" smtClean="0"/>
              <a:t>Additional Features</a:t>
            </a:r>
          </a:p>
          <a:p>
            <a:r>
              <a:rPr lang="en-US" dirty="0" smtClean="0"/>
              <a:t>RasterLink6</a:t>
            </a:r>
          </a:p>
          <a:p>
            <a:r>
              <a:rPr lang="en-US" dirty="0" smtClean="0"/>
              <a:t>Preparing for Installation</a:t>
            </a:r>
          </a:p>
        </p:txBody>
      </p:sp>
      <p:sp>
        <p:nvSpPr>
          <p:cNvPr id="11" name="Slide Number Placeholder 10"/>
          <p:cNvSpPr>
            <a:spLocks noGrp="1"/>
          </p:cNvSpPr>
          <p:nvPr>
            <p:ph type="sldNum" sz="quarter" idx="12"/>
          </p:nvPr>
        </p:nvSpPr>
        <p:spPr/>
        <p:txBody>
          <a:bodyPr/>
          <a:lstStyle/>
          <a:p>
            <a:pPr>
              <a:defRPr/>
            </a:pPr>
            <a:fld id="{0B36EA1A-708C-E44F-8C74-913B833A5B27}" type="slidenum">
              <a:rPr lang="en-US" smtClean="0"/>
              <a:pPr>
                <a:defRPr/>
              </a:pPr>
              <a:t>2</a:t>
            </a:fld>
            <a:endParaRPr lang="en-US" dirty="0"/>
          </a:p>
        </p:txBody>
      </p:sp>
      <p:pic>
        <p:nvPicPr>
          <p:cNvPr id="4" name="Picture 3" descr="Mimaki_CJV300-160_4x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6000" y="2164443"/>
            <a:ext cx="3657600" cy="2307336"/>
          </a:xfrm>
          <a:prstGeom prst="rect">
            <a:avLst/>
          </a:prstGeom>
        </p:spPr>
      </p:pic>
    </p:spTree>
    <p:extLst>
      <p:ext uri="{BB962C8B-B14F-4D97-AF65-F5344CB8AC3E}">
        <p14:creationId xmlns:p14="http://schemas.microsoft.com/office/powerpoint/2010/main" val="28330311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SS21  -- </a:t>
            </a:r>
            <a:r>
              <a:rPr lang="en-US" dirty="0" err="1" smtClean="0"/>
              <a:t>CMYKLcLmLkOr</a:t>
            </a:r>
            <a:endParaRPr lang="en-US" dirty="0"/>
          </a:p>
        </p:txBody>
      </p:sp>
      <p:sp>
        <p:nvSpPr>
          <p:cNvPr id="4" name="Slide Number Placeholder 3"/>
          <p:cNvSpPr>
            <a:spLocks noGrp="1"/>
          </p:cNvSpPr>
          <p:nvPr>
            <p:ph type="sldNum" sz="quarter" idx="11"/>
          </p:nvPr>
        </p:nvSpPr>
        <p:spPr/>
        <p:txBody>
          <a:bodyPr/>
          <a:lstStyle/>
          <a:p>
            <a:pPr>
              <a:defRPr/>
            </a:pPr>
            <a:fld id="{7ECBD7A6-7AEF-6C4F-8562-127B57A41DFE}" type="slidenum">
              <a:rPr lang="en-US" smtClean="0"/>
              <a:pPr>
                <a:defRPr/>
              </a:pPr>
              <a:t>20</a:t>
            </a:fld>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737701444"/>
              </p:ext>
            </p:extLst>
          </p:nvPr>
        </p:nvGraphicFramePr>
        <p:xfrm>
          <a:off x="676427" y="981075"/>
          <a:ext cx="8229600" cy="315912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9" name="TextBox 8"/>
          <p:cNvSpPr txBox="1"/>
          <p:nvPr/>
        </p:nvSpPr>
        <p:spPr>
          <a:xfrm>
            <a:off x="0" y="1422438"/>
            <a:ext cx="1795836" cy="182101"/>
          </a:xfrm>
          <a:prstGeom prst="rect">
            <a:avLst/>
          </a:prstGeom>
          <a:noFill/>
        </p:spPr>
        <p:txBody>
          <a:bodyPr wrap="square" rtlCol="0" anchor="b">
            <a:spAutoFit/>
          </a:bodyPr>
          <a:lstStyle/>
          <a:p>
            <a:pPr algn="r">
              <a:lnSpc>
                <a:spcPct val="50000"/>
              </a:lnSpc>
              <a:spcBef>
                <a:spcPts val="1200"/>
              </a:spcBef>
            </a:pPr>
            <a:r>
              <a:rPr lang="en-US" sz="1000" i="1" dirty="0" smtClean="0"/>
              <a:t>360x360, 2P, Bi</a:t>
            </a:r>
            <a:endParaRPr lang="en-US" sz="1000" i="1" dirty="0"/>
          </a:p>
        </p:txBody>
      </p:sp>
      <p:sp>
        <p:nvSpPr>
          <p:cNvPr id="10" name="TextBox 9"/>
          <p:cNvSpPr txBox="1"/>
          <p:nvPr/>
        </p:nvSpPr>
        <p:spPr>
          <a:xfrm>
            <a:off x="0" y="1818791"/>
            <a:ext cx="1795835" cy="182101"/>
          </a:xfrm>
          <a:prstGeom prst="rect">
            <a:avLst/>
          </a:prstGeom>
          <a:noFill/>
        </p:spPr>
        <p:txBody>
          <a:bodyPr wrap="square" rtlCol="0" anchor="b">
            <a:spAutoFit/>
          </a:bodyPr>
          <a:lstStyle/>
          <a:p>
            <a:pPr algn="r">
              <a:lnSpc>
                <a:spcPct val="50000"/>
              </a:lnSpc>
              <a:spcBef>
                <a:spcPts val="1200"/>
              </a:spcBef>
            </a:pPr>
            <a:r>
              <a:rPr lang="en-US" sz="1000" i="1" dirty="0" smtClean="0"/>
              <a:t>540x360, 4P, Bi</a:t>
            </a:r>
            <a:endParaRPr lang="en-US" sz="1000" i="1" dirty="0"/>
          </a:p>
        </p:txBody>
      </p:sp>
      <p:sp>
        <p:nvSpPr>
          <p:cNvPr id="11" name="TextBox 10"/>
          <p:cNvSpPr txBox="1"/>
          <p:nvPr/>
        </p:nvSpPr>
        <p:spPr>
          <a:xfrm>
            <a:off x="0" y="2190880"/>
            <a:ext cx="1795836" cy="182101"/>
          </a:xfrm>
          <a:prstGeom prst="rect">
            <a:avLst/>
          </a:prstGeom>
          <a:noFill/>
        </p:spPr>
        <p:txBody>
          <a:bodyPr wrap="square" rtlCol="0" anchor="b">
            <a:spAutoFit/>
          </a:bodyPr>
          <a:lstStyle/>
          <a:p>
            <a:pPr algn="r">
              <a:lnSpc>
                <a:spcPct val="50000"/>
              </a:lnSpc>
              <a:spcBef>
                <a:spcPts val="1200"/>
              </a:spcBef>
            </a:pPr>
            <a:r>
              <a:rPr lang="en-US" sz="1000" i="1" dirty="0" smtClean="0"/>
              <a:t>540x360, 6P, Bi</a:t>
            </a:r>
            <a:endParaRPr lang="en-US" sz="1000" i="1" dirty="0"/>
          </a:p>
        </p:txBody>
      </p:sp>
      <p:sp>
        <p:nvSpPr>
          <p:cNvPr id="12" name="TextBox 11"/>
          <p:cNvSpPr txBox="1"/>
          <p:nvPr/>
        </p:nvSpPr>
        <p:spPr>
          <a:xfrm>
            <a:off x="0" y="2571055"/>
            <a:ext cx="1779657" cy="182101"/>
          </a:xfrm>
          <a:prstGeom prst="rect">
            <a:avLst/>
          </a:prstGeom>
          <a:noFill/>
        </p:spPr>
        <p:txBody>
          <a:bodyPr wrap="square" rtlCol="0" anchor="b">
            <a:spAutoFit/>
          </a:bodyPr>
          <a:lstStyle/>
          <a:p>
            <a:pPr algn="r">
              <a:lnSpc>
                <a:spcPct val="50000"/>
              </a:lnSpc>
              <a:spcBef>
                <a:spcPts val="1200"/>
              </a:spcBef>
            </a:pPr>
            <a:r>
              <a:rPr lang="en-US" sz="1000" i="1" dirty="0" smtClean="0"/>
              <a:t>540x720, 8P, Bi</a:t>
            </a:r>
            <a:endParaRPr lang="en-US" sz="1000" i="1" dirty="0"/>
          </a:p>
        </p:txBody>
      </p:sp>
      <p:sp>
        <p:nvSpPr>
          <p:cNvPr id="13" name="TextBox 12"/>
          <p:cNvSpPr txBox="1"/>
          <p:nvPr/>
        </p:nvSpPr>
        <p:spPr>
          <a:xfrm>
            <a:off x="0" y="2943142"/>
            <a:ext cx="1795836" cy="182101"/>
          </a:xfrm>
          <a:prstGeom prst="rect">
            <a:avLst/>
          </a:prstGeom>
          <a:noFill/>
        </p:spPr>
        <p:txBody>
          <a:bodyPr wrap="square" rtlCol="0" anchor="b">
            <a:spAutoFit/>
          </a:bodyPr>
          <a:lstStyle/>
          <a:p>
            <a:pPr algn="r">
              <a:lnSpc>
                <a:spcPct val="50000"/>
              </a:lnSpc>
              <a:spcBef>
                <a:spcPts val="1200"/>
              </a:spcBef>
            </a:pPr>
            <a:r>
              <a:rPr lang="en-US" sz="1000" i="1" dirty="0" smtClean="0"/>
              <a:t>720x1080, 16P, Bi</a:t>
            </a:r>
            <a:endParaRPr lang="en-US" sz="1000" i="1" dirty="0"/>
          </a:p>
        </p:txBody>
      </p:sp>
      <p:sp>
        <p:nvSpPr>
          <p:cNvPr id="14" name="TextBox 13"/>
          <p:cNvSpPr txBox="1"/>
          <p:nvPr/>
        </p:nvSpPr>
        <p:spPr>
          <a:xfrm>
            <a:off x="0" y="3337670"/>
            <a:ext cx="1795836" cy="183927"/>
          </a:xfrm>
          <a:prstGeom prst="rect">
            <a:avLst/>
          </a:prstGeom>
          <a:noFill/>
        </p:spPr>
        <p:txBody>
          <a:bodyPr wrap="square" rtlCol="0" anchor="b">
            <a:spAutoFit/>
          </a:bodyPr>
          <a:lstStyle/>
          <a:p>
            <a:pPr algn="r">
              <a:lnSpc>
                <a:spcPct val="50000"/>
              </a:lnSpc>
              <a:spcBef>
                <a:spcPts val="1200"/>
              </a:spcBef>
            </a:pPr>
            <a:r>
              <a:rPr lang="en-US" sz="1000" i="1" dirty="0" smtClean="0"/>
              <a:t>720x1440, 24P, Bi</a:t>
            </a:r>
            <a:endParaRPr lang="en-US" sz="1000" i="1" dirty="0"/>
          </a:p>
        </p:txBody>
      </p:sp>
      <p:sp>
        <p:nvSpPr>
          <p:cNvPr id="15" name="TextBox 14"/>
          <p:cNvSpPr txBox="1"/>
          <p:nvPr/>
        </p:nvSpPr>
        <p:spPr>
          <a:xfrm>
            <a:off x="593726" y="865005"/>
            <a:ext cx="1709615" cy="276999"/>
          </a:xfrm>
          <a:prstGeom prst="rect">
            <a:avLst/>
          </a:prstGeom>
          <a:noFill/>
        </p:spPr>
        <p:txBody>
          <a:bodyPr wrap="square" rtlCol="0">
            <a:spAutoFit/>
          </a:bodyPr>
          <a:lstStyle/>
          <a:p>
            <a:r>
              <a:rPr lang="en-US" sz="1200" dirty="0" smtClean="0"/>
              <a:t>Banner Print Modes</a:t>
            </a:r>
            <a:endParaRPr lang="en-US" sz="1200" dirty="0"/>
          </a:p>
        </p:txBody>
      </p:sp>
      <p:sp>
        <p:nvSpPr>
          <p:cNvPr id="16" name="TextBox 15"/>
          <p:cNvSpPr txBox="1"/>
          <p:nvPr/>
        </p:nvSpPr>
        <p:spPr>
          <a:xfrm>
            <a:off x="217488" y="4381440"/>
            <a:ext cx="6804024" cy="400110"/>
          </a:xfrm>
          <a:prstGeom prst="rect">
            <a:avLst/>
          </a:prstGeom>
          <a:noFill/>
          <a:ln>
            <a:solidFill>
              <a:srgbClr val="7F7F7F"/>
            </a:solidFill>
          </a:ln>
        </p:spPr>
        <p:txBody>
          <a:bodyPr wrap="square" rtlCol="0">
            <a:spAutoFit/>
          </a:bodyPr>
          <a:lstStyle/>
          <a:p>
            <a:r>
              <a:rPr lang="en-US" sz="1000" dirty="0" smtClean="0"/>
              <a:t>Above select modes and resulting speeds were printed using Banner print modes; test runs performed by Mimaki Engineering, Japan. Additional print modes are available.</a:t>
            </a:r>
            <a:endParaRPr lang="en-US" sz="1000" dirty="0"/>
          </a:p>
        </p:txBody>
      </p:sp>
    </p:spTree>
    <p:extLst>
      <p:ext uri="{BB962C8B-B14F-4D97-AF65-F5344CB8AC3E}">
        <p14:creationId xmlns:p14="http://schemas.microsoft.com/office/powerpoint/2010/main" val="3927937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smtClean="0"/>
              <a:t>SS21 – White (</a:t>
            </a:r>
            <a:r>
              <a:rPr lang="en-US" dirty="0" err="1" smtClean="0"/>
              <a:t>CMYLLcLmWW</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5E01D1F1-D4A3-BD49-A925-6EEB77B3F101}" type="slidenum">
              <a:rPr lang="en-US" smtClean="0"/>
              <a:pPr>
                <a:defRPr/>
              </a:pPr>
              <a:t>21</a:t>
            </a:fld>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877555020"/>
              </p:ext>
            </p:extLst>
          </p:nvPr>
        </p:nvGraphicFramePr>
        <p:xfrm>
          <a:off x="352426" y="1516063"/>
          <a:ext cx="3886200" cy="2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1117852494"/>
              </p:ext>
            </p:extLst>
          </p:nvPr>
        </p:nvGraphicFramePr>
        <p:xfrm>
          <a:off x="4885689" y="1538288"/>
          <a:ext cx="3886200" cy="25463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10" name="TextBox 9"/>
          <p:cNvSpPr txBox="1"/>
          <p:nvPr/>
        </p:nvSpPr>
        <p:spPr>
          <a:xfrm>
            <a:off x="585788" y="1149106"/>
            <a:ext cx="3604847" cy="369332"/>
          </a:xfrm>
          <a:prstGeom prst="rect">
            <a:avLst/>
          </a:prstGeom>
          <a:noFill/>
        </p:spPr>
        <p:txBody>
          <a:bodyPr wrap="square" rtlCol="0">
            <a:spAutoFit/>
          </a:bodyPr>
          <a:lstStyle/>
          <a:p>
            <a:r>
              <a:rPr lang="en-US" dirty="0" smtClean="0">
                <a:solidFill>
                  <a:srgbClr val="FF0000"/>
                </a:solidFill>
              </a:rPr>
              <a:t>1-layer printing, White only</a:t>
            </a:r>
            <a:endParaRPr lang="en-US" dirty="0">
              <a:solidFill>
                <a:srgbClr val="FF0000"/>
              </a:solidFill>
            </a:endParaRPr>
          </a:p>
        </p:txBody>
      </p:sp>
      <p:sp>
        <p:nvSpPr>
          <p:cNvPr id="12" name="TextBox 11"/>
          <p:cNvSpPr txBox="1"/>
          <p:nvPr/>
        </p:nvSpPr>
        <p:spPr>
          <a:xfrm>
            <a:off x="4792419" y="1153502"/>
            <a:ext cx="4054231" cy="369332"/>
          </a:xfrm>
          <a:prstGeom prst="rect">
            <a:avLst/>
          </a:prstGeom>
          <a:noFill/>
        </p:spPr>
        <p:txBody>
          <a:bodyPr wrap="square" rtlCol="0">
            <a:spAutoFit/>
          </a:bodyPr>
          <a:lstStyle/>
          <a:p>
            <a:r>
              <a:rPr lang="en-US" dirty="0">
                <a:solidFill>
                  <a:srgbClr val="FF0000"/>
                </a:solidFill>
              </a:rPr>
              <a:t>3</a:t>
            </a:r>
            <a:r>
              <a:rPr lang="en-US" dirty="0" smtClean="0">
                <a:solidFill>
                  <a:srgbClr val="FF0000"/>
                </a:solidFill>
              </a:rPr>
              <a:t>-layer printing, Color&gt;&gt;White&gt;&gt;Color</a:t>
            </a:r>
            <a:endParaRPr lang="en-US" dirty="0">
              <a:solidFill>
                <a:srgbClr val="FF0000"/>
              </a:solidFill>
            </a:endParaRPr>
          </a:p>
        </p:txBody>
      </p:sp>
      <p:sp>
        <p:nvSpPr>
          <p:cNvPr id="13" name="TextBox 12"/>
          <p:cNvSpPr txBox="1"/>
          <p:nvPr/>
        </p:nvSpPr>
        <p:spPr>
          <a:xfrm>
            <a:off x="71437" y="2072149"/>
            <a:ext cx="1262063" cy="182101"/>
          </a:xfrm>
          <a:prstGeom prst="rect">
            <a:avLst/>
          </a:prstGeom>
          <a:noFill/>
        </p:spPr>
        <p:txBody>
          <a:bodyPr wrap="square" rtlCol="0" anchor="b">
            <a:spAutoFit/>
          </a:bodyPr>
          <a:lstStyle/>
          <a:p>
            <a:pPr algn="r">
              <a:lnSpc>
                <a:spcPct val="50000"/>
              </a:lnSpc>
              <a:spcBef>
                <a:spcPts val="1200"/>
              </a:spcBef>
            </a:pPr>
            <a:r>
              <a:rPr lang="en-US" sz="1000" i="1" dirty="0" smtClean="0"/>
              <a:t>720x1080, 12P, Bi</a:t>
            </a:r>
            <a:endParaRPr lang="en-US" sz="1000" i="1" dirty="0"/>
          </a:p>
        </p:txBody>
      </p:sp>
      <p:sp>
        <p:nvSpPr>
          <p:cNvPr id="14" name="TextBox 13"/>
          <p:cNvSpPr txBox="1"/>
          <p:nvPr/>
        </p:nvSpPr>
        <p:spPr>
          <a:xfrm>
            <a:off x="71437" y="2611899"/>
            <a:ext cx="1262063" cy="182101"/>
          </a:xfrm>
          <a:prstGeom prst="rect">
            <a:avLst/>
          </a:prstGeom>
          <a:noFill/>
        </p:spPr>
        <p:txBody>
          <a:bodyPr wrap="square" rtlCol="0" anchor="b">
            <a:spAutoFit/>
          </a:bodyPr>
          <a:lstStyle/>
          <a:p>
            <a:pPr algn="r">
              <a:lnSpc>
                <a:spcPct val="50000"/>
              </a:lnSpc>
              <a:spcBef>
                <a:spcPts val="1200"/>
              </a:spcBef>
            </a:pPr>
            <a:r>
              <a:rPr lang="en-US" sz="1000" i="1" dirty="0" smtClean="0"/>
              <a:t>720x1080, 18P, Bi</a:t>
            </a:r>
            <a:endParaRPr lang="en-US" sz="1000" i="1" dirty="0"/>
          </a:p>
        </p:txBody>
      </p:sp>
      <p:sp>
        <p:nvSpPr>
          <p:cNvPr id="15" name="TextBox 14"/>
          <p:cNvSpPr txBox="1"/>
          <p:nvPr/>
        </p:nvSpPr>
        <p:spPr>
          <a:xfrm>
            <a:off x="0" y="3154948"/>
            <a:ext cx="1335822" cy="185749"/>
          </a:xfrm>
          <a:prstGeom prst="rect">
            <a:avLst/>
          </a:prstGeom>
          <a:noFill/>
        </p:spPr>
        <p:txBody>
          <a:bodyPr wrap="square" rtlCol="0" anchor="b">
            <a:spAutoFit/>
          </a:bodyPr>
          <a:lstStyle/>
          <a:p>
            <a:pPr algn="r">
              <a:lnSpc>
                <a:spcPct val="50000"/>
              </a:lnSpc>
              <a:spcBef>
                <a:spcPts val="1200"/>
              </a:spcBef>
            </a:pPr>
            <a:r>
              <a:rPr lang="en-US" sz="1000" i="1" dirty="0" smtClean="0"/>
              <a:t>720x1440, 32P, Bi</a:t>
            </a:r>
            <a:endParaRPr lang="en-US" sz="1000" i="1" dirty="0"/>
          </a:p>
        </p:txBody>
      </p:sp>
      <p:sp>
        <p:nvSpPr>
          <p:cNvPr id="18" name="TextBox 17"/>
          <p:cNvSpPr txBox="1"/>
          <p:nvPr/>
        </p:nvSpPr>
        <p:spPr>
          <a:xfrm>
            <a:off x="4358793" y="3174159"/>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720x1440, 32P, Bi</a:t>
            </a:r>
            <a:endParaRPr lang="en-US" sz="1000" i="1" dirty="0"/>
          </a:p>
        </p:txBody>
      </p:sp>
      <p:sp>
        <p:nvSpPr>
          <p:cNvPr id="19" name="TextBox 18"/>
          <p:cNvSpPr txBox="1"/>
          <p:nvPr/>
        </p:nvSpPr>
        <p:spPr>
          <a:xfrm>
            <a:off x="4355742" y="2615319"/>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720x1080, 24P, Bi</a:t>
            </a:r>
            <a:endParaRPr lang="en-US" sz="1000" i="1" dirty="0"/>
          </a:p>
        </p:txBody>
      </p:sp>
      <p:sp>
        <p:nvSpPr>
          <p:cNvPr id="20" name="TextBox 19"/>
          <p:cNvSpPr txBox="1"/>
          <p:nvPr/>
        </p:nvSpPr>
        <p:spPr>
          <a:xfrm>
            <a:off x="4358793" y="2096162"/>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720x1080, 18P, Bi</a:t>
            </a:r>
            <a:endParaRPr lang="en-US" sz="1000" i="1" dirty="0"/>
          </a:p>
        </p:txBody>
      </p:sp>
      <p:sp>
        <p:nvSpPr>
          <p:cNvPr id="17" name="TextBox 16"/>
          <p:cNvSpPr txBox="1"/>
          <p:nvPr/>
        </p:nvSpPr>
        <p:spPr>
          <a:xfrm>
            <a:off x="217488" y="4381440"/>
            <a:ext cx="5246785" cy="400110"/>
          </a:xfrm>
          <a:prstGeom prst="rect">
            <a:avLst/>
          </a:prstGeom>
          <a:noFill/>
          <a:ln>
            <a:solidFill>
              <a:srgbClr val="7F7F7F"/>
            </a:solidFill>
          </a:ln>
        </p:spPr>
        <p:txBody>
          <a:bodyPr wrap="square" rtlCol="0">
            <a:spAutoFit/>
          </a:bodyPr>
          <a:lstStyle/>
          <a:p>
            <a:r>
              <a:rPr lang="en-US" sz="1000" dirty="0" smtClean="0"/>
              <a:t>Above select modes and resulting speeds were performed by Mimaki Engineering, Japan. Additional print modes are available.</a:t>
            </a:r>
            <a:endParaRPr lang="en-US" sz="1000" dirty="0"/>
          </a:p>
        </p:txBody>
      </p:sp>
    </p:spTree>
    <p:extLst>
      <p:ext uri="{BB962C8B-B14F-4D97-AF65-F5344CB8AC3E}">
        <p14:creationId xmlns:p14="http://schemas.microsoft.com/office/powerpoint/2010/main" val="37602243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dirty="0"/>
              <a:t>SS21 – Silver (</a:t>
            </a:r>
            <a:r>
              <a:rPr lang="en-US" dirty="0" err="1"/>
              <a:t>CMYKLcLmWSi</a:t>
            </a:r>
            <a:r>
              <a:rPr lang="en-US" dirty="0"/>
              <a:t>)</a:t>
            </a:r>
          </a:p>
        </p:txBody>
      </p:sp>
      <p:sp>
        <p:nvSpPr>
          <p:cNvPr id="4" name="Slide Number Placeholder 3"/>
          <p:cNvSpPr>
            <a:spLocks noGrp="1"/>
          </p:cNvSpPr>
          <p:nvPr>
            <p:ph type="sldNum" sz="quarter" idx="11"/>
          </p:nvPr>
        </p:nvSpPr>
        <p:spPr/>
        <p:txBody>
          <a:bodyPr/>
          <a:lstStyle/>
          <a:p>
            <a:pPr>
              <a:defRPr/>
            </a:pPr>
            <a:fld id="{5E01D1F1-D4A3-BD49-A925-6EEB77B3F101}" type="slidenum">
              <a:rPr lang="en-US" smtClean="0"/>
              <a:pPr>
                <a:defRPr/>
              </a:pPr>
              <a:t>22</a:t>
            </a:fld>
            <a:endParaRPr lang="en-US" dirty="0"/>
          </a:p>
        </p:txBody>
      </p:sp>
      <p:graphicFrame>
        <p:nvGraphicFramePr>
          <p:cNvPr id="7" name="Content Placeholder 6"/>
          <p:cNvGraphicFramePr>
            <a:graphicFrameLocks noGrp="1"/>
          </p:cNvGraphicFramePr>
          <p:nvPr>
            <p:ph sz="quarter" idx="4294967295"/>
            <p:extLst>
              <p:ext uri="{D42A27DB-BD31-4B8C-83A1-F6EECF244321}">
                <p14:modId xmlns:p14="http://schemas.microsoft.com/office/powerpoint/2010/main" val="1664390292"/>
              </p:ext>
            </p:extLst>
          </p:nvPr>
        </p:nvGraphicFramePr>
        <p:xfrm>
          <a:off x="352426" y="1516063"/>
          <a:ext cx="3886200" cy="2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ontent Placeholder 10"/>
          <p:cNvGraphicFramePr>
            <a:graphicFrameLocks noGrp="1"/>
          </p:cNvGraphicFramePr>
          <p:nvPr>
            <p:ph sz="quarter" idx="4294967295"/>
            <p:extLst>
              <p:ext uri="{D42A27DB-BD31-4B8C-83A1-F6EECF244321}">
                <p14:modId xmlns:p14="http://schemas.microsoft.com/office/powerpoint/2010/main" val="1906379057"/>
              </p:ext>
            </p:extLst>
          </p:nvPr>
        </p:nvGraphicFramePr>
        <p:xfrm>
          <a:off x="4885689" y="1538288"/>
          <a:ext cx="3886200" cy="25463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10" name="TextBox 9"/>
          <p:cNvSpPr txBox="1"/>
          <p:nvPr/>
        </p:nvSpPr>
        <p:spPr>
          <a:xfrm>
            <a:off x="585788" y="1149106"/>
            <a:ext cx="3604847" cy="369332"/>
          </a:xfrm>
          <a:prstGeom prst="rect">
            <a:avLst/>
          </a:prstGeom>
          <a:noFill/>
        </p:spPr>
        <p:txBody>
          <a:bodyPr wrap="square" rtlCol="0">
            <a:spAutoFit/>
          </a:bodyPr>
          <a:lstStyle/>
          <a:p>
            <a:r>
              <a:rPr lang="en-US" dirty="0" smtClean="0">
                <a:solidFill>
                  <a:srgbClr val="FF0000"/>
                </a:solidFill>
              </a:rPr>
              <a:t>1-layer printing, Silver only</a:t>
            </a:r>
            <a:endParaRPr lang="en-US" dirty="0">
              <a:solidFill>
                <a:srgbClr val="FF0000"/>
              </a:solidFill>
            </a:endParaRPr>
          </a:p>
        </p:txBody>
      </p:sp>
      <p:sp>
        <p:nvSpPr>
          <p:cNvPr id="12" name="TextBox 11"/>
          <p:cNvSpPr txBox="1"/>
          <p:nvPr/>
        </p:nvSpPr>
        <p:spPr>
          <a:xfrm>
            <a:off x="4792419" y="1153502"/>
            <a:ext cx="4054231" cy="369332"/>
          </a:xfrm>
          <a:prstGeom prst="rect">
            <a:avLst/>
          </a:prstGeom>
          <a:noFill/>
        </p:spPr>
        <p:txBody>
          <a:bodyPr wrap="square" rtlCol="0">
            <a:spAutoFit/>
          </a:bodyPr>
          <a:lstStyle/>
          <a:p>
            <a:r>
              <a:rPr lang="en-US" dirty="0" smtClean="0">
                <a:solidFill>
                  <a:srgbClr val="FF0000"/>
                </a:solidFill>
              </a:rPr>
              <a:t>Metallic color printing (Silver &gt;&gt; Color)</a:t>
            </a:r>
            <a:endParaRPr lang="en-US" dirty="0">
              <a:solidFill>
                <a:srgbClr val="FF0000"/>
              </a:solidFill>
            </a:endParaRPr>
          </a:p>
        </p:txBody>
      </p:sp>
      <p:sp>
        <p:nvSpPr>
          <p:cNvPr id="13" name="TextBox 12"/>
          <p:cNvSpPr txBox="1"/>
          <p:nvPr/>
        </p:nvSpPr>
        <p:spPr>
          <a:xfrm>
            <a:off x="71437" y="2072149"/>
            <a:ext cx="1262063" cy="182101"/>
          </a:xfrm>
          <a:prstGeom prst="rect">
            <a:avLst/>
          </a:prstGeom>
          <a:noFill/>
        </p:spPr>
        <p:txBody>
          <a:bodyPr wrap="square" rtlCol="0" anchor="b">
            <a:spAutoFit/>
          </a:bodyPr>
          <a:lstStyle/>
          <a:p>
            <a:pPr algn="r">
              <a:lnSpc>
                <a:spcPct val="50000"/>
              </a:lnSpc>
              <a:spcBef>
                <a:spcPts val="1200"/>
              </a:spcBef>
            </a:pPr>
            <a:r>
              <a:rPr lang="en-US" sz="1000" i="1" dirty="0" smtClean="0"/>
              <a:t>720x1440, 16P, Bi</a:t>
            </a:r>
            <a:endParaRPr lang="en-US" sz="1000" i="1" dirty="0"/>
          </a:p>
        </p:txBody>
      </p:sp>
      <p:sp>
        <p:nvSpPr>
          <p:cNvPr id="14" name="TextBox 13"/>
          <p:cNvSpPr txBox="1"/>
          <p:nvPr/>
        </p:nvSpPr>
        <p:spPr>
          <a:xfrm>
            <a:off x="71437" y="2611899"/>
            <a:ext cx="1262063" cy="182101"/>
          </a:xfrm>
          <a:prstGeom prst="rect">
            <a:avLst/>
          </a:prstGeom>
          <a:noFill/>
        </p:spPr>
        <p:txBody>
          <a:bodyPr wrap="square" rtlCol="0" anchor="b">
            <a:spAutoFit/>
          </a:bodyPr>
          <a:lstStyle/>
          <a:p>
            <a:pPr algn="r">
              <a:lnSpc>
                <a:spcPct val="50000"/>
              </a:lnSpc>
              <a:spcBef>
                <a:spcPts val="1200"/>
              </a:spcBef>
            </a:pPr>
            <a:r>
              <a:rPr lang="en-US" sz="1000" i="1" dirty="0" smtClean="0"/>
              <a:t>720x1440, 32P, Bi</a:t>
            </a:r>
            <a:endParaRPr lang="en-US" sz="1000" i="1" dirty="0"/>
          </a:p>
        </p:txBody>
      </p:sp>
      <p:sp>
        <p:nvSpPr>
          <p:cNvPr id="15" name="TextBox 14"/>
          <p:cNvSpPr txBox="1"/>
          <p:nvPr/>
        </p:nvSpPr>
        <p:spPr>
          <a:xfrm>
            <a:off x="0" y="3154948"/>
            <a:ext cx="1335822" cy="185749"/>
          </a:xfrm>
          <a:prstGeom prst="rect">
            <a:avLst/>
          </a:prstGeom>
          <a:noFill/>
        </p:spPr>
        <p:txBody>
          <a:bodyPr wrap="square" rtlCol="0" anchor="b">
            <a:spAutoFit/>
          </a:bodyPr>
          <a:lstStyle/>
          <a:p>
            <a:pPr algn="r">
              <a:lnSpc>
                <a:spcPct val="50000"/>
              </a:lnSpc>
              <a:spcBef>
                <a:spcPts val="1200"/>
              </a:spcBef>
            </a:pPr>
            <a:r>
              <a:rPr lang="en-US" sz="1000" i="1" dirty="0" smtClean="0"/>
              <a:t>1440x1440, 32P, Bi</a:t>
            </a:r>
            <a:endParaRPr lang="en-US" sz="1000" i="1" dirty="0"/>
          </a:p>
        </p:txBody>
      </p:sp>
      <p:sp>
        <p:nvSpPr>
          <p:cNvPr id="18" name="TextBox 17"/>
          <p:cNvSpPr txBox="1"/>
          <p:nvPr/>
        </p:nvSpPr>
        <p:spPr>
          <a:xfrm>
            <a:off x="4358793" y="3174159"/>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1440x1440, 32P, </a:t>
            </a:r>
            <a:r>
              <a:rPr lang="en-US" sz="1000" i="1" dirty="0" err="1" smtClean="0"/>
              <a:t>Uni</a:t>
            </a:r>
            <a:endParaRPr lang="en-US" sz="1000" i="1" dirty="0"/>
          </a:p>
        </p:txBody>
      </p:sp>
      <p:sp>
        <p:nvSpPr>
          <p:cNvPr id="19" name="TextBox 18"/>
          <p:cNvSpPr txBox="1"/>
          <p:nvPr/>
        </p:nvSpPr>
        <p:spPr>
          <a:xfrm>
            <a:off x="4355742" y="2615319"/>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720x1440, 16P, Bi</a:t>
            </a:r>
            <a:endParaRPr lang="en-US" sz="1000" i="1" dirty="0"/>
          </a:p>
        </p:txBody>
      </p:sp>
      <p:sp>
        <p:nvSpPr>
          <p:cNvPr id="20" name="TextBox 19"/>
          <p:cNvSpPr txBox="1"/>
          <p:nvPr/>
        </p:nvSpPr>
        <p:spPr>
          <a:xfrm>
            <a:off x="4358793" y="2096162"/>
            <a:ext cx="1514231" cy="182101"/>
          </a:xfrm>
          <a:prstGeom prst="rect">
            <a:avLst/>
          </a:prstGeom>
          <a:noFill/>
        </p:spPr>
        <p:txBody>
          <a:bodyPr wrap="square" rtlCol="0" anchor="b">
            <a:spAutoFit/>
          </a:bodyPr>
          <a:lstStyle/>
          <a:p>
            <a:pPr algn="r">
              <a:lnSpc>
                <a:spcPct val="50000"/>
              </a:lnSpc>
              <a:spcBef>
                <a:spcPts val="1200"/>
              </a:spcBef>
            </a:pPr>
            <a:r>
              <a:rPr lang="en-US" sz="1000" i="1" dirty="0" smtClean="0"/>
              <a:t>720x1080, 12P, Bi</a:t>
            </a:r>
            <a:endParaRPr lang="en-US" sz="1000" i="1" dirty="0"/>
          </a:p>
        </p:txBody>
      </p:sp>
      <p:sp>
        <p:nvSpPr>
          <p:cNvPr id="17" name="TextBox 16"/>
          <p:cNvSpPr txBox="1"/>
          <p:nvPr/>
        </p:nvSpPr>
        <p:spPr>
          <a:xfrm>
            <a:off x="217488" y="4381440"/>
            <a:ext cx="5246785" cy="400110"/>
          </a:xfrm>
          <a:prstGeom prst="rect">
            <a:avLst/>
          </a:prstGeom>
          <a:noFill/>
          <a:ln>
            <a:solidFill>
              <a:srgbClr val="7F7F7F"/>
            </a:solidFill>
          </a:ln>
        </p:spPr>
        <p:txBody>
          <a:bodyPr wrap="square" rtlCol="0">
            <a:spAutoFit/>
          </a:bodyPr>
          <a:lstStyle/>
          <a:p>
            <a:r>
              <a:rPr lang="en-US" sz="1000" dirty="0" smtClean="0"/>
              <a:t>Above select modes and resulting speeds were performed by Mimaki Engineering, Japan. Additional print modes are available.</a:t>
            </a:r>
            <a:endParaRPr lang="en-US" sz="1000" dirty="0"/>
          </a:p>
        </p:txBody>
      </p:sp>
    </p:spTree>
    <p:extLst>
      <p:ext uri="{BB962C8B-B14F-4D97-AF65-F5344CB8AC3E}">
        <p14:creationId xmlns:p14="http://schemas.microsoft.com/office/powerpoint/2010/main" val="143243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Sb53 – </a:t>
            </a:r>
            <a:r>
              <a:rPr lang="en-US" dirty="0" smtClean="0"/>
              <a:t>BMYK x2</a:t>
            </a:r>
            <a:r>
              <a:rPr lang="en-US" dirty="0"/>
              <a:t/>
            </a:r>
            <a:br>
              <a:rPr lang="en-US" dirty="0"/>
            </a:br>
            <a:endParaRPr lang="en-US" dirty="0"/>
          </a:p>
        </p:txBody>
      </p:sp>
      <p:sp>
        <p:nvSpPr>
          <p:cNvPr id="4" name="Slide Number Placeholder 3"/>
          <p:cNvSpPr>
            <a:spLocks noGrp="1"/>
          </p:cNvSpPr>
          <p:nvPr>
            <p:ph type="sldNum" sz="quarter" idx="11"/>
          </p:nvPr>
        </p:nvSpPr>
        <p:spPr/>
        <p:txBody>
          <a:bodyPr/>
          <a:lstStyle/>
          <a:p>
            <a:pPr>
              <a:defRPr/>
            </a:pPr>
            <a:fld id="{7ECBD7A6-7AEF-6C4F-8562-127B57A41DFE}" type="slidenum">
              <a:rPr lang="en-US" smtClean="0"/>
              <a:pPr>
                <a:defRPr/>
              </a:pPr>
              <a:t>23</a:t>
            </a:fld>
            <a:endParaRPr lang="en-US" dirty="0"/>
          </a:p>
        </p:txBody>
      </p:sp>
      <p:graphicFrame>
        <p:nvGraphicFramePr>
          <p:cNvPr id="6" name="Content Placeholder 5"/>
          <p:cNvGraphicFramePr>
            <a:graphicFrameLocks noGrp="1"/>
          </p:cNvGraphicFramePr>
          <p:nvPr>
            <p:ph sz="quarter" idx="4294967295"/>
            <p:extLst>
              <p:ext uri="{D42A27DB-BD31-4B8C-83A1-F6EECF244321}">
                <p14:modId xmlns:p14="http://schemas.microsoft.com/office/powerpoint/2010/main" val="2449799195"/>
              </p:ext>
            </p:extLst>
          </p:nvPr>
        </p:nvGraphicFramePr>
        <p:xfrm>
          <a:off x="641405" y="981075"/>
          <a:ext cx="8080375" cy="305593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17488" y="4227552"/>
            <a:ext cx="6274133" cy="553998"/>
          </a:xfrm>
          <a:prstGeom prst="rect">
            <a:avLst/>
          </a:prstGeom>
          <a:noFill/>
          <a:ln>
            <a:solidFill>
              <a:srgbClr val="7F7F7F"/>
            </a:solidFill>
          </a:ln>
        </p:spPr>
        <p:txBody>
          <a:bodyPr wrap="square" rtlCol="0">
            <a:spAutoFit/>
          </a:bodyPr>
          <a:lstStyle/>
          <a:p>
            <a:r>
              <a:rPr lang="en-US" sz="1000" dirty="0" smtClean="0"/>
              <a:t>Sb53 dye-sublimation ink viscosity is lower than SS21 eco-solvent ink resulting in faster print speeds than eco-solvent. Above select modes and resulting speeds were performed by Mimaki Engineering, Japan. Additional print modes are available.</a:t>
            </a:r>
            <a:endParaRPr lang="en-US" sz="1000" dirty="0"/>
          </a:p>
        </p:txBody>
      </p:sp>
      <p:sp>
        <p:nvSpPr>
          <p:cNvPr id="8" name="TextBox 7"/>
          <p:cNvSpPr txBox="1"/>
          <p:nvPr/>
        </p:nvSpPr>
        <p:spPr>
          <a:xfrm>
            <a:off x="7024078" y="873339"/>
            <a:ext cx="1709615" cy="276999"/>
          </a:xfrm>
          <a:prstGeom prst="rect">
            <a:avLst/>
          </a:prstGeom>
          <a:noFill/>
        </p:spPr>
        <p:txBody>
          <a:bodyPr wrap="square" rtlCol="0">
            <a:spAutoFit/>
          </a:bodyPr>
          <a:lstStyle/>
          <a:p>
            <a:r>
              <a:rPr lang="en-US" sz="1200" dirty="0" smtClean="0"/>
              <a:t>Square Feet per Hour</a:t>
            </a:r>
            <a:endParaRPr lang="en-US" sz="1200" dirty="0"/>
          </a:p>
        </p:txBody>
      </p:sp>
      <p:sp>
        <p:nvSpPr>
          <p:cNvPr id="9" name="TextBox 8"/>
          <p:cNvSpPr txBox="1"/>
          <p:nvPr/>
        </p:nvSpPr>
        <p:spPr>
          <a:xfrm>
            <a:off x="0" y="1771868"/>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2P, Bi</a:t>
            </a:r>
            <a:endParaRPr lang="en-US" sz="1000" i="1" dirty="0"/>
          </a:p>
        </p:txBody>
      </p:sp>
      <p:sp>
        <p:nvSpPr>
          <p:cNvPr id="10" name="TextBox 9"/>
          <p:cNvSpPr txBox="1"/>
          <p:nvPr/>
        </p:nvSpPr>
        <p:spPr>
          <a:xfrm>
            <a:off x="0" y="2139923"/>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540x360, 3P, Bi</a:t>
            </a:r>
            <a:endParaRPr lang="en-US" sz="1000" i="1" dirty="0"/>
          </a:p>
        </p:txBody>
      </p:sp>
      <p:sp>
        <p:nvSpPr>
          <p:cNvPr id="11" name="TextBox 10"/>
          <p:cNvSpPr txBox="1"/>
          <p:nvPr/>
        </p:nvSpPr>
        <p:spPr>
          <a:xfrm>
            <a:off x="0" y="2483800"/>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720x720, 4P, Bi</a:t>
            </a:r>
            <a:endParaRPr lang="en-US" sz="1000" i="1" dirty="0"/>
          </a:p>
        </p:txBody>
      </p:sp>
      <p:sp>
        <p:nvSpPr>
          <p:cNvPr id="12" name="TextBox 11"/>
          <p:cNvSpPr txBox="1"/>
          <p:nvPr/>
        </p:nvSpPr>
        <p:spPr>
          <a:xfrm>
            <a:off x="0" y="2858206"/>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720x1080, 8P, Bi</a:t>
            </a:r>
            <a:endParaRPr lang="en-US" sz="1000" i="1" dirty="0"/>
          </a:p>
        </p:txBody>
      </p:sp>
      <p:sp>
        <p:nvSpPr>
          <p:cNvPr id="13" name="TextBox 12"/>
          <p:cNvSpPr txBox="1"/>
          <p:nvPr/>
        </p:nvSpPr>
        <p:spPr>
          <a:xfrm>
            <a:off x="0" y="3220156"/>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720x1440, 10P, Bi</a:t>
            </a:r>
            <a:endParaRPr lang="en-US" sz="1000" i="1" dirty="0"/>
          </a:p>
        </p:txBody>
      </p:sp>
      <p:sp>
        <p:nvSpPr>
          <p:cNvPr id="14" name="TextBox 13"/>
          <p:cNvSpPr txBox="1"/>
          <p:nvPr/>
        </p:nvSpPr>
        <p:spPr>
          <a:xfrm>
            <a:off x="0" y="1433364"/>
            <a:ext cx="1779167" cy="182101"/>
          </a:xfrm>
          <a:prstGeom prst="rect">
            <a:avLst/>
          </a:prstGeom>
          <a:noFill/>
        </p:spPr>
        <p:txBody>
          <a:bodyPr wrap="square" rtlCol="0" anchor="b">
            <a:spAutoFit/>
          </a:bodyPr>
          <a:lstStyle/>
          <a:p>
            <a:pPr algn="r">
              <a:lnSpc>
                <a:spcPct val="50000"/>
              </a:lnSpc>
              <a:spcBef>
                <a:spcPts val="1200"/>
              </a:spcBef>
            </a:pPr>
            <a:r>
              <a:rPr lang="en-US" sz="1000" i="1" dirty="0" smtClean="0"/>
              <a:t>360x360, 1P, Bi</a:t>
            </a:r>
            <a:endParaRPr lang="en-US" sz="1000" i="1" dirty="0"/>
          </a:p>
        </p:txBody>
      </p:sp>
    </p:spTree>
    <p:extLst>
      <p:ext uri="{BB962C8B-B14F-4D97-AF65-F5344CB8AC3E}">
        <p14:creationId xmlns:p14="http://schemas.microsoft.com/office/powerpoint/2010/main" val="120949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Functions</a:t>
            </a:r>
            <a:endParaRPr lang="en-US" dirty="0"/>
          </a:p>
        </p:txBody>
      </p:sp>
      <p:sp>
        <p:nvSpPr>
          <p:cNvPr id="3" name="Text Placeholder 2"/>
          <p:cNvSpPr>
            <a:spLocks noGrp="1"/>
          </p:cNvSpPr>
          <p:nvPr>
            <p:ph type="body" sz="quarter" idx="10"/>
          </p:nvPr>
        </p:nvSpPr>
        <p:spPr/>
        <p:txBody>
          <a:bodyPr/>
          <a:lstStyle/>
          <a:p>
            <a:r>
              <a:rPr lang="en-US" dirty="0" smtClean="0"/>
              <a:t>Continuous Registration Mark Detection</a:t>
            </a:r>
          </a:p>
          <a:p>
            <a:r>
              <a:rPr lang="en-US" dirty="0" smtClean="0"/>
              <a:t>Segment Correction</a:t>
            </a:r>
          </a:p>
          <a:p>
            <a:r>
              <a:rPr lang="en-US" dirty="0" smtClean="0"/>
              <a:t>Cut and</a:t>
            </a:r>
            <a:r>
              <a:rPr lang="en-US" dirty="0"/>
              <a:t> </a:t>
            </a:r>
            <a:r>
              <a:rPr lang="en-US" dirty="0" smtClean="0"/>
              <a:t>Print</a:t>
            </a:r>
          </a:p>
          <a:p>
            <a:r>
              <a:rPr lang="en-US" dirty="0" smtClean="0"/>
              <a:t>Over</a:t>
            </a:r>
            <a:r>
              <a:rPr lang="en-US" dirty="0"/>
              <a:t> </a:t>
            </a:r>
            <a:r>
              <a:rPr lang="en-US" dirty="0" smtClean="0"/>
              <a:t>Cut and Corner Cut</a:t>
            </a:r>
          </a:p>
          <a:p>
            <a:r>
              <a:rPr lang="en-US" dirty="0" smtClean="0"/>
              <a:t>Half Cut, Die Cut and Dotted Line Cut</a:t>
            </a:r>
          </a:p>
          <a:p>
            <a:r>
              <a:rPr lang="en-US" dirty="0" smtClean="0"/>
              <a:t>Auto Pull Back Printing</a:t>
            </a:r>
          </a:p>
          <a:p>
            <a:r>
              <a:rPr lang="en-US" dirty="0" smtClean="0"/>
              <a:t>Additional Features</a:t>
            </a:r>
          </a:p>
          <a:p>
            <a:endParaRPr lang="en-US" dirty="0"/>
          </a:p>
        </p:txBody>
      </p:sp>
      <p:sp>
        <p:nvSpPr>
          <p:cNvPr id="5" name="Slide Number Placeholder 4"/>
          <p:cNvSpPr>
            <a:spLocks noGrp="1"/>
          </p:cNvSpPr>
          <p:nvPr>
            <p:ph type="sldNum" sz="quarter" idx="12"/>
          </p:nvPr>
        </p:nvSpPr>
        <p:spPr/>
        <p:txBody>
          <a:bodyPr/>
          <a:lstStyle/>
          <a:p>
            <a:pPr>
              <a:defRPr/>
            </a:pPr>
            <a:fld id="{FBF4F896-337C-804F-BE0F-6A649CAD9280}" type="slidenum">
              <a:rPr lang="en-US" smtClean="0"/>
              <a:pPr>
                <a:defRPr/>
              </a:pPr>
              <a:t>24</a:t>
            </a:fld>
            <a:endParaRPr lang="en-US"/>
          </a:p>
        </p:txBody>
      </p:sp>
    </p:spTree>
    <p:extLst>
      <p:ext uri="{BB962C8B-B14F-4D97-AF65-F5344CB8AC3E}">
        <p14:creationId xmlns:p14="http://schemas.microsoft.com/office/powerpoint/2010/main" val="1034469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Registration Mark Detection</a:t>
            </a:r>
            <a:endParaRPr lang="en-US" dirty="0"/>
          </a:p>
        </p:txBody>
      </p:sp>
      <p:sp>
        <p:nvSpPr>
          <p:cNvPr id="5" name="Content Placeholder 4"/>
          <p:cNvSpPr>
            <a:spLocks noGrp="1"/>
          </p:cNvSpPr>
          <p:nvPr>
            <p:ph sz="quarter" idx="10"/>
          </p:nvPr>
        </p:nvSpPr>
        <p:spPr/>
        <p:txBody>
          <a:bodyPr/>
          <a:lstStyle/>
          <a:p>
            <a:pPr marL="361950" indent="-361950"/>
            <a:r>
              <a:rPr lang="en-US" altLang="ja-JP" dirty="0" smtClean="0">
                <a:cs typeface="Arial" charset="0"/>
              </a:rPr>
              <a:t>Crop </a:t>
            </a:r>
            <a:r>
              <a:rPr lang="en-US" altLang="ja-JP" dirty="0">
                <a:cs typeface="Arial" charset="0"/>
              </a:rPr>
              <a:t>marks are automatically </a:t>
            </a:r>
            <a:r>
              <a:rPr lang="en-US" altLang="ja-JP" dirty="0" smtClean="0">
                <a:cs typeface="Arial" charset="0"/>
              </a:rPr>
              <a:t>and continuously detected</a:t>
            </a:r>
          </a:p>
          <a:p>
            <a:pPr marL="703263" lvl="1" indent="-361950"/>
            <a:r>
              <a:rPr lang="en-US" altLang="ja-JP" dirty="0" smtClean="0">
                <a:cs typeface="Arial" charset="0"/>
              </a:rPr>
              <a:t>Maximum four marks</a:t>
            </a:r>
          </a:p>
          <a:p>
            <a:pPr marL="361950" indent="-361950"/>
            <a:r>
              <a:rPr lang="en-US" altLang="ja-JP" dirty="0" smtClean="0">
                <a:cs typeface="Arial" charset="0"/>
              </a:rPr>
              <a:t>Printed </a:t>
            </a:r>
            <a:r>
              <a:rPr lang="en-US" altLang="ja-JP" dirty="0">
                <a:cs typeface="Arial" charset="0"/>
              </a:rPr>
              <a:t>images are </a:t>
            </a:r>
            <a:r>
              <a:rPr lang="en-US" altLang="ja-JP" dirty="0" smtClean="0">
                <a:cs typeface="Arial" charset="0"/>
              </a:rPr>
              <a:t>accurately </a:t>
            </a:r>
            <a:r>
              <a:rPr lang="en-US" altLang="ja-JP" dirty="0">
                <a:cs typeface="Arial" charset="0"/>
              </a:rPr>
              <a:t>contour </a:t>
            </a:r>
            <a:r>
              <a:rPr lang="en-US" altLang="ja-JP" dirty="0" smtClean="0">
                <a:cs typeface="Arial" charset="0"/>
              </a:rPr>
              <a:t>cut</a:t>
            </a:r>
            <a:endParaRPr lang="en-US" altLang="ja-JP" dirty="0">
              <a:cs typeface="Arial" charset="0"/>
            </a:endParaRPr>
          </a:p>
          <a:p>
            <a:pPr marL="361950" indent="-361950"/>
            <a:r>
              <a:rPr lang="en-US" altLang="ja-JP" dirty="0" smtClean="0">
                <a:cs typeface="Arial" charset="0"/>
              </a:rPr>
              <a:t>Compensates </a:t>
            </a:r>
            <a:r>
              <a:rPr lang="en-US" altLang="ja-JP" dirty="0">
                <a:cs typeface="Arial" charset="0"/>
              </a:rPr>
              <a:t>for </a:t>
            </a:r>
            <a:r>
              <a:rPr lang="en-US" altLang="ja-JP" dirty="0" smtClean="0">
                <a:cs typeface="Arial" charset="0"/>
              </a:rPr>
              <a:t>distortion</a:t>
            </a:r>
          </a:p>
          <a:p>
            <a:pPr marL="361950" indent="-361950"/>
            <a:r>
              <a:rPr lang="en-US" altLang="ja-JP" dirty="0" smtClean="0">
                <a:cs typeface="Arial" charset="0"/>
              </a:rPr>
              <a:t>Enables cutting of a whole roll of media without intervention</a:t>
            </a:r>
          </a:p>
          <a:p>
            <a:pPr marL="703263" lvl="1" indent="-361950"/>
            <a:r>
              <a:rPr lang="en-US" altLang="ja-JP" dirty="0" smtClean="0">
                <a:cs typeface="Arial" charset="0"/>
              </a:rPr>
              <a:t>Automatic take-up</a:t>
            </a:r>
          </a:p>
        </p:txBody>
      </p:sp>
      <p:sp>
        <p:nvSpPr>
          <p:cNvPr id="4" name="Slide Number Placeholder 3"/>
          <p:cNvSpPr>
            <a:spLocks noGrp="1"/>
          </p:cNvSpPr>
          <p:nvPr>
            <p:ph type="sldNum" sz="quarter" idx="13"/>
          </p:nvPr>
        </p:nvSpPr>
        <p:spPr/>
        <p:txBody>
          <a:bodyPr/>
          <a:lstStyle/>
          <a:p>
            <a:pPr>
              <a:defRPr/>
            </a:pPr>
            <a:fld id="{E460EA48-133C-CC48-B799-21F2A8C735F2}" type="slidenum">
              <a:rPr lang="en-US" smtClean="0"/>
              <a:pPr>
                <a:defRPr/>
              </a:pPr>
              <a:t>25</a:t>
            </a:fld>
            <a:endParaRPr lang="en-US" dirty="0"/>
          </a:p>
        </p:txBody>
      </p:sp>
      <p:pic>
        <p:nvPicPr>
          <p:cNvPr id="7" name="Picture 6" descr="4-up Flowers.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7301" y="892175"/>
            <a:ext cx="4114800" cy="3200400"/>
          </a:xfrm>
          <a:prstGeom prst="rect">
            <a:avLst/>
          </a:prstGeom>
          <a:ln>
            <a:solidFill>
              <a:schemeClr val="bg1">
                <a:lumMod val="50000"/>
              </a:schemeClr>
            </a:solidFill>
          </a:ln>
        </p:spPr>
      </p:pic>
    </p:spTree>
    <p:extLst>
      <p:ext uri="{BB962C8B-B14F-4D97-AF65-F5344CB8AC3E}">
        <p14:creationId xmlns:p14="http://schemas.microsoft.com/office/powerpoint/2010/main" val="2319132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Segment Correction</a:t>
            </a:r>
            <a:endParaRPr lang="en-US" dirty="0"/>
          </a:p>
        </p:txBody>
      </p:sp>
      <p:sp>
        <p:nvSpPr>
          <p:cNvPr id="10" name="Content Placeholder 9"/>
          <p:cNvSpPr>
            <a:spLocks noGrp="1"/>
          </p:cNvSpPr>
          <p:nvPr>
            <p:ph sz="quarter" idx="10"/>
          </p:nvPr>
        </p:nvSpPr>
        <p:spPr/>
        <p:txBody>
          <a:bodyPr/>
          <a:lstStyle/>
          <a:p>
            <a:pPr marL="361950" indent="-361950"/>
            <a:r>
              <a:rPr lang="en-US" altLang="ja-JP" dirty="0" smtClean="0">
                <a:cs typeface="Arial" charset="0"/>
              </a:rPr>
              <a:t>Detects intermediate </a:t>
            </a:r>
            <a:r>
              <a:rPr lang="en-US" altLang="ja-JP" dirty="0">
                <a:cs typeface="Arial" charset="0"/>
              </a:rPr>
              <a:t>crop </a:t>
            </a:r>
            <a:r>
              <a:rPr lang="en-US" altLang="ja-JP" dirty="0" smtClean="0">
                <a:cs typeface="Arial" charset="0"/>
              </a:rPr>
              <a:t>marks in feed direction </a:t>
            </a:r>
          </a:p>
          <a:p>
            <a:pPr marL="361950" indent="-361950"/>
            <a:r>
              <a:rPr lang="en-US" altLang="ja-JP" dirty="0" smtClean="0">
                <a:cs typeface="Arial" charset="0"/>
              </a:rPr>
              <a:t>Enables </a:t>
            </a:r>
            <a:r>
              <a:rPr lang="en-US" altLang="ja-JP" dirty="0">
                <a:cs typeface="Arial" charset="0"/>
              </a:rPr>
              <a:t>four-</a:t>
            </a:r>
            <a:r>
              <a:rPr lang="en-US" altLang="ja-JP" dirty="0" smtClean="0">
                <a:cs typeface="Arial" charset="0"/>
              </a:rPr>
              <a:t>point corrections </a:t>
            </a:r>
            <a:r>
              <a:rPr lang="en-US" altLang="ja-JP" dirty="0">
                <a:cs typeface="Arial" charset="0"/>
              </a:rPr>
              <a:t>for each </a:t>
            </a:r>
            <a:r>
              <a:rPr lang="en-US" altLang="ja-JP" dirty="0" smtClean="0">
                <a:cs typeface="Arial" charset="0"/>
              </a:rPr>
              <a:t>segment </a:t>
            </a:r>
            <a:endParaRPr lang="en-US" altLang="ja-JP" dirty="0">
              <a:cs typeface="Arial" charset="0"/>
            </a:endParaRPr>
          </a:p>
          <a:p>
            <a:pPr marL="703263" lvl="1" indent="-361950"/>
            <a:r>
              <a:rPr lang="en-US" altLang="ja-JP" dirty="0" smtClean="0">
                <a:cs typeface="Arial" charset="0"/>
              </a:rPr>
              <a:t>Accurate</a:t>
            </a:r>
            <a:r>
              <a:rPr lang="en-US" altLang="ja-JP" dirty="0">
                <a:cs typeface="Arial" charset="0"/>
              </a:rPr>
              <a:t>, long-length </a:t>
            </a:r>
            <a:r>
              <a:rPr lang="en-US" altLang="ja-JP" dirty="0" smtClean="0">
                <a:cs typeface="Arial" charset="0"/>
              </a:rPr>
              <a:t>cutting </a:t>
            </a:r>
            <a:endParaRPr lang="en-US" altLang="ja-JP" dirty="0">
              <a:cs typeface="Arial" charset="0"/>
            </a:endParaRPr>
          </a:p>
          <a:p>
            <a:pPr marL="703263" lvl="1" indent="-361950"/>
            <a:r>
              <a:rPr lang="en-US" altLang="ja-JP" dirty="0" smtClean="0">
                <a:cs typeface="Arial" charset="0"/>
              </a:rPr>
              <a:t>Even </a:t>
            </a:r>
            <a:r>
              <a:rPr lang="en-US" altLang="ja-JP" dirty="0">
                <a:cs typeface="Arial" charset="0"/>
              </a:rPr>
              <a:t>if the image is </a:t>
            </a:r>
            <a:r>
              <a:rPr lang="en-US" altLang="ja-JP" dirty="0" smtClean="0">
                <a:cs typeface="Arial" charset="0"/>
              </a:rPr>
              <a:t>distorted</a:t>
            </a:r>
            <a:endParaRPr lang="en-US" altLang="ja-JP" dirty="0">
              <a:cs typeface="Arial" charset="0"/>
            </a:endParaRPr>
          </a:p>
          <a:p>
            <a:endParaRPr lang="en-US" dirty="0"/>
          </a:p>
        </p:txBody>
      </p:sp>
      <p:sp>
        <p:nvSpPr>
          <p:cNvPr id="5" name="Slide Number Placeholder 4"/>
          <p:cNvSpPr>
            <a:spLocks noGrp="1"/>
          </p:cNvSpPr>
          <p:nvPr>
            <p:ph type="sldNum" sz="quarter" idx="13"/>
          </p:nvPr>
        </p:nvSpPr>
        <p:spPr/>
        <p:txBody>
          <a:bodyPr/>
          <a:lstStyle/>
          <a:p>
            <a:pPr>
              <a:defRPr/>
            </a:pPr>
            <a:fld id="{FDF83319-E424-EB40-B361-7BDB3D7D1517}" type="slidenum">
              <a:rPr lang="en-US" smtClean="0"/>
              <a:pPr>
                <a:defRPr/>
              </a:pPr>
              <a:t>26</a:t>
            </a:fld>
            <a:endParaRPr lang="en-US" dirty="0"/>
          </a:p>
        </p:txBody>
      </p:sp>
      <p:grpSp>
        <p:nvGrpSpPr>
          <p:cNvPr id="27" name="Group 26"/>
          <p:cNvGrpSpPr/>
          <p:nvPr/>
        </p:nvGrpSpPr>
        <p:grpSpPr>
          <a:xfrm>
            <a:off x="4707165" y="1707093"/>
            <a:ext cx="3800146" cy="2086110"/>
            <a:chOff x="4707165" y="1707093"/>
            <a:chExt cx="3800146" cy="2086110"/>
          </a:xfrm>
        </p:grpSpPr>
        <p:sp>
          <p:nvSpPr>
            <p:cNvPr id="15" name="Right Brace 14"/>
            <p:cNvSpPr/>
            <p:nvPr/>
          </p:nvSpPr>
          <p:spPr bwMode="auto">
            <a:xfrm>
              <a:off x="7372933" y="1805895"/>
              <a:ext cx="239166" cy="626702"/>
            </a:xfrm>
            <a:prstGeom prst="rightBrace">
              <a:avLst>
                <a:gd name="adj1" fmla="val 8333"/>
                <a:gd name="adj2" fmla="val 5194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E41A2E"/>
                </a:solidFill>
                <a:effectLst/>
                <a:latin typeface="Myriad Pro" pitchFamily="1" charset="0"/>
                <a:ea typeface="ＭＳ Ｐゴシック" pitchFamily="34" charset="-128"/>
              </a:endParaRPr>
            </a:p>
          </p:txBody>
        </p:sp>
        <p:sp>
          <p:nvSpPr>
            <p:cNvPr id="16" name="テキスト ボックス 11"/>
            <p:cNvSpPr txBox="1"/>
            <p:nvPr/>
          </p:nvSpPr>
          <p:spPr>
            <a:xfrm>
              <a:off x="4707165" y="2264721"/>
              <a:ext cx="897501" cy="400110"/>
            </a:xfrm>
            <a:prstGeom prst="rect">
              <a:avLst/>
            </a:prstGeom>
            <a:noFill/>
          </p:spPr>
          <p:txBody>
            <a:bodyPr wrap="none" rtlCol="0">
              <a:spAutoFit/>
            </a:bodyPr>
            <a:lstStyle/>
            <a:p>
              <a:pPr algn="r"/>
              <a:r>
                <a:rPr kumimoji="1" lang="en-US" altLang="ja-JP" sz="1000" dirty="0" smtClean="0">
                  <a:latin typeface="Arial"/>
                  <a:ea typeface="メイリオ" pitchFamily="50" charset="-128"/>
                  <a:cs typeface="Arial"/>
                </a:rPr>
                <a:t>Intermediate</a:t>
              </a:r>
            </a:p>
            <a:p>
              <a:pPr algn="r"/>
              <a:r>
                <a:rPr lang="en-US" altLang="ja-JP" sz="1000" dirty="0" smtClean="0">
                  <a:latin typeface="Arial"/>
                  <a:ea typeface="メイリオ" pitchFamily="50" charset="-128"/>
                  <a:cs typeface="Arial"/>
                </a:rPr>
                <a:t>crop mark</a:t>
              </a:r>
              <a:endParaRPr kumimoji="1" lang="ja-JP" altLang="en-US" sz="1000" dirty="0">
                <a:latin typeface="Arial"/>
                <a:ea typeface="メイリオ" pitchFamily="50" charset="-128"/>
                <a:cs typeface="Arial"/>
              </a:endParaRPr>
            </a:p>
          </p:txBody>
        </p:sp>
        <p:cxnSp>
          <p:nvCxnSpPr>
            <p:cNvPr id="17" name="直線矢印コネクタ 18"/>
            <p:cNvCxnSpPr/>
            <p:nvPr/>
          </p:nvCxnSpPr>
          <p:spPr>
            <a:xfrm>
              <a:off x="5609021" y="2449002"/>
              <a:ext cx="331012" cy="0"/>
            </a:xfrm>
            <a:prstGeom prst="straightConnector1">
              <a:avLst/>
            </a:prstGeom>
            <a:ln w="28575">
              <a:solidFill>
                <a:srgbClr val="0099FF"/>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5604724" y="3096167"/>
              <a:ext cx="331012" cy="0"/>
            </a:xfrm>
            <a:prstGeom prst="straightConnector1">
              <a:avLst/>
            </a:prstGeom>
            <a:ln w="28575">
              <a:solidFill>
                <a:srgbClr val="0099FF"/>
              </a:solidFill>
              <a:tailEnd type="arrow"/>
            </a:ln>
          </p:spPr>
          <p:style>
            <a:lnRef idx="1">
              <a:schemeClr val="accent1"/>
            </a:lnRef>
            <a:fillRef idx="0">
              <a:schemeClr val="accent1"/>
            </a:fillRef>
            <a:effectRef idx="0">
              <a:schemeClr val="accent1"/>
            </a:effectRef>
            <a:fontRef idx="minor">
              <a:schemeClr val="tx1"/>
            </a:fontRef>
          </p:style>
        </p:cxnSp>
        <p:sp>
          <p:nvSpPr>
            <p:cNvPr id="20" name="テキスト ボックス 11"/>
            <p:cNvSpPr txBox="1"/>
            <p:nvPr/>
          </p:nvSpPr>
          <p:spPr>
            <a:xfrm>
              <a:off x="4719364" y="2887147"/>
              <a:ext cx="897501" cy="400110"/>
            </a:xfrm>
            <a:prstGeom prst="rect">
              <a:avLst/>
            </a:prstGeom>
            <a:noFill/>
          </p:spPr>
          <p:txBody>
            <a:bodyPr wrap="none" rtlCol="0">
              <a:spAutoFit/>
            </a:bodyPr>
            <a:lstStyle/>
            <a:p>
              <a:pPr algn="r"/>
              <a:r>
                <a:rPr kumimoji="1" lang="en-US" altLang="ja-JP" sz="1000" dirty="0" smtClean="0">
                  <a:latin typeface="Arial"/>
                  <a:ea typeface="メイリオ" pitchFamily="50" charset="-128"/>
                  <a:cs typeface="Arial"/>
                </a:rPr>
                <a:t>Intermediate</a:t>
              </a:r>
            </a:p>
            <a:p>
              <a:pPr algn="r"/>
              <a:r>
                <a:rPr lang="en-US" altLang="ja-JP" sz="1000" dirty="0" smtClean="0">
                  <a:latin typeface="Arial"/>
                  <a:ea typeface="メイリオ" pitchFamily="50" charset="-128"/>
                  <a:cs typeface="Arial"/>
                </a:rPr>
                <a:t>crop mark</a:t>
              </a:r>
              <a:endParaRPr kumimoji="1" lang="ja-JP" altLang="en-US" sz="1000" dirty="0">
                <a:latin typeface="Arial"/>
                <a:ea typeface="メイリオ" pitchFamily="50" charset="-128"/>
                <a:cs typeface="Arial"/>
              </a:endParaRPr>
            </a:p>
          </p:txBody>
        </p:sp>
        <p:sp>
          <p:nvSpPr>
            <p:cNvPr id="21" name="テキスト ボックス 11"/>
            <p:cNvSpPr txBox="1"/>
            <p:nvPr/>
          </p:nvSpPr>
          <p:spPr>
            <a:xfrm>
              <a:off x="7702421" y="2000540"/>
              <a:ext cx="804890" cy="246221"/>
            </a:xfrm>
            <a:prstGeom prst="rect">
              <a:avLst/>
            </a:prstGeom>
            <a:noFill/>
          </p:spPr>
          <p:txBody>
            <a:bodyPr wrap="none" rtlCol="0">
              <a:spAutoFit/>
            </a:bodyPr>
            <a:lstStyle/>
            <a:p>
              <a:r>
                <a:rPr kumimoji="1" lang="en-US" altLang="ja-JP" sz="1000" dirty="0" smtClean="0">
                  <a:latin typeface="Arial"/>
                  <a:ea typeface="メイリオ" pitchFamily="50" charset="-128"/>
                  <a:cs typeface="Arial"/>
                </a:rPr>
                <a:t>Segment 1</a:t>
              </a:r>
              <a:endParaRPr kumimoji="1" lang="ja-JP" altLang="en-US" sz="1000" dirty="0">
                <a:latin typeface="Arial"/>
                <a:ea typeface="メイリオ" pitchFamily="50" charset="-128"/>
                <a:cs typeface="Arial"/>
              </a:endParaRPr>
            </a:p>
          </p:txBody>
        </p:sp>
        <p:pic>
          <p:nvPicPr>
            <p:cNvPr id="22" name="Picture 21" descr="Intermediate Flow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8643" y="1707093"/>
              <a:ext cx="1288197" cy="2086110"/>
            </a:xfrm>
            <a:prstGeom prst="rect">
              <a:avLst/>
            </a:prstGeom>
          </p:spPr>
        </p:pic>
        <p:sp>
          <p:nvSpPr>
            <p:cNvPr id="23" name="Right Brace 22"/>
            <p:cNvSpPr/>
            <p:nvPr/>
          </p:nvSpPr>
          <p:spPr bwMode="auto">
            <a:xfrm>
              <a:off x="7376884" y="2461307"/>
              <a:ext cx="239166" cy="626702"/>
            </a:xfrm>
            <a:prstGeom prst="rightBrace">
              <a:avLst>
                <a:gd name="adj1" fmla="val 8333"/>
                <a:gd name="adj2" fmla="val 5194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E41A2E"/>
                </a:solidFill>
                <a:effectLst/>
                <a:latin typeface="Myriad Pro" pitchFamily="1" charset="0"/>
                <a:ea typeface="ＭＳ Ｐゴシック" pitchFamily="34" charset="-128"/>
              </a:endParaRPr>
            </a:p>
          </p:txBody>
        </p:sp>
        <p:sp>
          <p:nvSpPr>
            <p:cNvPr id="24" name="Right Brace 23"/>
            <p:cNvSpPr/>
            <p:nvPr/>
          </p:nvSpPr>
          <p:spPr bwMode="auto">
            <a:xfrm>
              <a:off x="7376884" y="3112747"/>
              <a:ext cx="239166" cy="626702"/>
            </a:xfrm>
            <a:prstGeom prst="rightBrace">
              <a:avLst>
                <a:gd name="adj1" fmla="val 8333"/>
                <a:gd name="adj2" fmla="val 51942"/>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E41A2E"/>
                </a:solidFill>
                <a:effectLst/>
                <a:latin typeface="Myriad Pro" pitchFamily="1" charset="0"/>
                <a:ea typeface="ＭＳ Ｐゴシック" pitchFamily="34" charset="-128"/>
              </a:endParaRPr>
            </a:p>
          </p:txBody>
        </p:sp>
        <p:sp>
          <p:nvSpPr>
            <p:cNvPr id="25" name="テキスト ボックス 11"/>
            <p:cNvSpPr txBox="1"/>
            <p:nvPr/>
          </p:nvSpPr>
          <p:spPr>
            <a:xfrm>
              <a:off x="7698126" y="2647705"/>
              <a:ext cx="804890" cy="246221"/>
            </a:xfrm>
            <a:prstGeom prst="rect">
              <a:avLst/>
            </a:prstGeom>
            <a:noFill/>
          </p:spPr>
          <p:txBody>
            <a:bodyPr wrap="none" rtlCol="0">
              <a:spAutoFit/>
            </a:bodyPr>
            <a:lstStyle/>
            <a:p>
              <a:r>
                <a:rPr kumimoji="1" lang="en-US" altLang="ja-JP" sz="1000" dirty="0" smtClean="0">
                  <a:latin typeface="Arial"/>
                  <a:ea typeface="メイリオ" pitchFamily="50" charset="-128"/>
                  <a:cs typeface="Arial"/>
                </a:rPr>
                <a:t>Segment 2</a:t>
              </a:r>
              <a:endParaRPr kumimoji="1" lang="ja-JP" altLang="en-US" sz="1000" dirty="0">
                <a:latin typeface="Arial"/>
                <a:ea typeface="メイリオ" pitchFamily="50" charset="-128"/>
                <a:cs typeface="Arial"/>
              </a:endParaRPr>
            </a:p>
          </p:txBody>
        </p:sp>
        <p:sp>
          <p:nvSpPr>
            <p:cNvPr id="26" name="テキスト ボックス 11"/>
            <p:cNvSpPr txBox="1"/>
            <p:nvPr/>
          </p:nvSpPr>
          <p:spPr>
            <a:xfrm>
              <a:off x="7698125" y="3299147"/>
              <a:ext cx="804890" cy="246221"/>
            </a:xfrm>
            <a:prstGeom prst="rect">
              <a:avLst/>
            </a:prstGeom>
            <a:noFill/>
          </p:spPr>
          <p:txBody>
            <a:bodyPr wrap="none" rtlCol="0">
              <a:spAutoFit/>
            </a:bodyPr>
            <a:lstStyle/>
            <a:p>
              <a:r>
                <a:rPr kumimoji="1" lang="en-US" altLang="ja-JP" sz="1000" dirty="0" smtClean="0">
                  <a:latin typeface="Arial"/>
                  <a:ea typeface="メイリオ" pitchFamily="50" charset="-128"/>
                  <a:cs typeface="Arial"/>
                </a:rPr>
                <a:t>Segment 3</a:t>
              </a:r>
              <a:endParaRPr kumimoji="1" lang="ja-JP" altLang="en-US" sz="1000" dirty="0">
                <a:latin typeface="Arial"/>
                <a:ea typeface="メイリオ" pitchFamily="50" charset="-128"/>
                <a:cs typeface="Arial"/>
              </a:endParaRPr>
            </a:p>
          </p:txBody>
        </p:sp>
      </p:grpSp>
    </p:spTree>
    <p:extLst>
      <p:ext uri="{BB962C8B-B14F-4D97-AF65-F5344CB8AC3E}">
        <p14:creationId xmlns:p14="http://schemas.microsoft.com/office/powerpoint/2010/main" val="3773521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and Print</a:t>
            </a:r>
            <a:endParaRPr lang="en-US" dirty="0"/>
          </a:p>
        </p:txBody>
      </p:sp>
      <p:sp>
        <p:nvSpPr>
          <p:cNvPr id="3" name="Content Placeholder 2"/>
          <p:cNvSpPr>
            <a:spLocks noGrp="1"/>
          </p:cNvSpPr>
          <p:nvPr>
            <p:ph sz="quarter" idx="10"/>
          </p:nvPr>
        </p:nvSpPr>
        <p:spPr/>
        <p:txBody>
          <a:bodyPr/>
          <a:lstStyle/>
          <a:p>
            <a:r>
              <a:rPr lang="en-US" dirty="0" smtClean="0"/>
              <a:t>Pre-cut before printing </a:t>
            </a:r>
          </a:p>
          <a:p>
            <a:r>
              <a:rPr lang="en-US" dirty="0" smtClean="0"/>
              <a:t>Ideal for thin media</a:t>
            </a:r>
          </a:p>
          <a:p>
            <a:pPr lvl="1"/>
            <a:r>
              <a:rPr lang="en-US" dirty="0" smtClean="0"/>
              <a:t>Prevents film separation</a:t>
            </a:r>
          </a:p>
          <a:p>
            <a:pPr lvl="1"/>
            <a:endParaRPr lang="en-US" dirty="0" smtClean="0"/>
          </a:p>
        </p:txBody>
      </p:sp>
      <p:sp>
        <p:nvSpPr>
          <p:cNvPr id="5" name="Slide Number Placeholder 4"/>
          <p:cNvSpPr>
            <a:spLocks noGrp="1"/>
          </p:cNvSpPr>
          <p:nvPr>
            <p:ph type="sldNum" sz="quarter" idx="13"/>
          </p:nvPr>
        </p:nvSpPr>
        <p:spPr/>
        <p:txBody>
          <a:bodyPr/>
          <a:lstStyle/>
          <a:p>
            <a:pPr>
              <a:defRPr/>
            </a:pPr>
            <a:fld id="{FDF83319-E424-EB40-B361-7BDB3D7D1517}" type="slidenum">
              <a:rPr lang="en-US" smtClean="0"/>
              <a:pPr>
                <a:defRPr/>
              </a:pPr>
              <a:t>27</a:t>
            </a:fld>
            <a:endParaRPr lang="en-US" dirty="0"/>
          </a:p>
        </p:txBody>
      </p:sp>
      <p:pic>
        <p:nvPicPr>
          <p:cNvPr id="7" name="Picture 6" descr="Heat_transfer_printing_t_shi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215" y="892175"/>
            <a:ext cx="2919236" cy="2900563"/>
          </a:xfrm>
          <a:prstGeom prst="rect">
            <a:avLst/>
          </a:prstGeom>
        </p:spPr>
      </p:pic>
      <p:sp>
        <p:nvSpPr>
          <p:cNvPr id="8" name="TextBox 9"/>
          <p:cNvSpPr txBox="1">
            <a:spLocks noChangeArrowheads="1"/>
          </p:cNvSpPr>
          <p:nvPr/>
        </p:nvSpPr>
        <p:spPr bwMode="auto">
          <a:xfrm>
            <a:off x="6147468" y="3799639"/>
            <a:ext cx="26254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1000" i="1" dirty="0" smtClean="0"/>
              <a:t>Cut first</a:t>
            </a:r>
            <a:r>
              <a:rPr lang="en-US" sz="1000" dirty="0" smtClean="0"/>
              <a:t> capability is particularly useful for thin materials such as heat transfer media.</a:t>
            </a:r>
          </a:p>
        </p:txBody>
      </p:sp>
    </p:spTree>
    <p:extLst>
      <p:ext uri="{BB962C8B-B14F-4D97-AF65-F5344CB8AC3E}">
        <p14:creationId xmlns:p14="http://schemas.microsoft.com/office/powerpoint/2010/main" val="27756196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cut and Corner Cut</a:t>
            </a:r>
            <a:endParaRPr lang="en-US" dirty="0"/>
          </a:p>
        </p:txBody>
      </p:sp>
      <p:sp>
        <p:nvSpPr>
          <p:cNvPr id="3" name="Content Placeholder 2"/>
          <p:cNvSpPr>
            <a:spLocks noGrp="1"/>
          </p:cNvSpPr>
          <p:nvPr>
            <p:ph sz="quarter" idx="10"/>
          </p:nvPr>
        </p:nvSpPr>
        <p:spPr/>
        <p:txBody>
          <a:bodyPr/>
          <a:lstStyle/>
          <a:p>
            <a:r>
              <a:rPr lang="en-US" dirty="0" smtClean="0"/>
              <a:t>Over cut makes a cross-cut at start and end positions</a:t>
            </a:r>
          </a:p>
          <a:p>
            <a:pPr lvl="1"/>
            <a:r>
              <a:rPr lang="en-US" dirty="0" smtClean="0"/>
              <a:t>Results in sharp edges</a:t>
            </a:r>
            <a:r>
              <a:rPr lang="en-US" dirty="0"/>
              <a:t> </a:t>
            </a:r>
            <a:r>
              <a:rPr lang="en-US" dirty="0" smtClean="0"/>
              <a:t>with no undercut fragments</a:t>
            </a:r>
          </a:p>
          <a:p>
            <a:pPr lvl="1"/>
            <a:r>
              <a:rPr lang="en-US" dirty="0"/>
              <a:t>Range can be set between</a:t>
            </a:r>
            <a:br>
              <a:rPr lang="en-US" dirty="0"/>
            </a:br>
            <a:r>
              <a:rPr lang="en-US" dirty="0"/>
              <a:t>0.1 mm – 1.0 </a:t>
            </a:r>
            <a:r>
              <a:rPr lang="en-US" dirty="0" smtClean="0"/>
              <a:t>mm</a:t>
            </a:r>
          </a:p>
          <a:p>
            <a:r>
              <a:rPr lang="en-US" dirty="0" smtClean="0"/>
              <a:t>Corner cut makes cross-cuts at each corner</a:t>
            </a:r>
          </a:p>
          <a:p>
            <a:pPr lvl="1"/>
            <a:r>
              <a:rPr lang="en-US" dirty="0" smtClean="0"/>
              <a:t>Reduces waste by ensuring clean edges</a:t>
            </a:r>
          </a:p>
          <a:p>
            <a:pPr marL="0" indent="0">
              <a:buNone/>
            </a:pPr>
            <a:endParaRPr lang="en-US" dirty="0" smtClean="0"/>
          </a:p>
        </p:txBody>
      </p:sp>
      <p:sp>
        <p:nvSpPr>
          <p:cNvPr id="5" name="Slide Number Placeholder 4"/>
          <p:cNvSpPr>
            <a:spLocks noGrp="1"/>
          </p:cNvSpPr>
          <p:nvPr>
            <p:ph type="sldNum" sz="quarter" idx="13"/>
          </p:nvPr>
        </p:nvSpPr>
        <p:spPr/>
        <p:txBody>
          <a:bodyPr/>
          <a:lstStyle/>
          <a:p>
            <a:pPr>
              <a:defRPr/>
            </a:pPr>
            <a:fld id="{FDF83319-E424-EB40-B361-7BDB3D7D1517}" type="slidenum">
              <a:rPr lang="en-US" smtClean="0"/>
              <a:pPr>
                <a:defRPr/>
              </a:pPr>
              <a:t>28</a:t>
            </a:fld>
            <a:endParaRPr lang="en-US" dirty="0"/>
          </a:p>
        </p:txBody>
      </p:sp>
      <p:grpSp>
        <p:nvGrpSpPr>
          <p:cNvPr id="6" name="グループ化 46"/>
          <p:cNvGrpSpPr/>
          <p:nvPr/>
        </p:nvGrpSpPr>
        <p:grpSpPr>
          <a:xfrm>
            <a:off x="4899775" y="1639017"/>
            <a:ext cx="3810684" cy="1435546"/>
            <a:chOff x="1855974" y="3505622"/>
            <a:chExt cx="3810684" cy="1435546"/>
          </a:xfrm>
        </p:grpSpPr>
        <p:sp>
          <p:nvSpPr>
            <p:cNvPr id="7" name="Rectangle 25"/>
            <p:cNvSpPr>
              <a:spLocks noChangeArrowheads="1"/>
            </p:cNvSpPr>
            <p:nvPr/>
          </p:nvSpPr>
          <p:spPr bwMode="auto">
            <a:xfrm>
              <a:off x="1855974" y="3917155"/>
              <a:ext cx="1203882" cy="807989"/>
            </a:xfrm>
            <a:prstGeom prst="rect">
              <a:avLst/>
            </a:prstGeom>
            <a:solidFill>
              <a:schemeClr val="accent1"/>
            </a:solidFill>
            <a:ln w="9525">
              <a:solidFill>
                <a:schemeClr val="tx1"/>
              </a:solidFill>
              <a:miter lim="800000"/>
              <a:headEnd/>
              <a:tailEnd/>
            </a:ln>
          </p:spPr>
          <p:txBody>
            <a:bodyPr wrap="none" anchor="ctr"/>
            <a:lstStyle/>
            <a:p>
              <a:endParaRPr lang="ja-JP" altLang="en-US"/>
            </a:p>
          </p:txBody>
        </p:sp>
        <p:sp>
          <p:nvSpPr>
            <p:cNvPr id="8" name="Oval 26"/>
            <p:cNvSpPr>
              <a:spLocks noChangeArrowheads="1"/>
            </p:cNvSpPr>
            <p:nvPr/>
          </p:nvSpPr>
          <p:spPr bwMode="auto">
            <a:xfrm>
              <a:off x="3814495" y="3789041"/>
              <a:ext cx="1189552" cy="1152127"/>
            </a:xfrm>
            <a:prstGeom prst="ellipse">
              <a:avLst/>
            </a:prstGeom>
            <a:solidFill>
              <a:schemeClr val="accent1"/>
            </a:solidFill>
            <a:ln w="9525">
              <a:solidFill>
                <a:schemeClr val="tx1"/>
              </a:solidFill>
              <a:round/>
              <a:headEnd/>
              <a:tailEnd/>
            </a:ln>
          </p:spPr>
          <p:txBody>
            <a:bodyPr wrap="none" anchor="ctr"/>
            <a:lstStyle/>
            <a:p>
              <a:endParaRPr lang="ja-JP" altLang="en-US"/>
            </a:p>
          </p:txBody>
        </p:sp>
        <p:sp>
          <p:nvSpPr>
            <p:cNvPr id="9" name="Line 27"/>
            <p:cNvSpPr>
              <a:spLocks noChangeShapeType="1"/>
            </p:cNvSpPr>
            <p:nvPr/>
          </p:nvSpPr>
          <p:spPr bwMode="auto">
            <a:xfrm flipV="1">
              <a:off x="3054117" y="3711389"/>
              <a:ext cx="0" cy="205767"/>
            </a:xfrm>
            <a:prstGeom prst="line">
              <a:avLst/>
            </a:prstGeom>
            <a:noFill/>
            <a:ln w="9525">
              <a:solidFill>
                <a:schemeClr val="tx1"/>
              </a:solidFill>
              <a:round/>
              <a:headEnd/>
              <a:tailEnd/>
            </a:ln>
          </p:spPr>
          <p:txBody>
            <a:bodyPr/>
            <a:lstStyle/>
            <a:p>
              <a:endParaRPr lang="ja-JP" altLang="en-US"/>
            </a:p>
          </p:txBody>
        </p:sp>
        <p:sp>
          <p:nvSpPr>
            <p:cNvPr id="10" name="Line 28"/>
            <p:cNvSpPr>
              <a:spLocks noChangeShapeType="1"/>
            </p:cNvSpPr>
            <p:nvPr/>
          </p:nvSpPr>
          <p:spPr bwMode="auto">
            <a:xfrm>
              <a:off x="3054117" y="3917155"/>
              <a:ext cx="198016" cy="0"/>
            </a:xfrm>
            <a:prstGeom prst="line">
              <a:avLst/>
            </a:prstGeom>
            <a:noFill/>
            <a:ln w="9525">
              <a:solidFill>
                <a:schemeClr val="tx1"/>
              </a:solidFill>
              <a:round/>
              <a:headEnd/>
              <a:tailEnd/>
            </a:ln>
          </p:spPr>
          <p:txBody>
            <a:bodyPr/>
            <a:lstStyle/>
            <a:p>
              <a:endParaRPr lang="ja-JP" altLang="en-US"/>
            </a:p>
          </p:txBody>
        </p:sp>
        <p:sp>
          <p:nvSpPr>
            <p:cNvPr id="11" name="Line 29"/>
            <p:cNvSpPr>
              <a:spLocks noChangeShapeType="1"/>
            </p:cNvSpPr>
            <p:nvPr/>
          </p:nvSpPr>
          <p:spPr bwMode="auto">
            <a:xfrm>
              <a:off x="3054117" y="3711389"/>
              <a:ext cx="461552" cy="0"/>
            </a:xfrm>
            <a:prstGeom prst="line">
              <a:avLst/>
            </a:prstGeom>
            <a:noFill/>
            <a:ln w="9525">
              <a:solidFill>
                <a:schemeClr val="tx1"/>
              </a:solidFill>
              <a:prstDash val="dash"/>
              <a:round/>
              <a:headEnd/>
              <a:tailEnd/>
            </a:ln>
          </p:spPr>
          <p:txBody>
            <a:bodyPr/>
            <a:lstStyle/>
            <a:p>
              <a:endParaRPr lang="ja-JP" altLang="en-US"/>
            </a:p>
          </p:txBody>
        </p:sp>
        <p:sp>
          <p:nvSpPr>
            <p:cNvPr id="12" name="Line 30"/>
            <p:cNvSpPr>
              <a:spLocks noChangeShapeType="1"/>
            </p:cNvSpPr>
            <p:nvPr/>
          </p:nvSpPr>
          <p:spPr bwMode="auto">
            <a:xfrm>
              <a:off x="3252133" y="3917155"/>
              <a:ext cx="263536" cy="0"/>
            </a:xfrm>
            <a:prstGeom prst="line">
              <a:avLst/>
            </a:prstGeom>
            <a:noFill/>
            <a:ln w="9525">
              <a:solidFill>
                <a:schemeClr val="tx1"/>
              </a:solidFill>
              <a:prstDash val="dash"/>
              <a:round/>
              <a:headEnd/>
              <a:tailEnd/>
            </a:ln>
          </p:spPr>
          <p:txBody>
            <a:bodyPr/>
            <a:lstStyle/>
            <a:p>
              <a:endParaRPr lang="ja-JP" altLang="en-US"/>
            </a:p>
          </p:txBody>
        </p:sp>
        <p:sp>
          <p:nvSpPr>
            <p:cNvPr id="13" name="Line 31"/>
            <p:cNvSpPr>
              <a:spLocks noChangeShapeType="1"/>
            </p:cNvSpPr>
            <p:nvPr/>
          </p:nvSpPr>
          <p:spPr bwMode="auto">
            <a:xfrm flipV="1">
              <a:off x="3384629" y="3917155"/>
              <a:ext cx="0" cy="207280"/>
            </a:xfrm>
            <a:prstGeom prst="line">
              <a:avLst/>
            </a:prstGeom>
            <a:noFill/>
            <a:ln w="9525">
              <a:solidFill>
                <a:schemeClr val="tx1"/>
              </a:solidFill>
              <a:round/>
              <a:headEnd/>
              <a:tailEnd type="triangle" w="med" len="med"/>
            </a:ln>
          </p:spPr>
          <p:txBody>
            <a:bodyPr/>
            <a:lstStyle/>
            <a:p>
              <a:endParaRPr lang="ja-JP" altLang="en-US"/>
            </a:p>
          </p:txBody>
        </p:sp>
        <p:sp>
          <p:nvSpPr>
            <p:cNvPr id="14" name="Line 32"/>
            <p:cNvSpPr>
              <a:spLocks noChangeShapeType="1"/>
            </p:cNvSpPr>
            <p:nvPr/>
          </p:nvSpPr>
          <p:spPr bwMode="auto">
            <a:xfrm>
              <a:off x="3384629" y="3505622"/>
              <a:ext cx="0" cy="205767"/>
            </a:xfrm>
            <a:prstGeom prst="line">
              <a:avLst/>
            </a:prstGeom>
            <a:noFill/>
            <a:ln w="9525">
              <a:solidFill>
                <a:schemeClr val="tx1"/>
              </a:solidFill>
              <a:round/>
              <a:headEnd/>
              <a:tailEnd type="triangle" w="med" len="med"/>
            </a:ln>
          </p:spPr>
          <p:txBody>
            <a:bodyPr/>
            <a:lstStyle/>
            <a:p>
              <a:endParaRPr lang="ja-JP" altLang="en-US"/>
            </a:p>
          </p:txBody>
        </p:sp>
        <p:sp>
          <p:nvSpPr>
            <p:cNvPr id="15" name="Text Box 33"/>
            <p:cNvSpPr txBox="1">
              <a:spLocks noChangeArrowheads="1"/>
            </p:cNvSpPr>
            <p:nvPr/>
          </p:nvSpPr>
          <p:spPr bwMode="auto">
            <a:xfrm>
              <a:off x="3434410" y="3721646"/>
              <a:ext cx="595504" cy="261747"/>
            </a:xfrm>
            <a:prstGeom prst="rect">
              <a:avLst/>
            </a:prstGeom>
            <a:noFill/>
            <a:ln w="9525">
              <a:noFill/>
              <a:miter lim="800000"/>
              <a:headEnd/>
              <a:tailEnd/>
            </a:ln>
          </p:spPr>
          <p:txBody>
            <a:bodyPr wrap="none">
              <a:spAutoFit/>
            </a:bodyPr>
            <a:lstStyle/>
            <a:p>
              <a:r>
                <a:rPr lang="en-US" altLang="ja-JP" sz="1200"/>
                <a:t>1.0mm</a:t>
              </a:r>
            </a:p>
          </p:txBody>
        </p:sp>
        <p:sp>
          <p:nvSpPr>
            <p:cNvPr id="16" name="Line 34"/>
            <p:cNvSpPr>
              <a:spLocks noChangeShapeType="1"/>
            </p:cNvSpPr>
            <p:nvPr/>
          </p:nvSpPr>
          <p:spPr bwMode="auto">
            <a:xfrm flipV="1">
              <a:off x="5007090" y="4189401"/>
              <a:ext cx="0" cy="205767"/>
            </a:xfrm>
            <a:prstGeom prst="line">
              <a:avLst/>
            </a:prstGeom>
            <a:noFill/>
            <a:ln w="9525">
              <a:solidFill>
                <a:schemeClr val="tx1"/>
              </a:solidFill>
              <a:round/>
              <a:headEnd/>
              <a:tailEnd/>
            </a:ln>
          </p:spPr>
          <p:txBody>
            <a:bodyPr/>
            <a:lstStyle/>
            <a:p>
              <a:endParaRPr lang="ja-JP" altLang="en-US"/>
            </a:p>
          </p:txBody>
        </p:sp>
        <p:sp>
          <p:nvSpPr>
            <p:cNvPr id="17" name="Line 35"/>
            <p:cNvSpPr>
              <a:spLocks noChangeShapeType="1"/>
            </p:cNvSpPr>
            <p:nvPr/>
          </p:nvSpPr>
          <p:spPr bwMode="auto">
            <a:xfrm>
              <a:off x="5007090" y="4395168"/>
              <a:ext cx="198016" cy="0"/>
            </a:xfrm>
            <a:prstGeom prst="line">
              <a:avLst/>
            </a:prstGeom>
            <a:noFill/>
            <a:ln w="9525">
              <a:solidFill>
                <a:schemeClr val="tx1"/>
              </a:solidFill>
              <a:round/>
              <a:headEnd/>
              <a:tailEnd/>
            </a:ln>
          </p:spPr>
          <p:txBody>
            <a:bodyPr/>
            <a:lstStyle/>
            <a:p>
              <a:endParaRPr lang="ja-JP" altLang="en-US"/>
            </a:p>
          </p:txBody>
        </p:sp>
        <p:sp>
          <p:nvSpPr>
            <p:cNvPr id="18" name="Line 36"/>
            <p:cNvSpPr>
              <a:spLocks noChangeShapeType="1"/>
            </p:cNvSpPr>
            <p:nvPr/>
          </p:nvSpPr>
          <p:spPr bwMode="auto">
            <a:xfrm>
              <a:off x="5007090" y="4189401"/>
              <a:ext cx="461552" cy="0"/>
            </a:xfrm>
            <a:prstGeom prst="line">
              <a:avLst/>
            </a:prstGeom>
            <a:noFill/>
            <a:ln w="9525">
              <a:solidFill>
                <a:schemeClr val="tx1"/>
              </a:solidFill>
              <a:prstDash val="dash"/>
              <a:round/>
              <a:headEnd/>
              <a:tailEnd/>
            </a:ln>
          </p:spPr>
          <p:txBody>
            <a:bodyPr/>
            <a:lstStyle/>
            <a:p>
              <a:endParaRPr lang="ja-JP" altLang="en-US"/>
            </a:p>
          </p:txBody>
        </p:sp>
        <p:sp>
          <p:nvSpPr>
            <p:cNvPr id="19" name="Line 37"/>
            <p:cNvSpPr>
              <a:spLocks noChangeShapeType="1"/>
            </p:cNvSpPr>
            <p:nvPr/>
          </p:nvSpPr>
          <p:spPr bwMode="auto">
            <a:xfrm>
              <a:off x="5205106" y="4396635"/>
              <a:ext cx="263536" cy="0"/>
            </a:xfrm>
            <a:prstGeom prst="line">
              <a:avLst/>
            </a:prstGeom>
            <a:noFill/>
            <a:ln w="9525">
              <a:solidFill>
                <a:schemeClr val="tx1"/>
              </a:solidFill>
              <a:prstDash val="dash"/>
              <a:round/>
              <a:headEnd/>
              <a:tailEnd/>
            </a:ln>
          </p:spPr>
          <p:txBody>
            <a:bodyPr/>
            <a:lstStyle/>
            <a:p>
              <a:endParaRPr lang="ja-JP" altLang="en-US"/>
            </a:p>
          </p:txBody>
        </p:sp>
        <p:sp>
          <p:nvSpPr>
            <p:cNvPr id="20" name="Line 38"/>
            <p:cNvSpPr>
              <a:spLocks noChangeShapeType="1"/>
            </p:cNvSpPr>
            <p:nvPr/>
          </p:nvSpPr>
          <p:spPr bwMode="auto">
            <a:xfrm flipV="1">
              <a:off x="5337896" y="4396635"/>
              <a:ext cx="0" cy="207280"/>
            </a:xfrm>
            <a:prstGeom prst="line">
              <a:avLst/>
            </a:prstGeom>
            <a:noFill/>
            <a:ln w="9525">
              <a:solidFill>
                <a:schemeClr val="tx1"/>
              </a:solidFill>
              <a:round/>
              <a:headEnd/>
              <a:tailEnd type="triangle" w="med" len="med"/>
            </a:ln>
          </p:spPr>
          <p:txBody>
            <a:bodyPr/>
            <a:lstStyle/>
            <a:p>
              <a:endParaRPr lang="ja-JP" altLang="en-US"/>
            </a:p>
          </p:txBody>
        </p:sp>
        <p:sp>
          <p:nvSpPr>
            <p:cNvPr id="21" name="Line 39"/>
            <p:cNvSpPr>
              <a:spLocks noChangeShapeType="1"/>
            </p:cNvSpPr>
            <p:nvPr/>
          </p:nvSpPr>
          <p:spPr bwMode="auto">
            <a:xfrm>
              <a:off x="5337602" y="3983635"/>
              <a:ext cx="0" cy="205767"/>
            </a:xfrm>
            <a:prstGeom prst="line">
              <a:avLst/>
            </a:prstGeom>
            <a:noFill/>
            <a:ln w="9525">
              <a:solidFill>
                <a:schemeClr val="tx1"/>
              </a:solidFill>
              <a:round/>
              <a:headEnd/>
              <a:tailEnd type="triangle" w="med" len="med"/>
            </a:ln>
          </p:spPr>
          <p:txBody>
            <a:bodyPr/>
            <a:lstStyle/>
            <a:p>
              <a:endParaRPr lang="ja-JP" altLang="en-US"/>
            </a:p>
          </p:txBody>
        </p:sp>
        <p:sp>
          <p:nvSpPr>
            <p:cNvPr id="22" name="Text Box 40"/>
            <p:cNvSpPr txBox="1">
              <a:spLocks noChangeArrowheads="1"/>
            </p:cNvSpPr>
            <p:nvPr/>
          </p:nvSpPr>
          <p:spPr bwMode="auto">
            <a:xfrm>
              <a:off x="5071154" y="4165414"/>
              <a:ext cx="595504" cy="261747"/>
            </a:xfrm>
            <a:prstGeom prst="rect">
              <a:avLst/>
            </a:prstGeom>
            <a:noFill/>
            <a:ln w="9525">
              <a:noFill/>
              <a:miter lim="800000"/>
              <a:headEnd/>
              <a:tailEnd/>
            </a:ln>
          </p:spPr>
          <p:txBody>
            <a:bodyPr wrap="none">
              <a:spAutoFit/>
            </a:bodyPr>
            <a:lstStyle/>
            <a:p>
              <a:r>
                <a:rPr lang="en-US" altLang="ja-JP" sz="1200" dirty="0"/>
                <a:t>1.0mm</a:t>
              </a:r>
            </a:p>
          </p:txBody>
        </p:sp>
        <p:sp>
          <p:nvSpPr>
            <p:cNvPr id="23" name="Line 41"/>
            <p:cNvSpPr>
              <a:spLocks noChangeShapeType="1"/>
            </p:cNvSpPr>
            <p:nvPr/>
          </p:nvSpPr>
          <p:spPr bwMode="auto">
            <a:xfrm flipV="1">
              <a:off x="5006428" y="4392787"/>
              <a:ext cx="0" cy="205767"/>
            </a:xfrm>
            <a:prstGeom prst="line">
              <a:avLst/>
            </a:prstGeom>
            <a:noFill/>
            <a:ln w="9525">
              <a:solidFill>
                <a:schemeClr val="tx1"/>
              </a:solidFill>
              <a:round/>
              <a:headEnd/>
              <a:tailEnd/>
            </a:ln>
          </p:spPr>
          <p:txBody>
            <a:bodyPr/>
            <a:lstStyle/>
            <a:p>
              <a:endParaRPr lang="ja-JP" altLang="en-US"/>
            </a:p>
          </p:txBody>
        </p:sp>
      </p:grpSp>
    </p:spTree>
    <p:extLst>
      <p:ext uri="{BB962C8B-B14F-4D97-AF65-F5344CB8AC3E}">
        <p14:creationId xmlns:p14="http://schemas.microsoft.com/office/powerpoint/2010/main" val="648080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 Cut, Die Cut and Dotted Line Cut</a:t>
            </a:r>
            <a:endParaRPr lang="en-US" dirty="0"/>
          </a:p>
        </p:txBody>
      </p:sp>
      <p:sp>
        <p:nvSpPr>
          <p:cNvPr id="3" name="Content Placeholder 2"/>
          <p:cNvSpPr>
            <a:spLocks noGrp="1"/>
          </p:cNvSpPr>
          <p:nvPr>
            <p:ph sz="quarter" idx="10"/>
          </p:nvPr>
        </p:nvSpPr>
        <p:spPr/>
        <p:txBody>
          <a:bodyPr/>
          <a:lstStyle/>
          <a:p>
            <a:pPr marL="0" indent="0">
              <a:buNone/>
            </a:pPr>
            <a:endParaRPr lang="en-US" dirty="0" smtClean="0"/>
          </a:p>
          <a:p>
            <a:r>
              <a:rPr lang="en-US" dirty="0" smtClean="0"/>
              <a:t>Half cut</a:t>
            </a:r>
          </a:p>
          <a:p>
            <a:pPr lvl="1"/>
            <a:r>
              <a:rPr lang="en-US" dirty="0" smtClean="0"/>
              <a:t>Leaves the backing sheet</a:t>
            </a:r>
          </a:p>
          <a:p>
            <a:pPr marL="0" indent="0">
              <a:buNone/>
            </a:pPr>
            <a:endParaRPr lang="en-US" dirty="0" smtClean="0"/>
          </a:p>
          <a:p>
            <a:r>
              <a:rPr lang="en-US" dirty="0" smtClean="0"/>
              <a:t>Die cut</a:t>
            </a:r>
          </a:p>
          <a:p>
            <a:pPr lvl="1"/>
            <a:r>
              <a:rPr lang="en-US" dirty="0" smtClean="0"/>
              <a:t>Cuts through the backing sheet</a:t>
            </a:r>
          </a:p>
          <a:p>
            <a:pPr marL="0" indent="0">
              <a:buNone/>
            </a:pPr>
            <a:endParaRPr lang="en-US" dirty="0" smtClean="0"/>
          </a:p>
          <a:p>
            <a:r>
              <a:rPr lang="en-US" dirty="0" smtClean="0"/>
              <a:t>Dotted line cut</a:t>
            </a:r>
          </a:p>
          <a:p>
            <a:pPr lvl="1"/>
            <a:r>
              <a:rPr lang="en-US" dirty="0" smtClean="0"/>
              <a:t>Cuts a series of half and die cuts leaving a few minimal joints</a:t>
            </a:r>
          </a:p>
        </p:txBody>
      </p:sp>
      <p:sp>
        <p:nvSpPr>
          <p:cNvPr id="4" name="Slide Number Placeholder 3"/>
          <p:cNvSpPr>
            <a:spLocks noGrp="1"/>
          </p:cNvSpPr>
          <p:nvPr>
            <p:ph type="sldNum" sz="quarter" idx="12"/>
          </p:nvPr>
        </p:nvSpPr>
        <p:spPr/>
        <p:txBody>
          <a:bodyPr/>
          <a:lstStyle/>
          <a:p>
            <a:pPr>
              <a:defRPr/>
            </a:pPr>
            <a:fld id="{E460EA48-133C-CC48-B799-21F2A8C735F2}" type="slidenum">
              <a:rPr lang="en-US" smtClean="0"/>
              <a:pPr>
                <a:defRPr/>
              </a:pPr>
              <a:t>29</a:t>
            </a:fld>
            <a:endParaRPr lang="en-US" dirty="0"/>
          </a:p>
        </p:txBody>
      </p:sp>
      <p:grpSp>
        <p:nvGrpSpPr>
          <p:cNvPr id="6" name="Group 3"/>
          <p:cNvGrpSpPr>
            <a:grpSpLocks/>
          </p:cNvGrpSpPr>
          <p:nvPr/>
        </p:nvGrpSpPr>
        <p:grpSpPr bwMode="auto">
          <a:xfrm>
            <a:off x="4639651" y="1231326"/>
            <a:ext cx="1603377" cy="820737"/>
            <a:chOff x="1504" y="1751"/>
            <a:chExt cx="1010" cy="517"/>
          </a:xfrm>
        </p:grpSpPr>
        <p:sp>
          <p:nvSpPr>
            <p:cNvPr id="7" name="Rectangle 4"/>
            <p:cNvSpPr>
              <a:spLocks noChangeArrowheads="1"/>
            </p:cNvSpPr>
            <p:nvPr/>
          </p:nvSpPr>
          <p:spPr bwMode="auto">
            <a:xfrm>
              <a:off x="1504" y="2005"/>
              <a:ext cx="915" cy="88"/>
            </a:xfrm>
            <a:prstGeom prst="rect">
              <a:avLst/>
            </a:prstGeom>
            <a:solidFill>
              <a:srgbClr val="99CCFF"/>
            </a:solidFill>
            <a:ln w="9525">
              <a:solidFill>
                <a:srgbClr val="000000"/>
              </a:solidFill>
              <a:miter lim="800000"/>
              <a:headEnd/>
              <a:tailEnd/>
            </a:ln>
            <a:effectLst/>
          </p:spPr>
          <p:txBody>
            <a:bodyPr/>
            <a:lstStyle/>
            <a:p>
              <a:endParaRPr lang="ja-JP" altLang="en-US"/>
            </a:p>
          </p:txBody>
        </p:sp>
        <p:sp>
          <p:nvSpPr>
            <p:cNvPr id="8" name="Rectangle 5" descr="右上がり対角線 (反転)"/>
            <p:cNvSpPr>
              <a:spLocks noChangeArrowheads="1"/>
            </p:cNvSpPr>
            <p:nvPr/>
          </p:nvSpPr>
          <p:spPr bwMode="auto">
            <a:xfrm>
              <a:off x="1504" y="2093"/>
              <a:ext cx="915" cy="87"/>
            </a:xfrm>
            <a:prstGeom prst="rect">
              <a:avLst/>
            </a:prstGeom>
            <a:pattFill prst="dkUpDiag">
              <a:fgClr>
                <a:srgbClr val="33CCCC"/>
              </a:fgClr>
              <a:bgClr>
                <a:srgbClr val="FFFFFF"/>
              </a:bgClr>
            </a:pattFill>
            <a:ln w="9525">
              <a:solidFill>
                <a:srgbClr val="000000"/>
              </a:solidFill>
              <a:miter lim="800000"/>
              <a:headEnd/>
              <a:tailEnd/>
            </a:ln>
            <a:effectLst/>
          </p:spPr>
          <p:txBody>
            <a:bodyPr/>
            <a:lstStyle/>
            <a:p>
              <a:endParaRPr lang="ja-JP" altLang="en-US"/>
            </a:p>
          </p:txBody>
        </p:sp>
        <p:sp>
          <p:nvSpPr>
            <p:cNvPr id="9" name="Rectangle 6"/>
            <p:cNvSpPr>
              <a:spLocks noChangeArrowheads="1"/>
            </p:cNvSpPr>
            <p:nvPr/>
          </p:nvSpPr>
          <p:spPr bwMode="auto">
            <a:xfrm>
              <a:off x="1504" y="2180"/>
              <a:ext cx="915" cy="88"/>
            </a:xfrm>
            <a:prstGeom prst="rect">
              <a:avLst/>
            </a:prstGeom>
            <a:solidFill>
              <a:srgbClr val="3366FF"/>
            </a:solidFill>
            <a:ln w="9525">
              <a:solidFill>
                <a:srgbClr val="000000"/>
              </a:solidFill>
              <a:miter lim="800000"/>
              <a:headEnd/>
              <a:tailEnd/>
            </a:ln>
            <a:effectLst/>
          </p:spPr>
          <p:txBody>
            <a:bodyPr/>
            <a:lstStyle/>
            <a:p>
              <a:endParaRPr lang="ja-JP" altLang="en-US"/>
            </a:p>
          </p:txBody>
        </p:sp>
        <p:grpSp>
          <p:nvGrpSpPr>
            <p:cNvPr id="10" name="Group 7"/>
            <p:cNvGrpSpPr>
              <a:grpSpLocks/>
            </p:cNvGrpSpPr>
            <p:nvPr/>
          </p:nvGrpSpPr>
          <p:grpSpPr bwMode="auto">
            <a:xfrm>
              <a:off x="1967" y="1751"/>
              <a:ext cx="547" cy="269"/>
              <a:chOff x="8506" y="13794"/>
              <a:chExt cx="1365" cy="671"/>
            </a:xfrm>
          </p:grpSpPr>
          <p:sp>
            <p:nvSpPr>
              <p:cNvPr id="12" name="AutoShape 8"/>
              <p:cNvSpPr>
                <a:spLocks noChangeAspect="1" noChangeArrowheads="1"/>
              </p:cNvSpPr>
              <p:nvPr/>
            </p:nvSpPr>
            <p:spPr bwMode="auto">
              <a:xfrm rot="8100000">
                <a:off x="8506" y="13794"/>
                <a:ext cx="1365" cy="360"/>
              </a:xfrm>
              <a:prstGeom prst="parallelogram">
                <a:avLst>
                  <a:gd name="adj" fmla="val 100570"/>
                </a:avLst>
              </a:prstGeom>
              <a:solidFill>
                <a:srgbClr val="969696"/>
              </a:solidFill>
              <a:ln w="9525">
                <a:solidFill>
                  <a:srgbClr val="000000"/>
                </a:solidFill>
                <a:miter lim="800000"/>
                <a:headEnd/>
                <a:tailEnd/>
              </a:ln>
              <a:effectLst/>
            </p:spPr>
            <p:txBody>
              <a:bodyPr/>
              <a:lstStyle/>
              <a:p>
                <a:endParaRPr lang="ja-JP" altLang="en-US"/>
              </a:p>
            </p:txBody>
          </p:sp>
          <p:sp>
            <p:nvSpPr>
              <p:cNvPr id="13" name="AutoShape 9"/>
              <p:cNvSpPr>
                <a:spLocks noChangeAspect="1" noChangeArrowheads="1"/>
              </p:cNvSpPr>
              <p:nvPr/>
            </p:nvSpPr>
            <p:spPr bwMode="auto">
              <a:xfrm rot="8100000">
                <a:off x="8592" y="14265"/>
                <a:ext cx="1209" cy="200"/>
              </a:xfrm>
              <a:prstGeom prst="parallelogram">
                <a:avLst>
                  <a:gd name="adj" fmla="val 101282"/>
                </a:avLst>
              </a:prstGeom>
              <a:solidFill>
                <a:srgbClr val="FFFFFF"/>
              </a:solidFill>
              <a:ln w="9525">
                <a:solidFill>
                  <a:srgbClr val="000000"/>
                </a:solidFill>
                <a:miter lim="800000"/>
                <a:headEnd/>
                <a:tailEnd/>
              </a:ln>
              <a:effectLst/>
            </p:spPr>
            <p:txBody>
              <a:bodyPr/>
              <a:lstStyle/>
              <a:p>
                <a:endParaRPr lang="ja-JP" altLang="en-US"/>
              </a:p>
            </p:txBody>
          </p:sp>
        </p:grpSp>
        <p:sp>
          <p:nvSpPr>
            <p:cNvPr id="11" name="Rectangle 10"/>
            <p:cNvSpPr>
              <a:spLocks noChangeArrowheads="1"/>
            </p:cNvSpPr>
            <p:nvPr/>
          </p:nvSpPr>
          <p:spPr bwMode="auto">
            <a:xfrm>
              <a:off x="1699" y="2005"/>
              <a:ext cx="393" cy="175"/>
            </a:xfrm>
            <a:prstGeom prst="rect">
              <a:avLst/>
            </a:prstGeom>
            <a:gradFill rotWithShape="0">
              <a:gsLst>
                <a:gs pos="0">
                  <a:srgbClr val="000000">
                    <a:gamma/>
                    <a:tint val="33333"/>
                    <a:invGamma/>
                  </a:srgbClr>
                </a:gs>
                <a:gs pos="100000">
                  <a:srgbClr val="000000"/>
                </a:gs>
              </a:gsLst>
              <a:lin ang="0" scaled="1"/>
            </a:gradFill>
            <a:ln w="9525">
              <a:solidFill>
                <a:srgbClr val="000000"/>
              </a:solidFill>
              <a:miter lim="800000"/>
              <a:headEnd/>
              <a:tailEnd/>
            </a:ln>
            <a:effectLst/>
          </p:spPr>
          <p:txBody>
            <a:bodyPr/>
            <a:lstStyle/>
            <a:p>
              <a:endParaRPr lang="ja-JP" altLang="en-US"/>
            </a:p>
          </p:txBody>
        </p:sp>
      </p:grpSp>
      <p:grpSp>
        <p:nvGrpSpPr>
          <p:cNvPr id="14" name="Group 12"/>
          <p:cNvGrpSpPr>
            <a:grpSpLocks/>
          </p:cNvGrpSpPr>
          <p:nvPr/>
        </p:nvGrpSpPr>
        <p:grpSpPr bwMode="auto">
          <a:xfrm>
            <a:off x="5985194" y="2429668"/>
            <a:ext cx="1565275" cy="679450"/>
            <a:chOff x="2574" y="1842"/>
            <a:chExt cx="986" cy="428"/>
          </a:xfrm>
        </p:grpSpPr>
        <p:sp>
          <p:nvSpPr>
            <p:cNvPr id="15" name="Rectangle 13"/>
            <p:cNvSpPr>
              <a:spLocks noChangeArrowheads="1"/>
            </p:cNvSpPr>
            <p:nvPr/>
          </p:nvSpPr>
          <p:spPr bwMode="auto">
            <a:xfrm>
              <a:off x="2574" y="2007"/>
              <a:ext cx="915" cy="87"/>
            </a:xfrm>
            <a:prstGeom prst="rect">
              <a:avLst/>
            </a:prstGeom>
            <a:solidFill>
              <a:srgbClr val="99CCFF"/>
            </a:solidFill>
            <a:ln w="9525">
              <a:solidFill>
                <a:srgbClr val="000000"/>
              </a:solidFill>
              <a:miter lim="800000"/>
              <a:headEnd/>
              <a:tailEnd/>
            </a:ln>
            <a:effectLst/>
          </p:spPr>
          <p:txBody>
            <a:bodyPr/>
            <a:lstStyle/>
            <a:p>
              <a:endParaRPr lang="ja-JP" altLang="en-US"/>
            </a:p>
          </p:txBody>
        </p:sp>
        <p:sp>
          <p:nvSpPr>
            <p:cNvPr id="16" name="Rectangle 14" descr="右上がり対角線 (反転)"/>
            <p:cNvSpPr>
              <a:spLocks noChangeArrowheads="1"/>
            </p:cNvSpPr>
            <p:nvPr/>
          </p:nvSpPr>
          <p:spPr bwMode="auto">
            <a:xfrm>
              <a:off x="2574" y="2094"/>
              <a:ext cx="915" cy="88"/>
            </a:xfrm>
            <a:prstGeom prst="rect">
              <a:avLst/>
            </a:prstGeom>
            <a:pattFill prst="dkUpDiag">
              <a:fgClr>
                <a:srgbClr val="33CCCC"/>
              </a:fgClr>
              <a:bgClr>
                <a:srgbClr val="FFFFFF"/>
              </a:bgClr>
            </a:pattFill>
            <a:ln w="9525">
              <a:solidFill>
                <a:srgbClr val="000000"/>
              </a:solidFill>
              <a:miter lim="800000"/>
              <a:headEnd/>
              <a:tailEnd/>
            </a:ln>
            <a:effectLst/>
          </p:spPr>
          <p:txBody>
            <a:bodyPr/>
            <a:lstStyle/>
            <a:p>
              <a:endParaRPr lang="ja-JP" altLang="en-US"/>
            </a:p>
          </p:txBody>
        </p:sp>
        <p:sp>
          <p:nvSpPr>
            <p:cNvPr id="17" name="Rectangle 15"/>
            <p:cNvSpPr>
              <a:spLocks noChangeArrowheads="1"/>
            </p:cNvSpPr>
            <p:nvPr/>
          </p:nvSpPr>
          <p:spPr bwMode="auto">
            <a:xfrm>
              <a:off x="2574" y="2182"/>
              <a:ext cx="915" cy="88"/>
            </a:xfrm>
            <a:prstGeom prst="rect">
              <a:avLst/>
            </a:prstGeom>
            <a:solidFill>
              <a:srgbClr val="3366FF"/>
            </a:solidFill>
            <a:ln w="9525">
              <a:solidFill>
                <a:srgbClr val="000000"/>
              </a:solidFill>
              <a:miter lim="800000"/>
              <a:headEnd/>
              <a:tailEnd/>
            </a:ln>
            <a:effectLst/>
          </p:spPr>
          <p:txBody>
            <a:bodyPr/>
            <a:lstStyle/>
            <a:p>
              <a:endParaRPr lang="ja-JP" altLang="en-US"/>
            </a:p>
          </p:txBody>
        </p:sp>
        <p:grpSp>
          <p:nvGrpSpPr>
            <p:cNvPr id="18" name="Group 16"/>
            <p:cNvGrpSpPr>
              <a:grpSpLocks/>
            </p:cNvGrpSpPr>
            <p:nvPr/>
          </p:nvGrpSpPr>
          <p:grpSpPr bwMode="auto">
            <a:xfrm>
              <a:off x="3014" y="1842"/>
              <a:ext cx="546" cy="268"/>
              <a:chOff x="8510" y="13811"/>
              <a:chExt cx="1366" cy="669"/>
            </a:xfrm>
          </p:grpSpPr>
          <p:sp>
            <p:nvSpPr>
              <p:cNvPr id="20" name="AutoShape 17"/>
              <p:cNvSpPr>
                <a:spLocks noChangeAspect="1" noChangeArrowheads="1"/>
              </p:cNvSpPr>
              <p:nvPr/>
            </p:nvSpPr>
            <p:spPr bwMode="auto">
              <a:xfrm rot="8100000">
                <a:off x="8510" y="13811"/>
                <a:ext cx="1366" cy="360"/>
              </a:xfrm>
              <a:prstGeom prst="parallelogram">
                <a:avLst>
                  <a:gd name="adj" fmla="val 100570"/>
                </a:avLst>
              </a:prstGeom>
              <a:solidFill>
                <a:srgbClr val="969696"/>
              </a:solidFill>
              <a:ln w="9525">
                <a:solidFill>
                  <a:srgbClr val="000000"/>
                </a:solidFill>
                <a:miter lim="800000"/>
                <a:headEnd/>
                <a:tailEnd/>
              </a:ln>
              <a:effectLst/>
            </p:spPr>
            <p:txBody>
              <a:bodyPr/>
              <a:lstStyle/>
              <a:p>
                <a:endParaRPr lang="ja-JP" altLang="en-US"/>
              </a:p>
            </p:txBody>
          </p:sp>
          <p:sp>
            <p:nvSpPr>
              <p:cNvPr id="21" name="AutoShape 18"/>
              <p:cNvSpPr>
                <a:spLocks noChangeAspect="1" noChangeArrowheads="1"/>
              </p:cNvSpPr>
              <p:nvPr/>
            </p:nvSpPr>
            <p:spPr bwMode="auto">
              <a:xfrm rot="8100000">
                <a:off x="8589" y="14280"/>
                <a:ext cx="1209" cy="200"/>
              </a:xfrm>
              <a:prstGeom prst="parallelogram">
                <a:avLst>
                  <a:gd name="adj" fmla="val 101282"/>
                </a:avLst>
              </a:prstGeom>
              <a:solidFill>
                <a:srgbClr val="FFFFFF"/>
              </a:solidFill>
              <a:ln w="9525">
                <a:solidFill>
                  <a:srgbClr val="000000"/>
                </a:solidFill>
                <a:miter lim="800000"/>
                <a:headEnd/>
                <a:tailEnd/>
              </a:ln>
              <a:effectLst/>
            </p:spPr>
            <p:txBody>
              <a:bodyPr/>
              <a:lstStyle/>
              <a:p>
                <a:endParaRPr lang="ja-JP" altLang="en-US"/>
              </a:p>
            </p:txBody>
          </p:sp>
        </p:grpSp>
        <p:sp>
          <p:nvSpPr>
            <p:cNvPr id="19" name="Rectangle 19"/>
            <p:cNvSpPr>
              <a:spLocks noChangeArrowheads="1"/>
            </p:cNvSpPr>
            <p:nvPr/>
          </p:nvSpPr>
          <p:spPr bwMode="auto">
            <a:xfrm>
              <a:off x="2747" y="2008"/>
              <a:ext cx="392" cy="262"/>
            </a:xfrm>
            <a:prstGeom prst="rect">
              <a:avLst/>
            </a:prstGeom>
            <a:gradFill rotWithShape="0">
              <a:gsLst>
                <a:gs pos="0">
                  <a:srgbClr val="000000">
                    <a:gamma/>
                    <a:tint val="33333"/>
                    <a:invGamma/>
                  </a:srgbClr>
                </a:gs>
                <a:gs pos="100000">
                  <a:srgbClr val="000000"/>
                </a:gs>
              </a:gsLst>
              <a:lin ang="0" scaled="1"/>
            </a:gradFill>
            <a:ln w="9525">
              <a:solidFill>
                <a:srgbClr val="000000"/>
              </a:solidFill>
              <a:miter lim="800000"/>
              <a:headEnd/>
              <a:tailEnd/>
            </a:ln>
            <a:effectLst/>
          </p:spPr>
          <p:txBody>
            <a:bodyPr/>
            <a:lstStyle/>
            <a:p>
              <a:endParaRPr lang="ja-JP" altLang="en-US"/>
            </a:p>
          </p:txBody>
        </p:sp>
      </p:grpSp>
      <p:grpSp>
        <p:nvGrpSpPr>
          <p:cNvPr id="22" name="グループ化 67"/>
          <p:cNvGrpSpPr/>
          <p:nvPr/>
        </p:nvGrpSpPr>
        <p:grpSpPr>
          <a:xfrm>
            <a:off x="7243854" y="3597973"/>
            <a:ext cx="1754189" cy="567233"/>
            <a:chOff x="5671027" y="4257477"/>
            <a:chExt cx="1754189" cy="567233"/>
          </a:xfrm>
        </p:grpSpPr>
        <p:grpSp>
          <p:nvGrpSpPr>
            <p:cNvPr id="23" name="Group 34"/>
            <p:cNvGrpSpPr>
              <a:grpSpLocks/>
            </p:cNvGrpSpPr>
            <p:nvPr/>
          </p:nvGrpSpPr>
          <p:grpSpPr bwMode="auto">
            <a:xfrm>
              <a:off x="5671027" y="4257477"/>
              <a:ext cx="1754189" cy="565150"/>
              <a:chOff x="3923" y="2028"/>
              <a:chExt cx="1105" cy="356"/>
            </a:xfrm>
          </p:grpSpPr>
          <p:sp>
            <p:nvSpPr>
              <p:cNvPr id="25" name="Rectangle 35"/>
              <p:cNvSpPr>
                <a:spLocks noChangeArrowheads="1"/>
              </p:cNvSpPr>
              <p:nvPr/>
            </p:nvSpPr>
            <p:spPr bwMode="auto">
              <a:xfrm>
                <a:off x="3923" y="2121"/>
                <a:ext cx="915" cy="87"/>
              </a:xfrm>
              <a:prstGeom prst="rect">
                <a:avLst/>
              </a:prstGeom>
              <a:solidFill>
                <a:srgbClr val="99CCFF"/>
              </a:solidFill>
              <a:ln w="9525">
                <a:solidFill>
                  <a:srgbClr val="000000"/>
                </a:solidFill>
                <a:miter lim="800000"/>
                <a:headEnd/>
                <a:tailEnd/>
              </a:ln>
              <a:effectLst/>
            </p:spPr>
            <p:txBody>
              <a:bodyPr/>
              <a:lstStyle/>
              <a:p>
                <a:endParaRPr lang="ja-JP" altLang="en-US"/>
              </a:p>
            </p:txBody>
          </p:sp>
          <p:sp>
            <p:nvSpPr>
              <p:cNvPr id="26" name="Rectangle 36" descr="右上がり対角線 (反転)"/>
              <p:cNvSpPr>
                <a:spLocks noChangeArrowheads="1"/>
              </p:cNvSpPr>
              <p:nvPr/>
            </p:nvSpPr>
            <p:spPr bwMode="auto">
              <a:xfrm>
                <a:off x="3923" y="2208"/>
                <a:ext cx="915" cy="88"/>
              </a:xfrm>
              <a:prstGeom prst="rect">
                <a:avLst/>
              </a:prstGeom>
              <a:pattFill prst="dkUpDiag">
                <a:fgClr>
                  <a:srgbClr val="33CCCC"/>
                </a:fgClr>
                <a:bgClr>
                  <a:srgbClr val="FFFFFF"/>
                </a:bgClr>
              </a:pattFill>
              <a:ln w="9525">
                <a:solidFill>
                  <a:srgbClr val="000000"/>
                </a:solidFill>
                <a:miter lim="800000"/>
                <a:headEnd/>
                <a:tailEnd/>
              </a:ln>
              <a:effectLst/>
            </p:spPr>
            <p:txBody>
              <a:bodyPr/>
              <a:lstStyle/>
              <a:p>
                <a:endParaRPr lang="ja-JP" altLang="en-US"/>
              </a:p>
            </p:txBody>
          </p:sp>
          <p:sp>
            <p:nvSpPr>
              <p:cNvPr id="27" name="Rectangle 37"/>
              <p:cNvSpPr>
                <a:spLocks noChangeArrowheads="1"/>
              </p:cNvSpPr>
              <p:nvPr/>
            </p:nvSpPr>
            <p:spPr bwMode="auto">
              <a:xfrm>
                <a:off x="3923" y="2296"/>
                <a:ext cx="915" cy="88"/>
              </a:xfrm>
              <a:prstGeom prst="rect">
                <a:avLst/>
              </a:prstGeom>
              <a:solidFill>
                <a:srgbClr val="3366FF"/>
              </a:solidFill>
              <a:ln w="9525">
                <a:solidFill>
                  <a:srgbClr val="000000"/>
                </a:solidFill>
                <a:miter lim="800000"/>
                <a:headEnd/>
                <a:tailEnd/>
              </a:ln>
              <a:effectLst/>
            </p:spPr>
            <p:txBody>
              <a:bodyPr/>
              <a:lstStyle/>
              <a:p>
                <a:endParaRPr lang="ja-JP" altLang="en-US"/>
              </a:p>
            </p:txBody>
          </p:sp>
          <p:grpSp>
            <p:nvGrpSpPr>
              <p:cNvPr id="28" name="Group 38"/>
              <p:cNvGrpSpPr>
                <a:grpSpLocks/>
              </p:cNvGrpSpPr>
              <p:nvPr/>
            </p:nvGrpSpPr>
            <p:grpSpPr bwMode="auto">
              <a:xfrm>
                <a:off x="4482" y="2028"/>
                <a:ext cx="546" cy="268"/>
                <a:chOff x="8814" y="13811"/>
                <a:chExt cx="1367" cy="669"/>
              </a:xfrm>
            </p:grpSpPr>
            <p:sp>
              <p:nvSpPr>
                <p:cNvPr id="30" name="AutoShape 39"/>
                <p:cNvSpPr>
                  <a:spLocks noChangeAspect="1" noChangeArrowheads="1"/>
                </p:cNvSpPr>
                <p:nvPr/>
              </p:nvSpPr>
              <p:spPr bwMode="auto">
                <a:xfrm rot="8100000">
                  <a:off x="8814" y="13811"/>
                  <a:ext cx="1367" cy="360"/>
                </a:xfrm>
                <a:prstGeom prst="parallelogram">
                  <a:avLst>
                    <a:gd name="adj" fmla="val 100570"/>
                  </a:avLst>
                </a:prstGeom>
                <a:solidFill>
                  <a:srgbClr val="969696"/>
                </a:solidFill>
                <a:ln w="9525">
                  <a:solidFill>
                    <a:srgbClr val="000000"/>
                  </a:solidFill>
                  <a:miter lim="800000"/>
                  <a:headEnd/>
                  <a:tailEnd/>
                </a:ln>
                <a:effectLst/>
              </p:spPr>
              <p:txBody>
                <a:bodyPr/>
                <a:lstStyle/>
                <a:p>
                  <a:endParaRPr lang="ja-JP" altLang="en-US"/>
                </a:p>
              </p:txBody>
            </p:sp>
            <p:sp>
              <p:nvSpPr>
                <p:cNvPr id="31" name="AutoShape 40"/>
                <p:cNvSpPr>
                  <a:spLocks noChangeAspect="1" noChangeArrowheads="1"/>
                </p:cNvSpPr>
                <p:nvPr/>
              </p:nvSpPr>
              <p:spPr bwMode="auto">
                <a:xfrm rot="8100000">
                  <a:off x="8888" y="14280"/>
                  <a:ext cx="1209" cy="200"/>
                </a:xfrm>
                <a:prstGeom prst="parallelogram">
                  <a:avLst>
                    <a:gd name="adj" fmla="val 101282"/>
                  </a:avLst>
                </a:prstGeom>
                <a:solidFill>
                  <a:srgbClr val="FFFFFF"/>
                </a:solidFill>
                <a:ln w="9525">
                  <a:solidFill>
                    <a:srgbClr val="000000"/>
                  </a:solidFill>
                  <a:miter lim="800000"/>
                  <a:headEnd/>
                  <a:tailEnd/>
                </a:ln>
                <a:effectLst/>
              </p:spPr>
              <p:txBody>
                <a:bodyPr/>
                <a:lstStyle/>
                <a:p>
                  <a:endParaRPr lang="ja-JP" altLang="en-US"/>
                </a:p>
              </p:txBody>
            </p:sp>
          </p:grpSp>
          <p:sp>
            <p:nvSpPr>
              <p:cNvPr id="29" name="Rectangle 41"/>
              <p:cNvSpPr>
                <a:spLocks noChangeArrowheads="1"/>
              </p:cNvSpPr>
              <p:nvPr/>
            </p:nvSpPr>
            <p:spPr bwMode="auto">
              <a:xfrm>
                <a:off x="4048" y="2122"/>
                <a:ext cx="167" cy="262"/>
              </a:xfrm>
              <a:prstGeom prst="rect">
                <a:avLst/>
              </a:prstGeom>
              <a:gradFill rotWithShape="0">
                <a:gsLst>
                  <a:gs pos="0">
                    <a:srgbClr val="000000">
                      <a:gamma/>
                      <a:tint val="33333"/>
                      <a:invGamma/>
                    </a:srgbClr>
                  </a:gs>
                  <a:gs pos="100000">
                    <a:srgbClr val="000000"/>
                  </a:gs>
                </a:gsLst>
                <a:lin ang="0" scaled="1"/>
              </a:gradFill>
              <a:ln w="9525">
                <a:solidFill>
                  <a:srgbClr val="000000"/>
                </a:solidFill>
                <a:miter lim="800000"/>
                <a:headEnd/>
                <a:tailEnd/>
              </a:ln>
              <a:effectLst/>
            </p:spPr>
            <p:txBody>
              <a:bodyPr/>
              <a:lstStyle/>
              <a:p>
                <a:endParaRPr lang="ja-JP" altLang="en-US"/>
              </a:p>
            </p:txBody>
          </p:sp>
        </p:grpSp>
        <p:sp>
          <p:nvSpPr>
            <p:cNvPr id="24" name="Rectangle 41"/>
            <p:cNvSpPr>
              <a:spLocks noChangeArrowheads="1"/>
            </p:cNvSpPr>
            <p:nvPr/>
          </p:nvSpPr>
          <p:spPr bwMode="auto">
            <a:xfrm>
              <a:off x="6354861" y="4408785"/>
              <a:ext cx="265113" cy="415925"/>
            </a:xfrm>
            <a:prstGeom prst="rect">
              <a:avLst/>
            </a:prstGeom>
            <a:gradFill rotWithShape="0">
              <a:gsLst>
                <a:gs pos="0">
                  <a:srgbClr val="000000">
                    <a:gamma/>
                    <a:tint val="33333"/>
                    <a:invGamma/>
                  </a:srgbClr>
                </a:gs>
                <a:gs pos="100000">
                  <a:srgbClr val="000000"/>
                </a:gs>
              </a:gsLst>
              <a:lin ang="0" scaled="1"/>
            </a:gradFill>
            <a:ln w="9525">
              <a:solidFill>
                <a:srgbClr val="000000"/>
              </a:solidFill>
              <a:miter lim="800000"/>
              <a:headEnd/>
              <a:tailEnd/>
            </a:ln>
            <a:effectLst/>
          </p:spPr>
          <p:txBody>
            <a:bodyPr/>
            <a:lstStyle/>
            <a:p>
              <a:endParaRPr lang="ja-JP" altLang="en-US"/>
            </a:p>
          </p:txBody>
        </p:sp>
      </p:grpSp>
    </p:spTree>
    <p:extLst>
      <p:ext uri="{BB962C8B-B14F-4D97-AF65-F5344CB8AC3E}">
        <p14:creationId xmlns:p14="http://schemas.microsoft.com/office/powerpoint/2010/main" val="1540165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Key Features</a:t>
            </a:r>
            <a:endParaRPr lang="ja-JP" altLang="en-US" dirty="0"/>
          </a:p>
        </p:txBody>
      </p:sp>
      <p:sp>
        <p:nvSpPr>
          <p:cNvPr id="5" name="コンテンツ プレースホルダ 2"/>
          <p:cNvSpPr>
            <a:spLocks noGrp="1"/>
          </p:cNvSpPr>
          <p:nvPr>
            <p:ph sz="quarter" idx="10"/>
          </p:nvPr>
        </p:nvSpPr>
        <p:spPr>
          <a:xfrm>
            <a:off x="232286" y="872623"/>
            <a:ext cx="8592002" cy="4151815"/>
          </a:xfrm>
        </p:spPr>
        <p:txBody>
          <a:bodyPr>
            <a:normAutofit fontScale="92500" lnSpcReduction="10000"/>
          </a:bodyPr>
          <a:lstStyle/>
          <a:p>
            <a:r>
              <a:rPr lang="en-US" altLang="ja-JP" dirty="0" smtClean="0"/>
              <a:t>Outstanding Speed</a:t>
            </a:r>
          </a:p>
          <a:p>
            <a:pPr lvl="1"/>
            <a:r>
              <a:rPr lang="en-US" altLang="ja-JP" dirty="0" smtClean="0"/>
              <a:t>Staggered dual-head design and </a:t>
            </a:r>
            <a:r>
              <a:rPr lang="en-US" altLang="ja-JP" dirty="0" smtClean="0"/>
              <a:t>high density drop </a:t>
            </a:r>
            <a:r>
              <a:rPr lang="en-US" altLang="ja-JP" dirty="0" smtClean="0"/>
              <a:t>size</a:t>
            </a:r>
          </a:p>
          <a:p>
            <a:pPr lvl="2"/>
            <a:r>
              <a:rPr lang="en-US" altLang="ja-JP" dirty="0" smtClean="0"/>
              <a:t>Delivers a wider swath for faster throughput</a:t>
            </a:r>
          </a:p>
          <a:p>
            <a:pPr lvl="2"/>
            <a:r>
              <a:rPr lang="en-US" altLang="ja-JP" dirty="0" smtClean="0"/>
              <a:t>F</a:t>
            </a:r>
            <a:r>
              <a:rPr lang="en-US" altLang="ja-JP" dirty="0" smtClean="0"/>
              <a:t>aster print</a:t>
            </a:r>
            <a:r>
              <a:rPr lang="en-US" altLang="ja-JP" dirty="0" smtClean="0"/>
              <a:t> speed with more opaque solids</a:t>
            </a:r>
            <a:endParaRPr lang="en-US" altLang="ja-JP" dirty="0" smtClean="0"/>
          </a:p>
          <a:p>
            <a:pPr lvl="1"/>
            <a:r>
              <a:rPr lang="en-US" altLang="ja-JP" dirty="0" smtClean="0"/>
              <a:t>Fast drying SS21 eco-solvent inks</a:t>
            </a:r>
          </a:p>
          <a:p>
            <a:pPr lvl="1"/>
            <a:r>
              <a:rPr lang="en-US" altLang="ja-JP" dirty="0" smtClean="0"/>
              <a:t>Intelligent media heating system</a:t>
            </a:r>
          </a:p>
          <a:p>
            <a:r>
              <a:rPr lang="en-US" altLang="ja-JP" dirty="0" smtClean="0"/>
              <a:t>Stunning Image Quality</a:t>
            </a:r>
          </a:p>
          <a:p>
            <a:pPr lvl="1"/>
            <a:r>
              <a:rPr lang="en-US" altLang="ja-JP" dirty="0" smtClean="0"/>
              <a:t>Brilliant color reproduction using a variety of colors </a:t>
            </a:r>
          </a:p>
          <a:p>
            <a:pPr lvl="2"/>
            <a:r>
              <a:rPr lang="en-US" altLang="ja-JP" dirty="0" smtClean="0"/>
              <a:t>Orange ink delivers wider color gamut</a:t>
            </a:r>
          </a:p>
          <a:p>
            <a:pPr lvl="2"/>
            <a:r>
              <a:rPr lang="en-US" altLang="ja-JP" dirty="0" smtClean="0"/>
              <a:t>Light black ink produces accurate </a:t>
            </a:r>
            <a:r>
              <a:rPr lang="en-US" altLang="ja-JP" dirty="0" err="1" smtClean="0"/>
              <a:t>grayscale</a:t>
            </a:r>
            <a:r>
              <a:rPr lang="en-US" altLang="ja-JP" dirty="0" smtClean="0"/>
              <a:t> printing without color shifts</a:t>
            </a:r>
          </a:p>
          <a:p>
            <a:pPr lvl="2"/>
            <a:r>
              <a:rPr lang="en-US" altLang="ja-JP" dirty="0" smtClean="0"/>
              <a:t>White ink ensures high opacity on transparent media</a:t>
            </a:r>
          </a:p>
          <a:p>
            <a:pPr lvl="1"/>
            <a:r>
              <a:rPr lang="en-US" altLang="ja-JP" dirty="0" smtClean="0"/>
              <a:t>Includes Mimaki unique technologies</a:t>
            </a:r>
          </a:p>
          <a:p>
            <a:pPr lvl="2"/>
            <a:r>
              <a:rPr lang="en-US" altLang="ja-JP" dirty="0" smtClean="0"/>
              <a:t>Smooth image quality with waveform control and precise dot placing technology</a:t>
            </a:r>
          </a:p>
          <a:p>
            <a:pPr lvl="2"/>
            <a:r>
              <a:rPr lang="en-US" altLang="ja-JP" dirty="0" smtClean="0"/>
              <a:t>MAPS3 eliminates banding and produces uneven print density</a:t>
            </a:r>
          </a:p>
        </p:txBody>
      </p:sp>
      <p:sp>
        <p:nvSpPr>
          <p:cNvPr id="10" name="Slide Number Placeholder 9"/>
          <p:cNvSpPr>
            <a:spLocks noGrp="1"/>
          </p:cNvSpPr>
          <p:nvPr>
            <p:ph type="sldNum" sz="quarter" idx="12"/>
          </p:nvPr>
        </p:nvSpPr>
        <p:spPr/>
        <p:txBody>
          <a:bodyPr/>
          <a:lstStyle/>
          <a:p>
            <a:pPr>
              <a:defRPr/>
            </a:pPr>
            <a:fld id="{7ECBD7A6-7AEF-6C4F-8562-127B57A41DFE}" type="slidenum">
              <a:rPr lang="en-US" smtClean="0"/>
              <a:pPr>
                <a:defRPr/>
              </a:pPr>
              <a:t>3</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Features for Productivity</a:t>
            </a:r>
            <a:endParaRPr lang="en-US" dirty="0"/>
          </a:p>
        </p:txBody>
      </p:sp>
      <p:sp>
        <p:nvSpPr>
          <p:cNvPr id="3" name="Text Placeholder 2"/>
          <p:cNvSpPr>
            <a:spLocks noGrp="1"/>
          </p:cNvSpPr>
          <p:nvPr>
            <p:ph type="body" sz="quarter" idx="10"/>
          </p:nvPr>
        </p:nvSpPr>
        <p:spPr>
          <a:xfrm>
            <a:off x="239721" y="2105444"/>
            <a:ext cx="8370887" cy="2618956"/>
          </a:xfrm>
        </p:spPr>
        <p:txBody>
          <a:bodyPr>
            <a:normAutofit fontScale="85000" lnSpcReduction="10000"/>
          </a:bodyPr>
          <a:lstStyle/>
          <a:p>
            <a:r>
              <a:rPr lang="en-US" dirty="0" smtClean="0"/>
              <a:t>Nozzle Check Unit (NCU)</a:t>
            </a:r>
          </a:p>
          <a:p>
            <a:r>
              <a:rPr lang="en-US" dirty="0" smtClean="0"/>
              <a:t>Nozzle Recovery System (NRS)</a:t>
            </a:r>
          </a:p>
          <a:p>
            <a:r>
              <a:rPr lang="en-US" dirty="0" smtClean="0"/>
              <a:t>Media Heating System</a:t>
            </a:r>
          </a:p>
          <a:p>
            <a:r>
              <a:rPr lang="en-US" dirty="0" smtClean="0"/>
              <a:t>Mimaki Bulk Ink System 3 (MBIS3)</a:t>
            </a:r>
          </a:p>
          <a:p>
            <a:r>
              <a:rPr lang="en-US" dirty="0" smtClean="0"/>
              <a:t>Mimaki Circulation Technology (MCT</a:t>
            </a:r>
            <a:r>
              <a:rPr lang="en-US" dirty="0"/>
              <a:t>)</a:t>
            </a:r>
            <a:endParaRPr lang="en-US" dirty="0" smtClean="0"/>
          </a:p>
          <a:p>
            <a:r>
              <a:rPr lang="en-US" dirty="0" smtClean="0"/>
              <a:t>Media Handling Features</a:t>
            </a:r>
          </a:p>
          <a:p>
            <a:r>
              <a:rPr lang="en-US" dirty="0" smtClean="0"/>
              <a:t>Printer Stabilization</a:t>
            </a:r>
          </a:p>
          <a:p>
            <a:r>
              <a:rPr lang="en-US" dirty="0" smtClean="0"/>
              <a:t>User Interface</a:t>
            </a:r>
          </a:p>
          <a:p>
            <a:r>
              <a:rPr lang="en-US" dirty="0" smtClean="0"/>
              <a:t>Event Mail Notification</a:t>
            </a:r>
          </a:p>
          <a:p>
            <a:endParaRPr lang="en-US" dirty="0" smtClean="0"/>
          </a:p>
        </p:txBody>
      </p:sp>
      <p:sp>
        <p:nvSpPr>
          <p:cNvPr id="12" name="Slide Number Placeholder 11"/>
          <p:cNvSpPr>
            <a:spLocks noGrp="1"/>
          </p:cNvSpPr>
          <p:nvPr>
            <p:ph type="sldNum" sz="quarter" idx="12"/>
          </p:nvPr>
        </p:nvSpPr>
        <p:spPr/>
        <p:txBody>
          <a:bodyPr/>
          <a:lstStyle/>
          <a:p>
            <a:pPr>
              <a:defRPr/>
            </a:pPr>
            <a:fld id="{0B36EA1A-708C-E44F-8C74-913B833A5B27}" type="slidenum">
              <a:rPr lang="en-US" smtClean="0"/>
              <a:pPr>
                <a:defRPr/>
              </a:pPr>
              <a:t>30</a:t>
            </a:fld>
            <a:endParaRPr lang="en-US" dirty="0"/>
          </a:p>
        </p:txBody>
      </p:sp>
    </p:spTree>
    <p:extLst>
      <p:ext uri="{BB962C8B-B14F-4D97-AF65-F5344CB8AC3E}">
        <p14:creationId xmlns:p14="http://schemas.microsoft.com/office/powerpoint/2010/main" val="2682618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Nozzle Check Unit (NCU)</a:t>
            </a:r>
            <a:endParaRPr lang="en-US" dirty="0"/>
          </a:p>
        </p:txBody>
      </p:sp>
      <p:sp>
        <p:nvSpPr>
          <p:cNvPr id="39940" name="Content Placeholder 2"/>
          <p:cNvSpPr>
            <a:spLocks noGrp="1"/>
          </p:cNvSpPr>
          <p:nvPr>
            <p:ph sz="quarter" idx="10"/>
          </p:nvPr>
        </p:nvSpPr>
        <p:spPr/>
        <p:txBody>
          <a:bodyPr/>
          <a:lstStyle/>
          <a:p>
            <a:r>
              <a:rPr lang="en-US" smtClean="0"/>
              <a:t>Checks for potential outages</a:t>
            </a:r>
          </a:p>
          <a:p>
            <a:pPr lvl="1"/>
            <a:r>
              <a:rPr lang="en-US" smtClean="0"/>
              <a:t>Cleans and re-tests before print run</a:t>
            </a:r>
          </a:p>
          <a:p>
            <a:pPr lvl="1"/>
            <a:r>
              <a:rPr lang="en-US" smtClean="0"/>
              <a:t>Reduces ink and media waste</a:t>
            </a:r>
          </a:p>
          <a:p>
            <a:pPr lvl="1"/>
            <a:r>
              <a:rPr lang="en-US" smtClean="0"/>
              <a:t>Reduces downtime</a:t>
            </a:r>
            <a:endParaRPr lang="en-US" dirty="0"/>
          </a:p>
        </p:txBody>
      </p:sp>
      <p:sp>
        <p:nvSpPr>
          <p:cNvPr id="17" name="Content Placeholder 16"/>
          <p:cNvSpPr>
            <a:spLocks noGrp="1"/>
          </p:cNvSpPr>
          <p:nvPr>
            <p:ph sz="quarter" idx="11"/>
          </p:nvPr>
        </p:nvSpPr>
        <p:spPr/>
        <p:txBody>
          <a:bodyPr/>
          <a:lstStyle/>
          <a:p>
            <a:pPr marL="0" indent="0">
              <a:buNone/>
            </a:pPr>
            <a:r>
              <a:rPr lang="en-US" dirty="0" smtClean="0"/>
              <a:t>Operation flow</a:t>
            </a:r>
            <a:endParaRPr lang="en-US" dirty="0"/>
          </a:p>
        </p:txBody>
      </p:sp>
      <p:sp>
        <p:nvSpPr>
          <p:cNvPr id="27" name="Slide Number Placeholder 26"/>
          <p:cNvSpPr>
            <a:spLocks noGrp="1"/>
          </p:cNvSpPr>
          <p:nvPr>
            <p:ph type="sldNum" sz="quarter" idx="13"/>
          </p:nvPr>
        </p:nvSpPr>
        <p:spPr/>
        <p:txBody>
          <a:bodyPr/>
          <a:lstStyle/>
          <a:p>
            <a:pPr>
              <a:defRPr/>
            </a:pPr>
            <a:fld id="{5E01D1F1-D4A3-BD49-A925-6EEB77B3F101}" type="slidenum">
              <a:rPr lang="en-US" smtClean="0"/>
              <a:pPr>
                <a:defRPr/>
              </a:pPr>
              <a:t>31</a:t>
            </a:fld>
            <a:endParaRPr lang="en-US" dirty="0"/>
          </a:p>
        </p:txBody>
      </p:sp>
      <p:grpSp>
        <p:nvGrpSpPr>
          <p:cNvPr id="5" name="Group 4"/>
          <p:cNvGrpSpPr/>
          <p:nvPr/>
        </p:nvGrpSpPr>
        <p:grpSpPr>
          <a:xfrm>
            <a:off x="645214" y="2207874"/>
            <a:ext cx="3392428" cy="2349609"/>
            <a:chOff x="904074" y="2102718"/>
            <a:chExt cx="3392428" cy="2349609"/>
          </a:xfrm>
        </p:grpSpPr>
        <p:sp>
          <p:nvSpPr>
            <p:cNvPr id="19" name="TextBox 18"/>
            <p:cNvSpPr txBox="1"/>
            <p:nvPr/>
          </p:nvSpPr>
          <p:spPr bwMode="auto">
            <a:xfrm>
              <a:off x="1012153" y="2651218"/>
              <a:ext cx="744794" cy="553998"/>
            </a:xfrm>
            <a:prstGeom prst="rect">
              <a:avLst/>
            </a:prstGeom>
            <a:noFill/>
            <a:ln>
              <a:noFill/>
            </a:ln>
          </p:spPr>
          <p:txBody>
            <a:bodyPr wrap="square">
              <a:spAutoFit/>
            </a:bodyPr>
            <a:lstStyle/>
            <a:p>
              <a:pPr algn="r">
                <a:defRPr/>
              </a:pPr>
              <a:r>
                <a:rPr lang="en-US" sz="1000" dirty="0" smtClean="0">
                  <a:solidFill>
                    <a:schemeClr val="bg1"/>
                  </a:solidFill>
                </a:rPr>
                <a:t>Light emitting sensor</a:t>
              </a:r>
              <a:endParaRPr lang="en-US" sz="1000" dirty="0">
                <a:solidFill>
                  <a:schemeClr val="bg1"/>
                </a:solidFill>
              </a:endParaRPr>
            </a:p>
          </p:txBody>
        </p:sp>
        <p:sp>
          <p:nvSpPr>
            <p:cNvPr id="21" name="TextBox 20"/>
            <p:cNvSpPr txBox="1"/>
            <p:nvPr/>
          </p:nvSpPr>
          <p:spPr bwMode="auto">
            <a:xfrm>
              <a:off x="3551708" y="2650940"/>
              <a:ext cx="744794" cy="553998"/>
            </a:xfrm>
            <a:prstGeom prst="rect">
              <a:avLst/>
            </a:prstGeom>
            <a:noFill/>
            <a:ln>
              <a:noFill/>
            </a:ln>
          </p:spPr>
          <p:txBody>
            <a:bodyPr wrap="square">
              <a:spAutoFit/>
            </a:bodyPr>
            <a:lstStyle/>
            <a:p>
              <a:pPr>
                <a:defRPr/>
              </a:pPr>
              <a:r>
                <a:rPr lang="en-US" sz="1000" dirty="0" smtClean="0">
                  <a:solidFill>
                    <a:schemeClr val="bg1"/>
                  </a:solidFill>
                </a:rPr>
                <a:t>Light receiving sensor</a:t>
              </a:r>
              <a:endParaRPr lang="en-US" sz="1000" dirty="0">
                <a:solidFill>
                  <a:schemeClr val="bg1"/>
                </a:solidFill>
              </a:endParaRPr>
            </a:p>
          </p:txBody>
        </p:sp>
        <p:pic>
          <p:nvPicPr>
            <p:cNvPr id="52" name="Picture 51" descr="NCU illustr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441" y="2102718"/>
              <a:ext cx="3340608" cy="1539240"/>
            </a:xfrm>
            <a:prstGeom prst="rect">
              <a:avLst/>
            </a:prstGeom>
          </p:spPr>
        </p:pic>
        <p:sp>
          <p:nvSpPr>
            <p:cNvPr id="55" name="TextBox 54"/>
            <p:cNvSpPr txBox="1"/>
            <p:nvPr/>
          </p:nvSpPr>
          <p:spPr bwMode="auto">
            <a:xfrm>
              <a:off x="1858936" y="2114860"/>
              <a:ext cx="1336807" cy="276999"/>
            </a:xfrm>
            <a:prstGeom prst="rect">
              <a:avLst/>
            </a:prstGeom>
            <a:noFill/>
            <a:ln>
              <a:noFill/>
            </a:ln>
          </p:spPr>
          <p:txBody>
            <a:bodyPr wrap="square">
              <a:spAutoFit/>
            </a:bodyPr>
            <a:lstStyle/>
            <a:p>
              <a:pPr algn="ctr">
                <a:defRPr/>
              </a:pPr>
              <a:r>
                <a:rPr lang="en-US" sz="1200" dirty="0" err="1" smtClean="0">
                  <a:solidFill>
                    <a:schemeClr val="bg1"/>
                  </a:solidFill>
                </a:rPr>
                <a:t>Printhead</a:t>
              </a:r>
              <a:endParaRPr lang="en-US" sz="1200" dirty="0">
                <a:solidFill>
                  <a:schemeClr val="bg1"/>
                </a:solidFill>
              </a:endParaRPr>
            </a:p>
          </p:txBody>
        </p:sp>
        <p:sp>
          <p:nvSpPr>
            <p:cNvPr id="56" name="TextBox 55"/>
            <p:cNvSpPr txBox="1"/>
            <p:nvPr/>
          </p:nvSpPr>
          <p:spPr bwMode="auto">
            <a:xfrm>
              <a:off x="923170" y="2305453"/>
              <a:ext cx="744794" cy="553998"/>
            </a:xfrm>
            <a:prstGeom prst="rect">
              <a:avLst/>
            </a:prstGeom>
            <a:noFill/>
            <a:ln>
              <a:noFill/>
            </a:ln>
          </p:spPr>
          <p:txBody>
            <a:bodyPr wrap="square">
              <a:spAutoFit/>
            </a:bodyPr>
            <a:lstStyle/>
            <a:p>
              <a:pPr algn="r">
                <a:defRPr/>
              </a:pPr>
              <a:r>
                <a:rPr lang="en-US" sz="1000" dirty="0" smtClean="0">
                  <a:solidFill>
                    <a:schemeClr val="bg1"/>
                  </a:solidFill>
                </a:rPr>
                <a:t>Light emitting sensor</a:t>
              </a:r>
              <a:endParaRPr lang="en-US" sz="1000" dirty="0">
                <a:solidFill>
                  <a:schemeClr val="bg1"/>
                </a:solidFill>
              </a:endParaRPr>
            </a:p>
          </p:txBody>
        </p:sp>
        <p:sp>
          <p:nvSpPr>
            <p:cNvPr id="57" name="TextBox 56"/>
            <p:cNvSpPr txBox="1"/>
            <p:nvPr/>
          </p:nvSpPr>
          <p:spPr bwMode="auto">
            <a:xfrm>
              <a:off x="3462725" y="2305082"/>
              <a:ext cx="744794" cy="553998"/>
            </a:xfrm>
            <a:prstGeom prst="rect">
              <a:avLst/>
            </a:prstGeom>
            <a:noFill/>
            <a:ln>
              <a:noFill/>
            </a:ln>
          </p:spPr>
          <p:txBody>
            <a:bodyPr wrap="square">
              <a:spAutoFit/>
            </a:bodyPr>
            <a:lstStyle/>
            <a:p>
              <a:pPr>
                <a:defRPr/>
              </a:pPr>
              <a:r>
                <a:rPr lang="en-US" sz="1000" dirty="0" smtClean="0">
                  <a:solidFill>
                    <a:schemeClr val="bg1"/>
                  </a:solidFill>
                </a:rPr>
                <a:t>Light receiving sensor</a:t>
              </a:r>
              <a:endParaRPr lang="en-US" sz="1000" dirty="0">
                <a:solidFill>
                  <a:schemeClr val="bg1"/>
                </a:solidFill>
              </a:endParaRPr>
            </a:p>
          </p:txBody>
        </p:sp>
        <p:sp>
          <p:nvSpPr>
            <p:cNvPr id="58" name="TextBox 57"/>
            <p:cNvSpPr txBox="1"/>
            <p:nvPr/>
          </p:nvSpPr>
          <p:spPr>
            <a:xfrm>
              <a:off x="904074" y="3621330"/>
              <a:ext cx="3303823" cy="830997"/>
            </a:xfrm>
            <a:prstGeom prst="rect">
              <a:avLst/>
            </a:prstGeom>
            <a:noFill/>
          </p:spPr>
          <p:txBody>
            <a:bodyPr wrap="square" rtlCol="0">
              <a:spAutoFit/>
            </a:bodyPr>
            <a:lstStyle/>
            <a:p>
              <a:pPr lvl="0" algn="ctr">
                <a:spcBef>
                  <a:spcPct val="20000"/>
                </a:spcBef>
              </a:pPr>
              <a:r>
                <a:rPr lang="en-US" sz="1000" dirty="0">
                  <a:solidFill>
                    <a:srgbClr val="000000"/>
                  </a:solidFill>
                  <a:cs typeface="Arial" charset="0"/>
                </a:rPr>
                <a:t>When light passes through to the receiving sensor, the </a:t>
              </a:r>
              <a:r>
                <a:rPr lang="en-US" sz="1000" dirty="0" smtClean="0">
                  <a:solidFill>
                    <a:srgbClr val="000000"/>
                  </a:solidFill>
                  <a:cs typeface="Arial" charset="0"/>
                </a:rPr>
                <a:t>CJV300 </a:t>
              </a:r>
              <a:r>
                <a:rPr lang="en-US" sz="1000" dirty="0">
                  <a:solidFill>
                    <a:srgbClr val="000000"/>
                  </a:solidFill>
                  <a:cs typeface="Arial" charset="0"/>
                </a:rPr>
                <a:t>determines that the ink is not being ejected properly and performs a cleaning </a:t>
              </a:r>
              <a:r>
                <a:rPr lang="en-US" sz="1000" dirty="0" smtClean="0">
                  <a:solidFill>
                    <a:srgbClr val="000000"/>
                  </a:solidFill>
                  <a:cs typeface="Arial" charset="0"/>
                </a:rPr>
                <a:t>function</a:t>
              </a:r>
              <a:endParaRPr lang="en-US" sz="1000" dirty="0">
                <a:solidFill>
                  <a:srgbClr val="000000"/>
                </a:solidFill>
                <a:cs typeface="Arial" charset="0"/>
              </a:endParaRPr>
            </a:p>
            <a:p>
              <a:endParaRPr lang="en-US" dirty="0"/>
            </a:p>
          </p:txBody>
        </p:sp>
      </p:grpSp>
      <p:grpSp>
        <p:nvGrpSpPr>
          <p:cNvPr id="20" name="Group 19"/>
          <p:cNvGrpSpPr/>
          <p:nvPr/>
        </p:nvGrpSpPr>
        <p:grpSpPr>
          <a:xfrm>
            <a:off x="4799079" y="1242936"/>
            <a:ext cx="4209455" cy="3170871"/>
            <a:chOff x="4799079" y="1242936"/>
            <a:chExt cx="4209455" cy="3170871"/>
          </a:xfrm>
        </p:grpSpPr>
        <p:sp>
          <p:nvSpPr>
            <p:cNvPr id="3" name="TextBox 2"/>
            <p:cNvSpPr txBox="1"/>
            <p:nvPr/>
          </p:nvSpPr>
          <p:spPr>
            <a:xfrm>
              <a:off x="4799079" y="3491686"/>
              <a:ext cx="2109722" cy="369332"/>
            </a:xfrm>
            <a:prstGeom prst="rect">
              <a:avLst/>
            </a:prstGeom>
            <a:noFill/>
          </p:spPr>
          <p:txBody>
            <a:bodyPr wrap="square" rtlCol="0">
              <a:spAutoFit/>
            </a:bodyPr>
            <a:lstStyle/>
            <a:p>
              <a:pPr marL="114300" indent="-114300">
                <a:buFont typeface="Arial"/>
                <a:buChar char="•"/>
              </a:pPr>
              <a:r>
                <a:rPr lang="en-US" sz="900" dirty="0" smtClean="0"/>
                <a:t>Duration:  6-46 sec/nozzle check</a:t>
              </a:r>
            </a:p>
            <a:p>
              <a:pPr marL="114300" indent="-114300">
                <a:buFont typeface="Arial"/>
                <a:buChar char="•"/>
              </a:pPr>
              <a:r>
                <a:rPr lang="en-US" sz="900" dirty="0" smtClean="0"/>
                <a:t>Ink consumption:  5.3-686 cc/year*</a:t>
              </a:r>
            </a:p>
          </p:txBody>
        </p:sp>
        <p:sp>
          <p:nvSpPr>
            <p:cNvPr id="4" name="TextBox 3"/>
            <p:cNvSpPr txBox="1"/>
            <p:nvPr/>
          </p:nvSpPr>
          <p:spPr>
            <a:xfrm>
              <a:off x="4962159" y="3952142"/>
              <a:ext cx="1908541" cy="461665"/>
            </a:xfrm>
            <a:prstGeom prst="rect">
              <a:avLst/>
            </a:prstGeom>
            <a:noFill/>
          </p:spPr>
          <p:txBody>
            <a:bodyPr wrap="square" rtlCol="0">
              <a:spAutoFit/>
            </a:bodyPr>
            <a:lstStyle/>
            <a:p>
              <a:r>
                <a:rPr lang="en-US" sz="800" i="1" dirty="0" smtClean="0"/>
                <a:t>*based on one check per hour </a:t>
              </a:r>
              <a:br>
                <a:rPr lang="en-US" sz="800" i="1" dirty="0" smtClean="0"/>
              </a:br>
              <a:r>
                <a:rPr lang="en-US" sz="800" i="1" dirty="0" smtClean="0"/>
                <a:t>  x 10 hour operation per day </a:t>
              </a:r>
              <a:br>
                <a:rPr lang="en-US" sz="800" i="1" dirty="0" smtClean="0"/>
              </a:br>
              <a:r>
                <a:rPr lang="en-US" sz="800" i="1" dirty="0" smtClean="0"/>
                <a:t>  x 240 days</a:t>
              </a:r>
              <a:endParaRPr lang="en-US" sz="800" i="1" dirty="0"/>
            </a:p>
          </p:txBody>
        </p:sp>
        <p:cxnSp>
          <p:nvCxnSpPr>
            <p:cNvPr id="59" name="直線矢印コネクタ 85"/>
            <p:cNvCxnSpPr/>
            <p:nvPr/>
          </p:nvCxnSpPr>
          <p:spPr>
            <a:xfrm>
              <a:off x="6635946" y="2410599"/>
              <a:ext cx="435838" cy="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正方形/長方形 87"/>
            <p:cNvSpPr/>
            <p:nvPr/>
          </p:nvSpPr>
          <p:spPr>
            <a:xfrm>
              <a:off x="4903788" y="1805230"/>
              <a:ext cx="1443950" cy="26974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Checks nozzles</a:t>
              </a:r>
              <a:endParaRPr kumimoji="1" lang="ja-JP" altLang="en-US" sz="1000" b="1" dirty="0">
                <a:latin typeface="Arial"/>
                <a:ea typeface="メイリオ" pitchFamily="50" charset="-128"/>
                <a:cs typeface="Arial"/>
              </a:endParaRPr>
            </a:p>
          </p:txBody>
        </p:sp>
        <p:cxnSp>
          <p:nvCxnSpPr>
            <p:cNvPr id="62" name="直線矢印コネクタ 88"/>
            <p:cNvCxnSpPr/>
            <p:nvPr/>
          </p:nvCxnSpPr>
          <p:spPr>
            <a:xfrm flipH="1">
              <a:off x="5099050" y="2084796"/>
              <a:ext cx="1686" cy="25412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4" name="正方形/長方形 90"/>
            <p:cNvSpPr/>
            <p:nvPr/>
          </p:nvSpPr>
          <p:spPr>
            <a:xfrm>
              <a:off x="7156450" y="2958431"/>
              <a:ext cx="1759073" cy="35800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Nozzle recovery is automatically set</a:t>
              </a:r>
              <a:endParaRPr kumimoji="1" lang="ja-JP" altLang="en-US" sz="1000" b="1" dirty="0">
                <a:latin typeface="Arial"/>
                <a:ea typeface="メイリオ" pitchFamily="50" charset="-128"/>
                <a:cs typeface="Arial"/>
              </a:endParaRPr>
            </a:p>
          </p:txBody>
        </p:sp>
        <p:sp>
          <p:nvSpPr>
            <p:cNvPr id="65" name="正方形/長方形 91"/>
            <p:cNvSpPr/>
            <p:nvPr/>
          </p:nvSpPr>
          <p:spPr>
            <a:xfrm>
              <a:off x="4903788" y="2992622"/>
              <a:ext cx="1421861" cy="26656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Start printing</a:t>
              </a:r>
              <a:endParaRPr kumimoji="1" lang="ja-JP" altLang="en-US" sz="1000" b="1" dirty="0">
                <a:latin typeface="Arial"/>
                <a:ea typeface="メイリオ" pitchFamily="50" charset="-128"/>
                <a:cs typeface="Arial"/>
              </a:endParaRPr>
            </a:p>
          </p:txBody>
        </p:sp>
        <p:sp>
          <p:nvSpPr>
            <p:cNvPr id="66" name="正方形/長方形 92"/>
            <p:cNvSpPr/>
            <p:nvPr/>
          </p:nvSpPr>
          <p:spPr>
            <a:xfrm>
              <a:off x="7156450" y="3797093"/>
              <a:ext cx="1788379" cy="270632"/>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latin typeface="Arial"/>
                  <a:ea typeface="メイリオ" pitchFamily="50" charset="-128"/>
                  <a:cs typeface="Arial"/>
                </a:rPr>
                <a:t>Warning </a:t>
              </a:r>
              <a:r>
                <a:rPr lang="en-US" altLang="ja-JP" sz="1000" b="1" dirty="0" smtClean="0">
                  <a:latin typeface="Arial"/>
                  <a:ea typeface="メイリオ" pitchFamily="50" charset="-128"/>
                  <a:cs typeface="Arial"/>
                </a:rPr>
                <a:t>(Standby)</a:t>
              </a:r>
            </a:p>
          </p:txBody>
        </p:sp>
        <p:grpSp>
          <p:nvGrpSpPr>
            <p:cNvPr id="18" name="Group 17"/>
            <p:cNvGrpSpPr/>
            <p:nvPr/>
          </p:nvGrpSpPr>
          <p:grpSpPr>
            <a:xfrm>
              <a:off x="6506633" y="1864662"/>
              <a:ext cx="727266" cy="229780"/>
              <a:chOff x="6506633" y="1864662"/>
              <a:chExt cx="727266" cy="229780"/>
            </a:xfrm>
          </p:grpSpPr>
          <p:cxnSp>
            <p:nvCxnSpPr>
              <p:cNvPr id="67" name="直線コネクタ 93"/>
              <p:cNvCxnSpPr/>
              <p:nvPr/>
            </p:nvCxnSpPr>
            <p:spPr>
              <a:xfrm>
                <a:off x="7224902" y="1864662"/>
                <a:ext cx="340" cy="22978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矢印コネクタ 94"/>
              <p:cNvCxnSpPr/>
              <p:nvPr/>
            </p:nvCxnSpPr>
            <p:spPr>
              <a:xfrm flipH="1">
                <a:off x="6506633" y="1869300"/>
                <a:ext cx="727266" cy="1833"/>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9" name="テキスト ボックス 95"/>
            <p:cNvSpPr txBox="1"/>
            <p:nvPr/>
          </p:nvSpPr>
          <p:spPr>
            <a:xfrm>
              <a:off x="6302629" y="2284943"/>
              <a:ext cx="372950" cy="230832"/>
            </a:xfrm>
            <a:prstGeom prst="rect">
              <a:avLst/>
            </a:prstGeom>
            <a:noFill/>
          </p:spPr>
          <p:txBody>
            <a:bodyPr wrap="none" rtlCol="0">
              <a:spAutoFit/>
            </a:bodyPr>
            <a:lstStyle/>
            <a:p>
              <a:r>
                <a:rPr lang="en-US" altLang="ja-JP" sz="900" dirty="0" smtClean="0">
                  <a:latin typeface="Arial"/>
                  <a:ea typeface="メイリオ" pitchFamily="50" charset="-128"/>
                  <a:cs typeface="Arial"/>
                </a:rPr>
                <a:t>Yes</a:t>
              </a:r>
              <a:endParaRPr kumimoji="1" lang="ja-JP" altLang="en-US" sz="900" dirty="0">
                <a:latin typeface="Arial"/>
                <a:ea typeface="メイリオ" pitchFamily="50" charset="-128"/>
                <a:cs typeface="Arial"/>
              </a:endParaRPr>
            </a:p>
          </p:txBody>
        </p:sp>
        <p:sp>
          <p:nvSpPr>
            <p:cNvPr id="70" name="テキスト ボックス 96"/>
            <p:cNvSpPr txBox="1"/>
            <p:nvPr/>
          </p:nvSpPr>
          <p:spPr>
            <a:xfrm>
              <a:off x="5145048" y="2747607"/>
              <a:ext cx="332205" cy="230832"/>
            </a:xfrm>
            <a:prstGeom prst="rect">
              <a:avLst/>
            </a:prstGeom>
            <a:noFill/>
          </p:spPr>
          <p:txBody>
            <a:bodyPr wrap="none" rtlCol="0">
              <a:spAutoFit/>
            </a:bodyPr>
            <a:lstStyle/>
            <a:p>
              <a:r>
                <a:rPr lang="en-US" altLang="ja-JP" sz="900" dirty="0" smtClean="0">
                  <a:latin typeface="Arial"/>
                  <a:ea typeface="メイリオ" pitchFamily="50" charset="-128"/>
                  <a:cs typeface="Arial"/>
                </a:rPr>
                <a:t>No</a:t>
              </a:r>
              <a:endParaRPr kumimoji="1" lang="ja-JP" altLang="en-US" sz="900" dirty="0">
                <a:latin typeface="Arial"/>
                <a:ea typeface="メイリオ" pitchFamily="50" charset="-128"/>
                <a:cs typeface="Arial"/>
              </a:endParaRPr>
            </a:p>
          </p:txBody>
        </p:sp>
        <p:sp>
          <p:nvSpPr>
            <p:cNvPr id="71" name="Text Box 56"/>
            <p:cNvSpPr txBox="1">
              <a:spLocks noChangeArrowheads="1"/>
            </p:cNvSpPr>
            <p:nvPr/>
          </p:nvSpPr>
          <p:spPr bwMode="auto">
            <a:xfrm>
              <a:off x="5101167" y="2078062"/>
              <a:ext cx="2015066" cy="230832"/>
            </a:xfrm>
            <a:prstGeom prst="rect">
              <a:avLst/>
            </a:prstGeom>
            <a:noFill/>
            <a:ln w="9525">
              <a:noFill/>
              <a:miter lim="800000"/>
              <a:headEnd/>
              <a:tailEnd/>
            </a:ln>
          </p:spPr>
          <p:txBody>
            <a:bodyPr wrap="square">
              <a:spAutoFit/>
            </a:bodyPr>
            <a:lstStyle/>
            <a:p>
              <a:pPr eaLnBrk="0" hangingPunct="0"/>
              <a:r>
                <a:rPr kumimoji="0" lang="en-US" altLang="ja-JP" sz="900" dirty="0" smtClean="0">
                  <a:latin typeface="Arial"/>
                  <a:ea typeface="メイリオ" pitchFamily="50" charset="-128"/>
                  <a:cs typeface="Arial"/>
                </a:rPr>
                <a:t>All nozzles checked per nozzle line</a:t>
              </a:r>
            </a:p>
          </p:txBody>
        </p:sp>
        <p:sp>
          <p:nvSpPr>
            <p:cNvPr id="72" name="テキスト ボックス 79"/>
            <p:cNvSpPr txBox="1"/>
            <p:nvPr/>
          </p:nvSpPr>
          <p:spPr>
            <a:xfrm>
              <a:off x="7237016" y="2486350"/>
              <a:ext cx="1691085" cy="507831"/>
            </a:xfrm>
            <a:prstGeom prst="rect">
              <a:avLst/>
            </a:prstGeom>
            <a:noFill/>
          </p:spPr>
          <p:txBody>
            <a:bodyPr wrap="square" rtlCol="0">
              <a:spAutoFit/>
            </a:bodyPr>
            <a:lstStyle/>
            <a:p>
              <a:r>
                <a:rPr lang="en-US" altLang="ja-JP" sz="900" dirty="0" smtClean="0">
                  <a:latin typeface="Arial"/>
                  <a:ea typeface="メイリオ" pitchFamily="50" charset="-128"/>
                  <a:cs typeface="Arial"/>
                </a:rPr>
                <a:t>When nozzles clogging </a:t>
              </a:r>
            </a:p>
            <a:p>
              <a:r>
                <a:rPr lang="en-US" altLang="ja-JP" sz="900" dirty="0" smtClean="0">
                  <a:latin typeface="Arial"/>
                  <a:ea typeface="メイリオ" pitchFamily="50" charset="-128"/>
                  <a:cs typeface="Arial"/>
                </a:rPr>
                <a:t>cannot  be recovered</a:t>
              </a:r>
            </a:p>
            <a:p>
              <a:r>
                <a:rPr lang="en-US" altLang="ja-JP" sz="900" dirty="0" smtClean="0">
                  <a:latin typeface="Arial"/>
                  <a:ea typeface="メイリオ" pitchFamily="50" charset="-128"/>
                  <a:cs typeface="Arial"/>
                </a:rPr>
                <a:t>after repeated cleaning</a:t>
              </a:r>
            </a:p>
          </p:txBody>
        </p:sp>
        <p:cxnSp>
          <p:nvCxnSpPr>
            <p:cNvPr id="73" name="直線矢印コネクタ 81"/>
            <p:cNvCxnSpPr/>
            <p:nvPr/>
          </p:nvCxnSpPr>
          <p:spPr>
            <a:xfrm flipH="1">
              <a:off x="6375400" y="3126869"/>
              <a:ext cx="726753" cy="5798"/>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4" name="テキスト ボックス 82"/>
            <p:cNvSpPr txBox="1"/>
            <p:nvPr/>
          </p:nvSpPr>
          <p:spPr>
            <a:xfrm>
              <a:off x="7239377" y="1782132"/>
              <a:ext cx="1769157" cy="369332"/>
            </a:xfrm>
            <a:prstGeom prst="rect">
              <a:avLst/>
            </a:prstGeom>
            <a:noFill/>
          </p:spPr>
          <p:txBody>
            <a:bodyPr wrap="square" rtlCol="0">
              <a:spAutoFit/>
            </a:bodyPr>
            <a:lstStyle/>
            <a:p>
              <a:r>
                <a:rPr lang="en-US" altLang="ja-JP" sz="900" dirty="0" smtClean="0">
                  <a:latin typeface="Arial"/>
                  <a:ea typeface="メイリオ" pitchFamily="50" charset="-128"/>
                  <a:cs typeface="Arial"/>
                </a:rPr>
                <a:t>The number of the cleaning repeats can be customized</a:t>
              </a:r>
            </a:p>
          </p:txBody>
        </p:sp>
        <p:sp>
          <p:nvSpPr>
            <p:cNvPr id="75" name="正方形/長方形 83"/>
            <p:cNvSpPr/>
            <p:nvPr/>
          </p:nvSpPr>
          <p:spPr>
            <a:xfrm>
              <a:off x="4903788" y="2358782"/>
              <a:ext cx="1426777" cy="36384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Nozzle clogging?</a:t>
              </a:r>
            </a:p>
            <a:p>
              <a:pPr algn="ctr"/>
              <a:r>
                <a:rPr lang="en-US" altLang="ja-JP" sz="1000" b="1" dirty="0" smtClean="0">
                  <a:latin typeface="Arial"/>
                  <a:ea typeface="メイリオ" pitchFamily="50" charset="-128"/>
                  <a:cs typeface="Arial"/>
                </a:rPr>
                <a:t>Yes/No</a:t>
              </a:r>
              <a:endParaRPr lang="ja-JP" altLang="en-US" sz="1000" b="1" dirty="0">
                <a:latin typeface="Arial"/>
                <a:ea typeface="メイリオ" pitchFamily="50" charset="-128"/>
                <a:cs typeface="Arial"/>
              </a:endParaRPr>
            </a:p>
          </p:txBody>
        </p:sp>
        <p:sp>
          <p:nvSpPr>
            <p:cNvPr id="76" name="正方形/長方形 84"/>
            <p:cNvSpPr/>
            <p:nvPr/>
          </p:nvSpPr>
          <p:spPr>
            <a:xfrm>
              <a:off x="7156450" y="2111501"/>
              <a:ext cx="1759072" cy="36156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00" b="1" dirty="0" smtClean="0">
                  <a:latin typeface="Arial"/>
                  <a:ea typeface="メイリオ" pitchFamily="50" charset="-128"/>
                  <a:cs typeface="Arial"/>
                </a:rPr>
                <a:t>Cleaning is done automatically</a:t>
              </a:r>
            </a:p>
          </p:txBody>
        </p:sp>
        <p:cxnSp>
          <p:nvCxnSpPr>
            <p:cNvPr id="77" name="直線矢印コネクタ 97"/>
            <p:cNvCxnSpPr/>
            <p:nvPr/>
          </p:nvCxnSpPr>
          <p:spPr>
            <a:xfrm>
              <a:off x="5097874" y="1566176"/>
              <a:ext cx="1176" cy="198066"/>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正方形/長方形 98"/>
            <p:cNvSpPr/>
            <p:nvPr/>
          </p:nvSpPr>
          <p:spPr>
            <a:xfrm>
              <a:off x="4903788" y="1290255"/>
              <a:ext cx="1454679" cy="26613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0" b="1" dirty="0" smtClean="0">
                  <a:latin typeface="Arial"/>
                  <a:ea typeface="メイリオ" pitchFamily="50" charset="-128"/>
                  <a:cs typeface="Arial"/>
                </a:rPr>
                <a:t>Nozzle check  timing</a:t>
              </a:r>
              <a:endParaRPr kumimoji="1" lang="ja-JP" altLang="en-US" sz="1000" b="1" dirty="0">
                <a:latin typeface="Arial"/>
                <a:ea typeface="メイリオ" pitchFamily="50" charset="-128"/>
                <a:cs typeface="Arial"/>
              </a:endParaRPr>
            </a:p>
          </p:txBody>
        </p:sp>
        <p:sp>
          <p:nvSpPr>
            <p:cNvPr id="79" name="テキスト ボックス 99"/>
            <p:cNvSpPr txBox="1"/>
            <p:nvPr/>
          </p:nvSpPr>
          <p:spPr>
            <a:xfrm>
              <a:off x="6400800" y="1242936"/>
              <a:ext cx="2591411" cy="369332"/>
            </a:xfrm>
            <a:prstGeom prst="rect">
              <a:avLst/>
            </a:prstGeom>
            <a:noFill/>
          </p:spPr>
          <p:txBody>
            <a:bodyPr wrap="square" rtlCol="0">
              <a:spAutoFit/>
            </a:bodyPr>
            <a:lstStyle/>
            <a:p>
              <a:r>
                <a:rPr kumimoji="1" lang="en-US" altLang="ja-JP" sz="900" dirty="0" smtClean="0">
                  <a:latin typeface="Arial"/>
                  <a:ea typeface="メイリオ" pitchFamily="50" charset="-128"/>
                  <a:cs typeface="Arial"/>
                </a:rPr>
                <a:t>1/After printing one transferred file</a:t>
              </a:r>
            </a:p>
            <a:p>
              <a:r>
                <a:rPr lang="en-US" altLang="ja-JP" sz="900" dirty="0" smtClean="0">
                  <a:latin typeface="Arial"/>
                  <a:ea typeface="メイリオ" pitchFamily="50" charset="-128"/>
                  <a:cs typeface="Arial"/>
                </a:rPr>
                <a:t>2/After printing set print length</a:t>
              </a:r>
              <a:endParaRPr kumimoji="1" lang="ja-JP" altLang="en-US" sz="900" dirty="0">
                <a:latin typeface="Arial"/>
                <a:ea typeface="メイリオ" pitchFamily="50" charset="-128"/>
                <a:cs typeface="Arial"/>
              </a:endParaRPr>
            </a:p>
          </p:txBody>
        </p:sp>
        <p:sp>
          <p:nvSpPr>
            <p:cNvPr id="80" name="テキスト ボックス 100"/>
            <p:cNvSpPr txBox="1"/>
            <p:nvPr/>
          </p:nvSpPr>
          <p:spPr>
            <a:xfrm>
              <a:off x="7272867" y="3325053"/>
              <a:ext cx="1698461" cy="507831"/>
            </a:xfrm>
            <a:prstGeom prst="rect">
              <a:avLst/>
            </a:prstGeom>
            <a:noFill/>
          </p:spPr>
          <p:txBody>
            <a:bodyPr wrap="square" rtlCol="0">
              <a:spAutoFit/>
            </a:bodyPr>
            <a:lstStyle/>
            <a:p>
              <a:r>
                <a:rPr kumimoji="1" lang="en-US" altLang="ja-JP" sz="900" dirty="0" smtClean="0">
                  <a:latin typeface="Arial"/>
                  <a:ea typeface="メイリオ" pitchFamily="50" charset="-128"/>
                  <a:cs typeface="Arial"/>
                </a:rPr>
                <a:t>When the number of clogged </a:t>
              </a:r>
              <a:r>
                <a:rPr lang="en-US" altLang="ja-JP" sz="900" dirty="0" smtClean="0">
                  <a:latin typeface="Arial"/>
                  <a:ea typeface="メイリオ" pitchFamily="50" charset="-128"/>
                  <a:cs typeface="Arial"/>
                </a:rPr>
                <a:t>nozzles exceeds registration capacity </a:t>
              </a:r>
            </a:p>
          </p:txBody>
        </p:sp>
        <p:cxnSp>
          <p:nvCxnSpPr>
            <p:cNvPr id="81" name="直線矢印コネクタ 101"/>
            <p:cNvCxnSpPr/>
            <p:nvPr/>
          </p:nvCxnSpPr>
          <p:spPr>
            <a:xfrm>
              <a:off x="7222597" y="2489521"/>
              <a:ext cx="3307" cy="409110"/>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2" name="直線矢印コネクタ 101"/>
            <p:cNvCxnSpPr/>
            <p:nvPr/>
          </p:nvCxnSpPr>
          <p:spPr>
            <a:xfrm flipH="1">
              <a:off x="7223623" y="3329267"/>
              <a:ext cx="4631" cy="407889"/>
            </a:xfrm>
            <a:prstGeom prst="straightConnector1">
              <a:avLst/>
            </a:prstGeom>
            <a:ln w="22225">
              <a:solidFill>
                <a:schemeClr val="tx1"/>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83" name="直線矢印コネクタ 88"/>
            <p:cNvCxnSpPr/>
            <p:nvPr/>
          </p:nvCxnSpPr>
          <p:spPr>
            <a:xfrm flipH="1">
              <a:off x="5086350" y="2732495"/>
              <a:ext cx="1686" cy="254121"/>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6796147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Nozzle Recovery System (NRS)</a:t>
            </a:r>
            <a:endParaRPr lang="en-US" dirty="0"/>
          </a:p>
        </p:txBody>
      </p:sp>
      <p:sp>
        <p:nvSpPr>
          <p:cNvPr id="40962" name="Content Placeholder 2"/>
          <p:cNvSpPr>
            <a:spLocks noGrp="1"/>
          </p:cNvSpPr>
          <p:nvPr>
            <p:ph sz="quarter" idx="10"/>
          </p:nvPr>
        </p:nvSpPr>
        <p:spPr>
          <a:xfrm>
            <a:off x="239718" y="895350"/>
            <a:ext cx="4287050" cy="3836670"/>
          </a:xfrm>
        </p:spPr>
        <p:txBody>
          <a:bodyPr>
            <a:normAutofit/>
          </a:bodyPr>
          <a:lstStyle/>
          <a:p>
            <a:r>
              <a:rPr lang="en-US" dirty="0" smtClean="0"/>
              <a:t>Enables continued productivity</a:t>
            </a:r>
          </a:p>
          <a:p>
            <a:pPr lvl="1"/>
            <a:r>
              <a:rPr lang="en-US" dirty="0" smtClean="0"/>
              <a:t>If a nozzle clog is not cleared via the maintenance function, other nozzles can be assigned to continue printing</a:t>
            </a:r>
          </a:p>
          <a:p>
            <a:pPr lvl="2"/>
            <a:r>
              <a:rPr lang="en-US" dirty="0" smtClean="0"/>
              <a:t>Reduces ink and media waste</a:t>
            </a:r>
          </a:p>
          <a:p>
            <a:pPr lvl="2"/>
            <a:r>
              <a:rPr lang="en-US" dirty="0" smtClean="0"/>
              <a:t>Print speed unaffected</a:t>
            </a:r>
          </a:p>
          <a:p>
            <a:pPr lvl="1"/>
            <a:r>
              <a:rPr lang="en-US" altLang="ja-JP" dirty="0" smtClean="0"/>
              <a:t>Up to 10 nozzles can be registered per nozzle line</a:t>
            </a:r>
          </a:p>
          <a:p>
            <a:pPr lvl="1"/>
            <a:r>
              <a:rPr lang="en-US" altLang="ja-JP" dirty="0" smtClean="0"/>
              <a:t>Available for most print modes</a:t>
            </a:r>
          </a:p>
          <a:p>
            <a:pPr lvl="2"/>
            <a:r>
              <a:rPr lang="en-US" altLang="ja-JP" dirty="0" smtClean="0"/>
              <a:t>Some circumstances are not compatible with NRS</a:t>
            </a:r>
          </a:p>
          <a:p>
            <a:pPr lvl="3"/>
            <a:r>
              <a:rPr lang="en-US" altLang="ja-JP" dirty="0" smtClean="0"/>
              <a:t>Nozzle condition</a:t>
            </a:r>
          </a:p>
          <a:p>
            <a:pPr lvl="3"/>
            <a:r>
              <a:rPr lang="en-US" altLang="ja-JP" dirty="0" smtClean="0"/>
              <a:t>Lower passes</a:t>
            </a:r>
          </a:p>
          <a:p>
            <a:pPr lvl="4"/>
            <a:r>
              <a:rPr lang="en-US" altLang="ja-JP" dirty="0" smtClean="0"/>
              <a:t>e.g. 2-pass 540x360 or 4-pass 540x720, etc.</a:t>
            </a:r>
          </a:p>
          <a:p>
            <a:pPr lvl="3"/>
            <a:r>
              <a:rPr lang="en-US" altLang="ja-JP" dirty="0" smtClean="0"/>
              <a:t>Some MAPS3 modes</a:t>
            </a:r>
          </a:p>
        </p:txBody>
      </p:sp>
      <p:sp>
        <p:nvSpPr>
          <p:cNvPr id="28" name="Content Placeholder 27"/>
          <p:cNvSpPr>
            <a:spLocks noGrp="1"/>
          </p:cNvSpPr>
          <p:nvPr>
            <p:ph sz="quarter" idx="11"/>
          </p:nvPr>
        </p:nvSpPr>
        <p:spPr/>
        <p:txBody>
          <a:bodyPr/>
          <a:lstStyle/>
          <a:p>
            <a:pPr lvl="1"/>
            <a:endParaRPr lang="en-US" smtClean="0"/>
          </a:p>
          <a:p>
            <a:pPr lvl="1"/>
            <a:r>
              <a:rPr lang="en-US" smtClean="0"/>
              <a:t>Check location of clogged nozzle and set recovery function</a:t>
            </a:r>
            <a:endParaRPr lang="en-US" dirty="0"/>
          </a:p>
        </p:txBody>
      </p:sp>
      <p:sp>
        <p:nvSpPr>
          <p:cNvPr id="4" name="Slide Number Placeholder 3"/>
          <p:cNvSpPr>
            <a:spLocks noGrp="1"/>
          </p:cNvSpPr>
          <p:nvPr>
            <p:ph type="sldNum" sz="quarter" idx="13"/>
          </p:nvPr>
        </p:nvSpPr>
        <p:spPr/>
        <p:txBody>
          <a:bodyPr/>
          <a:lstStyle/>
          <a:p>
            <a:fld id="{5E01D1F1-D4A3-BD49-A925-6EEB77B3F101}" type="slidenum">
              <a:rPr lang="en-US" smtClean="0"/>
              <a:pPr/>
              <a:t>32</a:t>
            </a:fld>
            <a:endParaRPr lang="en-US" dirty="0"/>
          </a:p>
        </p:txBody>
      </p:sp>
      <p:grpSp>
        <p:nvGrpSpPr>
          <p:cNvPr id="9" name="Group 8"/>
          <p:cNvGrpSpPr/>
          <p:nvPr/>
        </p:nvGrpSpPr>
        <p:grpSpPr>
          <a:xfrm>
            <a:off x="5231202" y="1914297"/>
            <a:ext cx="3685750" cy="2244767"/>
            <a:chOff x="5231202" y="1914297"/>
            <a:chExt cx="3685750" cy="2244767"/>
          </a:xfrm>
        </p:grpSpPr>
        <p:pic>
          <p:nvPicPr>
            <p:cNvPr id="16" name="Picture 15" descr="NRS Illustration No Text.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1202" y="1914297"/>
              <a:ext cx="3685750" cy="2244767"/>
            </a:xfrm>
            <a:prstGeom prst="rect">
              <a:avLst/>
            </a:prstGeom>
          </p:spPr>
        </p:pic>
        <p:cxnSp>
          <p:nvCxnSpPr>
            <p:cNvPr id="35" name="Straight Arrow Connector 34"/>
            <p:cNvCxnSpPr/>
            <p:nvPr/>
          </p:nvCxnSpPr>
          <p:spPr bwMode="auto">
            <a:xfrm flipH="1" flipV="1">
              <a:off x="7251343" y="2341179"/>
              <a:ext cx="693113" cy="464647"/>
            </a:xfrm>
            <a:prstGeom prst="straightConnector1">
              <a:avLst/>
            </a:prstGeom>
            <a:noFill/>
            <a:ln w="9525" cap="flat" cmpd="sng" algn="ctr">
              <a:solidFill>
                <a:schemeClr val="accent4">
                  <a:lumMod val="75000"/>
                  <a:lumOff val="25000"/>
                </a:schemeClr>
              </a:solidFill>
              <a:prstDash val="solid"/>
              <a:round/>
              <a:headEnd type="none" w="med" len="med"/>
              <a:tailEnd type="arrow"/>
            </a:ln>
            <a:effectLst/>
          </p:spPr>
        </p:cxnSp>
        <p:cxnSp>
          <p:nvCxnSpPr>
            <p:cNvPr id="36" name="Straight Arrow Connector 35"/>
            <p:cNvCxnSpPr/>
            <p:nvPr/>
          </p:nvCxnSpPr>
          <p:spPr bwMode="auto">
            <a:xfrm flipH="1" flipV="1">
              <a:off x="6896580" y="2632053"/>
              <a:ext cx="1045956" cy="175082"/>
            </a:xfrm>
            <a:prstGeom prst="straightConnector1">
              <a:avLst/>
            </a:prstGeom>
            <a:noFill/>
            <a:ln w="9525" cap="flat" cmpd="sng" algn="ctr">
              <a:solidFill>
                <a:schemeClr val="accent4">
                  <a:lumMod val="75000"/>
                  <a:lumOff val="25000"/>
                </a:schemeClr>
              </a:solidFill>
              <a:prstDash val="solid"/>
              <a:round/>
              <a:headEnd type="none" w="med" len="med"/>
              <a:tailEnd type="arrow"/>
            </a:ln>
            <a:effectLst/>
          </p:spPr>
        </p:cxnSp>
        <p:cxnSp>
          <p:nvCxnSpPr>
            <p:cNvPr id="37" name="Straight Arrow Connector 36"/>
            <p:cNvCxnSpPr/>
            <p:nvPr/>
          </p:nvCxnSpPr>
          <p:spPr bwMode="auto">
            <a:xfrm flipH="1">
              <a:off x="7088152" y="2806479"/>
              <a:ext cx="853904" cy="386038"/>
            </a:xfrm>
            <a:prstGeom prst="straightConnector1">
              <a:avLst/>
            </a:prstGeom>
            <a:noFill/>
            <a:ln w="9525" cap="flat" cmpd="sng" algn="ctr">
              <a:solidFill>
                <a:schemeClr val="accent4">
                  <a:lumMod val="75000"/>
                  <a:lumOff val="25000"/>
                </a:schemeClr>
              </a:solidFill>
              <a:prstDash val="solid"/>
              <a:round/>
              <a:headEnd type="none" w="med" len="med"/>
              <a:tailEnd type="arrow"/>
            </a:ln>
            <a:effectLst/>
          </p:spPr>
        </p:cxnSp>
        <p:sp>
          <p:nvSpPr>
            <p:cNvPr id="42" name="TextBox 41"/>
            <p:cNvSpPr txBox="1"/>
            <p:nvPr/>
          </p:nvSpPr>
          <p:spPr>
            <a:xfrm>
              <a:off x="7887164" y="2649628"/>
              <a:ext cx="725695" cy="400110"/>
            </a:xfrm>
            <a:prstGeom prst="rect">
              <a:avLst/>
            </a:prstGeom>
            <a:noFill/>
          </p:spPr>
          <p:txBody>
            <a:bodyPr wrap="square" rtlCol="0">
              <a:spAutoFit/>
            </a:bodyPr>
            <a:lstStyle/>
            <a:p>
              <a:r>
                <a:rPr lang="en-US" sz="1000" dirty="0" smtClean="0"/>
                <a:t>Clogged</a:t>
              </a:r>
            </a:p>
            <a:p>
              <a:r>
                <a:rPr lang="en-US" sz="1000" dirty="0" smtClean="0"/>
                <a:t>nozzles</a:t>
              </a:r>
              <a:endParaRPr lang="en-US" sz="1000" dirty="0"/>
            </a:p>
          </p:txBody>
        </p:sp>
        <p:sp>
          <p:nvSpPr>
            <p:cNvPr id="49" name="TextBox 48"/>
            <p:cNvSpPr txBox="1"/>
            <p:nvPr/>
          </p:nvSpPr>
          <p:spPr>
            <a:xfrm>
              <a:off x="5477530" y="3671260"/>
              <a:ext cx="553573" cy="400110"/>
            </a:xfrm>
            <a:prstGeom prst="rect">
              <a:avLst/>
            </a:prstGeom>
            <a:noFill/>
          </p:spPr>
          <p:txBody>
            <a:bodyPr wrap="square" rtlCol="0">
              <a:spAutoFit/>
            </a:bodyPr>
            <a:lstStyle/>
            <a:p>
              <a:r>
                <a:rPr lang="en-US" sz="1000" dirty="0" smtClean="0"/>
                <a:t>Clog</a:t>
              </a:r>
            </a:p>
            <a:p>
              <a:r>
                <a:rPr lang="en-US" sz="1000" dirty="0" smtClean="0"/>
                <a:t>occurs</a:t>
              </a:r>
              <a:endParaRPr lang="en-US" sz="1000" dirty="0"/>
            </a:p>
          </p:txBody>
        </p:sp>
        <p:sp>
          <p:nvSpPr>
            <p:cNvPr id="50" name="TextBox 49"/>
            <p:cNvSpPr txBox="1"/>
            <p:nvPr/>
          </p:nvSpPr>
          <p:spPr>
            <a:xfrm>
              <a:off x="6201807" y="3678277"/>
              <a:ext cx="1165687" cy="400110"/>
            </a:xfrm>
            <a:prstGeom prst="rect">
              <a:avLst/>
            </a:prstGeom>
            <a:noFill/>
          </p:spPr>
          <p:txBody>
            <a:bodyPr wrap="square" rtlCol="0">
              <a:spAutoFit/>
            </a:bodyPr>
            <a:lstStyle/>
            <a:p>
              <a:r>
                <a:rPr lang="en-US" sz="1000" dirty="0" smtClean="0">
                  <a:solidFill>
                    <a:srgbClr val="FFFFFF"/>
                  </a:solidFill>
                </a:rPr>
                <a:t>Register nozzle number</a:t>
              </a:r>
              <a:endParaRPr lang="en-US" sz="1000" dirty="0">
                <a:solidFill>
                  <a:srgbClr val="FFFFFF"/>
                </a:solidFill>
              </a:endParaRPr>
            </a:p>
          </p:txBody>
        </p:sp>
        <p:sp>
          <p:nvSpPr>
            <p:cNvPr id="51" name="TextBox 50"/>
            <p:cNvSpPr txBox="1"/>
            <p:nvPr/>
          </p:nvSpPr>
          <p:spPr>
            <a:xfrm>
              <a:off x="7331680" y="3756438"/>
              <a:ext cx="1165687" cy="246221"/>
            </a:xfrm>
            <a:prstGeom prst="rect">
              <a:avLst/>
            </a:prstGeom>
            <a:noFill/>
          </p:spPr>
          <p:txBody>
            <a:bodyPr wrap="square" rtlCol="0">
              <a:spAutoFit/>
            </a:bodyPr>
            <a:lstStyle/>
            <a:p>
              <a:r>
                <a:rPr lang="en-US" sz="1000" dirty="0" smtClean="0">
                  <a:solidFill>
                    <a:srgbClr val="FFFFFF"/>
                  </a:solidFill>
                </a:rPr>
                <a:t>Continue printing</a:t>
              </a:r>
              <a:endParaRPr lang="en-US" sz="1000" dirty="0">
                <a:solidFill>
                  <a:srgbClr val="FFFFFF"/>
                </a:solidFill>
              </a:endParaRPr>
            </a:p>
          </p:txBody>
        </p:sp>
      </p:grpSp>
    </p:spTree>
    <p:extLst>
      <p:ext uri="{BB962C8B-B14F-4D97-AF65-F5344CB8AC3E}">
        <p14:creationId xmlns:p14="http://schemas.microsoft.com/office/powerpoint/2010/main" val="385505662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Media Heating System</a:t>
            </a:r>
            <a:endParaRPr lang="en-US" dirty="0"/>
          </a:p>
        </p:txBody>
      </p:sp>
      <p:sp>
        <p:nvSpPr>
          <p:cNvPr id="8" name="Content Placeholder 7"/>
          <p:cNvSpPr>
            <a:spLocks noGrp="1"/>
          </p:cNvSpPr>
          <p:nvPr>
            <p:ph sz="quarter" idx="10"/>
          </p:nvPr>
        </p:nvSpPr>
        <p:spPr>
          <a:xfrm>
            <a:off x="239718" y="895350"/>
            <a:ext cx="4113479" cy="3836670"/>
          </a:xfrm>
        </p:spPr>
        <p:txBody>
          <a:bodyPr>
            <a:normAutofit fontScale="92500" lnSpcReduction="10000"/>
          </a:bodyPr>
          <a:lstStyle/>
          <a:p>
            <a:r>
              <a:rPr lang="en-US" dirty="0" smtClean="0"/>
              <a:t>Uniform media drying for consistent results</a:t>
            </a:r>
          </a:p>
          <a:p>
            <a:pPr lvl="1"/>
            <a:r>
              <a:rPr lang="en-US" dirty="0" smtClean="0"/>
              <a:t>Three-way, intelligent heating system</a:t>
            </a:r>
          </a:p>
          <a:p>
            <a:pPr lvl="2"/>
            <a:r>
              <a:rPr lang="en-US" dirty="0" smtClean="0"/>
              <a:t>Heats media to proper temperature</a:t>
            </a:r>
          </a:p>
          <a:p>
            <a:pPr lvl="2"/>
            <a:r>
              <a:rPr lang="en-US" dirty="0" smtClean="0"/>
              <a:t>Quick drying and accurate fixation</a:t>
            </a:r>
          </a:p>
          <a:p>
            <a:pPr lvl="1"/>
            <a:r>
              <a:rPr lang="en-US" dirty="0" smtClean="0"/>
              <a:t>Top blower incorporates airflow path</a:t>
            </a:r>
          </a:p>
          <a:p>
            <a:pPr lvl="2"/>
            <a:r>
              <a:rPr lang="en-US" dirty="0" smtClean="0"/>
              <a:t>Helps control dot size by drying ink from its surface</a:t>
            </a:r>
          </a:p>
          <a:p>
            <a:pPr lvl="1"/>
            <a:r>
              <a:rPr lang="en-US" dirty="0" smtClean="0"/>
              <a:t>Heats across the entire width</a:t>
            </a:r>
          </a:p>
          <a:p>
            <a:pPr lvl="2"/>
            <a:r>
              <a:rPr lang="en-US" dirty="0" smtClean="0"/>
              <a:t>No undesirable artifacts </a:t>
            </a:r>
            <a:br>
              <a:rPr lang="en-US" dirty="0" smtClean="0"/>
            </a:br>
            <a:r>
              <a:rPr lang="en-US" dirty="0" smtClean="0"/>
              <a:t>at edges</a:t>
            </a:r>
          </a:p>
          <a:p>
            <a:pPr lvl="1"/>
            <a:r>
              <a:rPr lang="en-US" dirty="0" smtClean="0"/>
              <a:t>Ceramic heaters use </a:t>
            </a:r>
            <a:br>
              <a:rPr lang="en-US" dirty="0" smtClean="0"/>
            </a:br>
            <a:r>
              <a:rPr lang="en-US" dirty="0" smtClean="0"/>
              <a:t>less energy</a:t>
            </a:r>
          </a:p>
          <a:p>
            <a:pPr lvl="2"/>
            <a:r>
              <a:rPr lang="en-US" dirty="0" smtClean="0"/>
              <a:t>Lower operational cost</a:t>
            </a:r>
          </a:p>
          <a:p>
            <a:pPr lvl="1"/>
            <a:r>
              <a:rPr lang="en-US" dirty="0" smtClean="0"/>
              <a:t>Patented system</a:t>
            </a:r>
          </a:p>
          <a:p>
            <a:pPr lvl="2"/>
            <a:r>
              <a:rPr lang="en-US" sz="800" dirty="0"/>
              <a:t>USA</a:t>
            </a:r>
            <a:r>
              <a:rPr lang="en-US" sz="800" dirty="0" smtClean="0"/>
              <a:t>: </a:t>
            </a:r>
            <a:r>
              <a:rPr lang="en-US" sz="800" dirty="0"/>
              <a:t>8.444.262</a:t>
            </a:r>
            <a:r>
              <a:rPr lang="en-US" sz="800" dirty="0" smtClean="0"/>
              <a:t>;  </a:t>
            </a:r>
            <a:r>
              <a:rPr lang="en-US" sz="800" dirty="0"/>
              <a:t>Japan: </a:t>
            </a:r>
            <a:r>
              <a:rPr lang="en-US" sz="800" dirty="0" smtClean="0"/>
              <a:t>4889059;  </a:t>
            </a:r>
            <a:r>
              <a:rPr lang="en-US" sz="800" dirty="0"/>
              <a:t>China: </a:t>
            </a:r>
            <a:r>
              <a:rPr lang="en-US" sz="800" dirty="0" smtClean="0"/>
              <a:t>ZL </a:t>
            </a:r>
            <a:r>
              <a:rPr lang="en-US" sz="800" dirty="0"/>
              <a:t>200910222559.8</a:t>
            </a:r>
          </a:p>
          <a:p>
            <a:pPr lvl="2"/>
            <a:endParaRPr lang="en-US" dirty="0" smtClean="0"/>
          </a:p>
          <a:p>
            <a:pPr lvl="1"/>
            <a:endParaRPr lang="en-US" dirty="0"/>
          </a:p>
        </p:txBody>
      </p:sp>
      <p:sp>
        <p:nvSpPr>
          <p:cNvPr id="4" name="Content Placeholder 3"/>
          <p:cNvSpPr>
            <a:spLocks noGrp="1"/>
          </p:cNvSpPr>
          <p:nvPr>
            <p:ph sz="quarter" idx="11"/>
          </p:nvPr>
        </p:nvSpPr>
        <p:spPr/>
        <p:txBody>
          <a:bodyPr/>
          <a:lstStyle/>
          <a:p>
            <a:pPr marL="969963" lvl="1" indent="0">
              <a:buNone/>
            </a:pP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1</a:t>
            </a:r>
            <a:r>
              <a:rPr lang="en-US" dirty="0" smtClean="0"/>
              <a:t> Pre heater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2</a:t>
            </a:r>
            <a:r>
              <a:rPr lang="en-US" dirty="0" smtClean="0"/>
              <a:t> Print heater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3</a:t>
            </a:r>
            <a:r>
              <a:rPr lang="en-US" dirty="0" smtClean="0"/>
              <a:t> Post heater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T</a:t>
            </a:r>
            <a:r>
              <a:rPr lang="en-US" dirty="0" smtClean="0"/>
              <a:t> Top blower</a:t>
            </a:r>
            <a:br>
              <a:rPr lang="en-US" dirty="0" smtClean="0"/>
            </a:br>
            <a:r>
              <a:rPr kumimoji="1" lang="en-US" b="1" kern="1200" dirty="0">
                <a:ln w="12700">
                  <a:noFill/>
                  <a:prstDash val="solid"/>
                </a:ln>
                <a:solidFill>
                  <a:srgbClr val="FF0000"/>
                </a:solidFill>
                <a:effectLst>
                  <a:outerShdw blurRad="41275" dist="20320" dir="1800000" algn="tl" rotWithShape="0">
                    <a:srgbClr val="000000">
                      <a:alpha val="40000"/>
                    </a:srgbClr>
                  </a:outerShdw>
                </a:effectLst>
                <a:latin typeface="Arial" pitchFamily="34" charset="0"/>
                <a:ea typeface="ＭＳ Ｐゴシック" pitchFamily="50" charset="-128"/>
                <a:cs typeface="+mn-cs"/>
              </a:rPr>
              <a:t>P</a:t>
            </a:r>
            <a:r>
              <a:rPr lang="en-US" dirty="0" smtClean="0"/>
              <a:t> </a:t>
            </a:r>
            <a:r>
              <a:rPr lang="en-US" dirty="0" err="1" smtClean="0"/>
              <a:t>Printheads</a:t>
            </a:r>
            <a:endParaRPr lang="en-US" dirty="0"/>
          </a:p>
        </p:txBody>
      </p:sp>
      <p:sp>
        <p:nvSpPr>
          <p:cNvPr id="16" name="Slide Number Placeholder 15"/>
          <p:cNvSpPr>
            <a:spLocks noGrp="1"/>
          </p:cNvSpPr>
          <p:nvPr>
            <p:ph type="sldNum" sz="quarter" idx="13"/>
          </p:nvPr>
        </p:nvSpPr>
        <p:spPr/>
        <p:txBody>
          <a:bodyPr/>
          <a:lstStyle/>
          <a:p>
            <a:fld id="{5E01D1F1-D4A3-BD49-A925-6EEB77B3F101}" type="slidenum">
              <a:rPr lang="en-US" smtClean="0"/>
              <a:pPr/>
              <a:t>33</a:t>
            </a:fld>
            <a:endParaRPr lang="en-US" dirty="0"/>
          </a:p>
        </p:txBody>
      </p:sp>
      <p:grpSp>
        <p:nvGrpSpPr>
          <p:cNvPr id="17" name="Group 16"/>
          <p:cNvGrpSpPr/>
          <p:nvPr/>
        </p:nvGrpSpPr>
        <p:grpSpPr>
          <a:xfrm>
            <a:off x="4721216" y="2447500"/>
            <a:ext cx="4038718" cy="1962422"/>
            <a:chOff x="4621882" y="3454917"/>
            <a:chExt cx="4038718" cy="1962422"/>
          </a:xfrm>
        </p:grpSpPr>
        <p:pic>
          <p:nvPicPr>
            <p:cNvPr id="18" name="Picture 17" descr="3-way heater illustratio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621882" y="3454917"/>
              <a:ext cx="4038718" cy="1962422"/>
            </a:xfrm>
            <a:prstGeom prst="rect">
              <a:avLst/>
            </a:prstGeom>
          </p:spPr>
        </p:pic>
        <p:sp>
          <p:nvSpPr>
            <p:cNvPr id="19" name="Rectangle 18"/>
            <p:cNvSpPr/>
            <p:nvPr/>
          </p:nvSpPr>
          <p:spPr>
            <a:xfrm>
              <a:off x="6604758" y="4819687"/>
              <a:ext cx="313044"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2</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0" name="Rectangle 19"/>
            <p:cNvSpPr/>
            <p:nvPr/>
          </p:nvSpPr>
          <p:spPr>
            <a:xfrm>
              <a:off x="5424527" y="4862638"/>
              <a:ext cx="313044"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1</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1" name="Rectangle 20"/>
            <p:cNvSpPr/>
            <p:nvPr/>
          </p:nvSpPr>
          <p:spPr>
            <a:xfrm>
              <a:off x="7569250" y="4874766"/>
              <a:ext cx="313044"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3</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2" name="Rectangle 21"/>
            <p:cNvSpPr/>
            <p:nvPr/>
          </p:nvSpPr>
          <p:spPr>
            <a:xfrm>
              <a:off x="5215278" y="3578050"/>
              <a:ext cx="325730"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T</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sp>
          <p:nvSpPr>
            <p:cNvPr id="23" name="Rectangle 22"/>
            <p:cNvSpPr/>
            <p:nvPr/>
          </p:nvSpPr>
          <p:spPr>
            <a:xfrm>
              <a:off x="6332662" y="4060217"/>
              <a:ext cx="334459" cy="369332"/>
            </a:xfrm>
            <a:prstGeom prst="rect">
              <a:avLst/>
            </a:prstGeom>
            <a:noFill/>
          </p:spPr>
          <p:txBody>
            <a:bodyPr wrap="none" lIns="91440" tIns="45720" rIns="91440" bIns="45720">
              <a:spAutoFit/>
            </a:bodyPr>
            <a:lstStyle/>
            <a:p>
              <a:pPr algn="ctr"/>
              <a:r>
                <a:rPr lang="en-US" b="1" cap="none" spc="0" dirty="0" smtClean="0">
                  <a:ln w="12700">
                    <a:noFill/>
                    <a:prstDash val="solid"/>
                  </a:ln>
                  <a:solidFill>
                    <a:srgbClr val="FF0000"/>
                  </a:solidFill>
                  <a:effectLst>
                    <a:outerShdw blurRad="41275" dist="20320" dir="1800000" algn="tl" rotWithShape="0">
                      <a:srgbClr val="000000">
                        <a:alpha val="40000"/>
                      </a:srgbClr>
                    </a:outerShdw>
                  </a:effectLst>
                </a:rPr>
                <a:t>P</a:t>
              </a:r>
              <a:endParaRPr lang="en-US" b="1" cap="none" spc="0" dirty="0">
                <a:ln w="12700">
                  <a:noFill/>
                  <a:prstDash val="solid"/>
                </a:ln>
                <a:solidFill>
                  <a:srgbClr val="FF0000"/>
                </a:solidFill>
                <a:effectLst>
                  <a:outerShdw blurRad="41275" dist="20320" dir="1800000" algn="tl" rotWithShape="0">
                    <a:srgbClr val="000000">
                      <a:alpha val="40000"/>
                    </a:srgbClr>
                  </a:outerShdw>
                </a:effectLst>
              </a:endParaRPr>
            </a:p>
          </p:txBody>
        </p:sp>
      </p:grpSp>
      <p:sp>
        <p:nvSpPr>
          <p:cNvPr id="10" name="TextBox 9"/>
          <p:cNvSpPr txBox="1"/>
          <p:nvPr/>
        </p:nvSpPr>
        <p:spPr>
          <a:xfrm>
            <a:off x="4284266" y="3619171"/>
            <a:ext cx="792534" cy="400110"/>
          </a:xfrm>
          <a:prstGeom prst="rect">
            <a:avLst/>
          </a:prstGeom>
          <a:noFill/>
        </p:spPr>
        <p:txBody>
          <a:bodyPr wrap="square" rtlCol="0">
            <a:spAutoFit/>
          </a:bodyPr>
          <a:lstStyle/>
          <a:p>
            <a:r>
              <a:rPr lang="en-US" sz="1000" dirty="0" smtClean="0"/>
              <a:t>      Media direction</a:t>
            </a:r>
            <a:endParaRPr lang="en-US" sz="1000" dirty="0"/>
          </a:p>
        </p:txBody>
      </p:sp>
    </p:spTree>
    <p:extLst>
      <p:ext uri="{BB962C8B-B14F-4D97-AF65-F5344CB8AC3E}">
        <p14:creationId xmlns:p14="http://schemas.microsoft.com/office/powerpoint/2010/main" val="4185015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Mimaki Bulk Ink System 3 (MBIS3)</a:t>
            </a:r>
            <a:endParaRPr lang="en-US" dirty="0"/>
          </a:p>
        </p:txBody>
      </p:sp>
      <p:sp>
        <p:nvSpPr>
          <p:cNvPr id="3" name="Content Placeholder 2"/>
          <p:cNvSpPr>
            <a:spLocks noGrp="1"/>
          </p:cNvSpPr>
          <p:nvPr>
            <p:ph sz="quarter" idx="10"/>
          </p:nvPr>
        </p:nvSpPr>
        <p:spPr>
          <a:xfrm>
            <a:off x="239718" y="895350"/>
            <a:ext cx="4579025" cy="3486150"/>
          </a:xfrm>
        </p:spPr>
        <p:txBody>
          <a:bodyPr/>
          <a:lstStyle/>
          <a:p>
            <a:r>
              <a:rPr lang="en-US" dirty="0" smtClean="0"/>
              <a:t>Standard on all </a:t>
            </a:r>
            <a:r>
              <a:rPr lang="en-US" dirty="0"/>
              <a:t>C</a:t>
            </a:r>
            <a:r>
              <a:rPr lang="en-US" dirty="0" smtClean="0"/>
              <a:t>JV300 Series printers shipped in North America</a:t>
            </a:r>
          </a:p>
          <a:p>
            <a:pPr lvl="1"/>
            <a:r>
              <a:rPr lang="en-US" dirty="0" smtClean="0"/>
              <a:t>2 liter ink pouches for select colors</a:t>
            </a:r>
          </a:p>
          <a:p>
            <a:pPr lvl="1"/>
            <a:r>
              <a:rPr lang="en-US" dirty="0"/>
              <a:t>440 ml cartridges </a:t>
            </a:r>
            <a:r>
              <a:rPr lang="en-US" dirty="0" smtClean="0"/>
              <a:t>for other colors</a:t>
            </a:r>
          </a:p>
          <a:p>
            <a:pPr lvl="1"/>
            <a:r>
              <a:rPr lang="en-US" dirty="0" smtClean="0"/>
              <a:t>White and Silver ink available in 220 ml cartridges only</a:t>
            </a:r>
          </a:p>
          <a:p>
            <a:pPr lvl="1"/>
            <a:r>
              <a:rPr lang="en-US" dirty="0" smtClean="0"/>
              <a:t>Enables continuous long prints</a:t>
            </a:r>
          </a:p>
          <a:p>
            <a:pPr lvl="2"/>
            <a:r>
              <a:rPr lang="en-US" dirty="0" smtClean="0"/>
              <a:t>Overnight or unattended printing possible</a:t>
            </a:r>
          </a:p>
          <a:p>
            <a:pPr lvl="1"/>
            <a:r>
              <a:rPr lang="en-US" dirty="0" smtClean="0"/>
              <a:t>Reduced ink cost vs. cartridges</a:t>
            </a:r>
          </a:p>
        </p:txBody>
      </p:sp>
      <p:sp>
        <p:nvSpPr>
          <p:cNvPr id="6" name="Slide Number Placeholder 5"/>
          <p:cNvSpPr>
            <a:spLocks noGrp="1"/>
          </p:cNvSpPr>
          <p:nvPr>
            <p:ph type="sldNum" sz="quarter" idx="13"/>
          </p:nvPr>
        </p:nvSpPr>
        <p:spPr/>
        <p:txBody>
          <a:bodyPr/>
          <a:lstStyle/>
          <a:p>
            <a:fld id="{5E01D1F1-D4A3-BD49-A925-6EEB77B3F101}" type="slidenum">
              <a:rPr lang="en-US" smtClean="0"/>
              <a:pPr/>
              <a:t>34</a:t>
            </a:fld>
            <a:endParaRPr lang="en-US" dirty="0"/>
          </a:p>
        </p:txBody>
      </p:sp>
      <p:pic>
        <p:nvPicPr>
          <p:cNvPr id="9" name="Picture 8" descr="JV300_Ink_3x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6479" y="3625276"/>
            <a:ext cx="2234218" cy="1084837"/>
          </a:xfrm>
          <a:prstGeom prst="rect">
            <a:avLst/>
          </a:prstGeom>
          <a:ln>
            <a:solidFill>
              <a:srgbClr val="7F7F7F"/>
            </a:solidFill>
          </a:ln>
        </p:spPr>
      </p:pic>
      <p:pic>
        <p:nvPicPr>
          <p:cNvPr id="10" name="Picture 9" descr="MBIS3_close-up_2x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2445" y="858838"/>
            <a:ext cx="3012251" cy="2650781"/>
          </a:xfrm>
          <a:prstGeom prst="rect">
            <a:avLst/>
          </a:prstGeom>
          <a:ln>
            <a:solidFill>
              <a:schemeClr val="bg1">
                <a:lumMod val="50000"/>
              </a:schemeClr>
            </a:solidFill>
          </a:ln>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itle 62"/>
          <p:cNvSpPr>
            <a:spLocks noGrp="1"/>
          </p:cNvSpPr>
          <p:nvPr>
            <p:ph type="title"/>
          </p:nvPr>
        </p:nvSpPr>
        <p:spPr/>
        <p:txBody>
          <a:bodyPr/>
          <a:lstStyle/>
          <a:p>
            <a:r>
              <a:rPr lang="en-US" smtClean="0"/>
              <a:t>Mimaki Circulation Technology (MCT)</a:t>
            </a:r>
            <a:endParaRPr lang="en-US" dirty="0"/>
          </a:p>
        </p:txBody>
      </p:sp>
      <p:sp>
        <p:nvSpPr>
          <p:cNvPr id="59" name="Content Placeholder 58"/>
          <p:cNvSpPr>
            <a:spLocks noGrp="1"/>
          </p:cNvSpPr>
          <p:nvPr>
            <p:ph sz="quarter" idx="10"/>
          </p:nvPr>
        </p:nvSpPr>
        <p:spPr/>
        <p:txBody>
          <a:bodyPr/>
          <a:lstStyle/>
          <a:p>
            <a:r>
              <a:rPr lang="en-US" dirty="0" smtClean="0"/>
              <a:t>For White and Silver Ink only</a:t>
            </a:r>
          </a:p>
          <a:p>
            <a:r>
              <a:rPr lang="en-US" dirty="0" smtClean="0"/>
              <a:t>Ensures stable print quality</a:t>
            </a:r>
          </a:p>
          <a:p>
            <a:pPr lvl="1"/>
            <a:r>
              <a:rPr lang="en-US" dirty="0" smtClean="0"/>
              <a:t>Prevents white pigment settlement</a:t>
            </a:r>
          </a:p>
          <a:p>
            <a:pPr lvl="1"/>
            <a:r>
              <a:rPr lang="en-US" dirty="0" smtClean="0"/>
              <a:t>Greatly reduces nozzle clogging</a:t>
            </a:r>
          </a:p>
          <a:p>
            <a:r>
              <a:rPr lang="en-US" dirty="0" smtClean="0"/>
              <a:t>Reduces ink and media waste</a:t>
            </a:r>
          </a:p>
        </p:txBody>
      </p:sp>
      <p:sp>
        <p:nvSpPr>
          <p:cNvPr id="8" name="Slide Number Placeholder 7"/>
          <p:cNvSpPr>
            <a:spLocks noGrp="1"/>
          </p:cNvSpPr>
          <p:nvPr>
            <p:ph type="sldNum" sz="quarter" idx="13"/>
          </p:nvPr>
        </p:nvSpPr>
        <p:spPr/>
        <p:txBody>
          <a:bodyPr/>
          <a:lstStyle/>
          <a:p>
            <a:fld id="{5E01D1F1-D4A3-BD49-A925-6EEB77B3F101}" type="slidenum">
              <a:rPr lang="en-US" smtClean="0"/>
              <a:pPr/>
              <a:t>35</a:t>
            </a:fld>
            <a:endParaRPr lang="en-US" dirty="0"/>
          </a:p>
        </p:txBody>
      </p:sp>
      <p:sp>
        <p:nvSpPr>
          <p:cNvPr id="68" name="TextBox 67"/>
          <p:cNvSpPr txBox="1"/>
          <p:nvPr/>
        </p:nvSpPr>
        <p:spPr>
          <a:xfrm>
            <a:off x="5442715" y="1711516"/>
            <a:ext cx="2415802" cy="246221"/>
          </a:xfrm>
          <a:prstGeom prst="rect">
            <a:avLst/>
          </a:prstGeom>
          <a:noFill/>
        </p:spPr>
        <p:txBody>
          <a:bodyPr wrap="square" rtlCol="0">
            <a:spAutoFit/>
          </a:bodyPr>
          <a:lstStyle/>
          <a:p>
            <a:r>
              <a:rPr lang="en-US" sz="1000" dirty="0">
                <a:solidFill>
                  <a:schemeClr val="bg1"/>
                </a:solidFill>
              </a:rPr>
              <a:t>S</a:t>
            </a:r>
            <a:r>
              <a:rPr lang="en-US" sz="1000" dirty="0" smtClean="0">
                <a:solidFill>
                  <a:schemeClr val="bg1"/>
                </a:solidFill>
              </a:rPr>
              <a:t>ettles without circulation</a:t>
            </a:r>
            <a:endParaRPr lang="en-US" sz="1000" dirty="0">
              <a:solidFill>
                <a:schemeClr val="bg1"/>
              </a:solidFill>
            </a:endParaRPr>
          </a:p>
        </p:txBody>
      </p:sp>
      <p:sp>
        <p:nvSpPr>
          <p:cNvPr id="112" name="TextBox 111"/>
          <p:cNvSpPr txBox="1"/>
          <p:nvPr/>
        </p:nvSpPr>
        <p:spPr>
          <a:xfrm>
            <a:off x="4600883" y="1786836"/>
            <a:ext cx="601941" cy="461665"/>
          </a:xfrm>
          <a:prstGeom prst="rect">
            <a:avLst/>
          </a:prstGeom>
          <a:noFill/>
        </p:spPr>
        <p:txBody>
          <a:bodyPr wrap="square" rtlCol="0">
            <a:spAutoFit/>
          </a:bodyPr>
          <a:lstStyle/>
          <a:p>
            <a:r>
              <a:rPr lang="en-US" sz="1200" dirty="0" smtClean="0">
                <a:solidFill>
                  <a:schemeClr val="bg1"/>
                </a:solidFill>
              </a:rPr>
              <a:t>White ink</a:t>
            </a:r>
            <a:endParaRPr lang="en-US" sz="1200" dirty="0">
              <a:solidFill>
                <a:schemeClr val="bg1"/>
              </a:solidFill>
            </a:endParaRPr>
          </a:p>
        </p:txBody>
      </p:sp>
      <p:sp>
        <p:nvSpPr>
          <p:cNvPr id="114" name="TextBox 113"/>
          <p:cNvSpPr txBox="1"/>
          <p:nvPr/>
        </p:nvSpPr>
        <p:spPr>
          <a:xfrm>
            <a:off x="5442337" y="2155229"/>
            <a:ext cx="2415802" cy="246221"/>
          </a:xfrm>
          <a:prstGeom prst="rect">
            <a:avLst/>
          </a:prstGeom>
          <a:noFill/>
        </p:spPr>
        <p:txBody>
          <a:bodyPr wrap="square" rtlCol="0">
            <a:spAutoFit/>
          </a:bodyPr>
          <a:lstStyle/>
          <a:p>
            <a:r>
              <a:rPr lang="en-US" sz="1000" dirty="0" smtClean="0">
                <a:solidFill>
                  <a:schemeClr val="bg1"/>
                </a:solidFill>
              </a:rPr>
              <a:t>With circulation</a:t>
            </a:r>
            <a:endParaRPr lang="en-US" sz="1000" dirty="0">
              <a:solidFill>
                <a:schemeClr val="bg1"/>
              </a:solidFill>
            </a:endParaRPr>
          </a:p>
        </p:txBody>
      </p:sp>
      <p:cxnSp>
        <p:nvCxnSpPr>
          <p:cNvPr id="73" name="Straight Connector 72"/>
          <p:cNvCxnSpPr>
            <a:stCxn id="112" idx="3"/>
            <a:endCxn id="68" idx="1"/>
          </p:cNvCxnSpPr>
          <p:nvPr/>
        </p:nvCxnSpPr>
        <p:spPr bwMode="auto">
          <a:xfrm flipV="1">
            <a:off x="5202824" y="1834627"/>
            <a:ext cx="239891" cy="183042"/>
          </a:xfrm>
          <a:prstGeom prst="line">
            <a:avLst/>
          </a:prstGeom>
          <a:noFill/>
          <a:ln w="9525" cap="flat" cmpd="sng" algn="ctr">
            <a:solidFill>
              <a:srgbClr val="FFFFFF"/>
            </a:solidFill>
            <a:prstDash val="solid"/>
            <a:round/>
            <a:headEnd type="none" w="med" len="med"/>
            <a:tailEnd type="none" w="med" len="med"/>
          </a:ln>
          <a:effectLst/>
        </p:spPr>
      </p:cxnSp>
      <p:cxnSp>
        <p:nvCxnSpPr>
          <p:cNvPr id="117" name="Straight Connector 116"/>
          <p:cNvCxnSpPr>
            <a:stCxn id="112" idx="3"/>
            <a:endCxn id="114" idx="1"/>
          </p:cNvCxnSpPr>
          <p:nvPr/>
        </p:nvCxnSpPr>
        <p:spPr bwMode="auto">
          <a:xfrm>
            <a:off x="5202824" y="2017669"/>
            <a:ext cx="239513" cy="260671"/>
          </a:xfrm>
          <a:prstGeom prst="line">
            <a:avLst/>
          </a:prstGeom>
          <a:noFill/>
          <a:ln w="9525" cap="flat" cmpd="sng" algn="ctr">
            <a:solidFill>
              <a:srgbClr val="FFFFFF"/>
            </a:solidFill>
            <a:prstDash val="solid"/>
            <a:round/>
            <a:headEnd type="none" w="med" len="med"/>
            <a:tailEnd type="none" w="med" len="med"/>
          </a:ln>
          <a:effectLst/>
        </p:spPr>
      </p:cxnSp>
      <p:sp>
        <p:nvSpPr>
          <p:cNvPr id="124" name="TextBox 123"/>
          <p:cNvSpPr txBox="1"/>
          <p:nvPr/>
        </p:nvSpPr>
        <p:spPr>
          <a:xfrm>
            <a:off x="4597788" y="2702916"/>
            <a:ext cx="634613" cy="400110"/>
          </a:xfrm>
          <a:prstGeom prst="rect">
            <a:avLst/>
          </a:prstGeom>
          <a:noFill/>
        </p:spPr>
        <p:txBody>
          <a:bodyPr wrap="square" rtlCol="0">
            <a:spAutoFit/>
          </a:bodyPr>
          <a:lstStyle/>
          <a:p>
            <a:r>
              <a:rPr lang="en-US" sz="1000" dirty="0" smtClean="0">
                <a:solidFill>
                  <a:schemeClr val="bg1"/>
                </a:solidFill>
              </a:rPr>
              <a:t>Ink supply</a:t>
            </a:r>
            <a:endParaRPr lang="en-US" sz="1000" dirty="0">
              <a:solidFill>
                <a:schemeClr val="bg1"/>
              </a:solidFill>
            </a:endParaRPr>
          </a:p>
        </p:txBody>
      </p:sp>
      <p:sp>
        <p:nvSpPr>
          <p:cNvPr id="125" name="TextBox 124"/>
          <p:cNvSpPr txBox="1"/>
          <p:nvPr/>
        </p:nvSpPr>
        <p:spPr>
          <a:xfrm>
            <a:off x="8071238" y="2717203"/>
            <a:ext cx="513963" cy="400110"/>
          </a:xfrm>
          <a:prstGeom prst="rect">
            <a:avLst/>
          </a:prstGeom>
          <a:noFill/>
        </p:spPr>
        <p:txBody>
          <a:bodyPr wrap="square" rtlCol="0">
            <a:spAutoFit/>
          </a:bodyPr>
          <a:lstStyle/>
          <a:p>
            <a:r>
              <a:rPr lang="en-US" sz="1000" dirty="0" smtClean="0">
                <a:solidFill>
                  <a:schemeClr val="bg1"/>
                </a:solidFill>
              </a:rPr>
              <a:t>Print-head</a:t>
            </a:r>
            <a:endParaRPr lang="en-US" sz="1000" dirty="0">
              <a:solidFill>
                <a:schemeClr val="bg1"/>
              </a:solidFill>
            </a:endParaRPr>
          </a:p>
        </p:txBody>
      </p:sp>
      <p:sp>
        <p:nvSpPr>
          <p:cNvPr id="126" name="TextBox 125"/>
          <p:cNvSpPr txBox="1"/>
          <p:nvPr/>
        </p:nvSpPr>
        <p:spPr>
          <a:xfrm>
            <a:off x="5842388" y="3403004"/>
            <a:ext cx="634613" cy="246221"/>
          </a:xfrm>
          <a:prstGeom prst="rect">
            <a:avLst/>
          </a:prstGeom>
          <a:noFill/>
        </p:spPr>
        <p:txBody>
          <a:bodyPr wrap="square" rtlCol="0">
            <a:spAutoFit/>
          </a:bodyPr>
          <a:lstStyle/>
          <a:p>
            <a:r>
              <a:rPr lang="en-US" sz="1000" dirty="0" smtClean="0">
                <a:solidFill>
                  <a:schemeClr val="bg1"/>
                </a:solidFill>
              </a:rPr>
              <a:t>Pump</a:t>
            </a:r>
            <a:endParaRPr lang="en-US" sz="1000" dirty="0">
              <a:solidFill>
                <a:schemeClr val="bg1"/>
              </a:solidFill>
            </a:endParaRPr>
          </a:p>
        </p:txBody>
      </p:sp>
      <p:grpSp>
        <p:nvGrpSpPr>
          <p:cNvPr id="26" name="Group 25"/>
          <p:cNvGrpSpPr/>
          <p:nvPr/>
        </p:nvGrpSpPr>
        <p:grpSpPr>
          <a:xfrm>
            <a:off x="4434409" y="1143000"/>
            <a:ext cx="4615002" cy="3268553"/>
            <a:chOff x="4335075" y="1887479"/>
            <a:chExt cx="4615002" cy="3268553"/>
          </a:xfrm>
        </p:grpSpPr>
        <p:pic>
          <p:nvPicPr>
            <p:cNvPr id="27" name="Picture 26" descr="MCT Illustratio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35075" y="1887479"/>
              <a:ext cx="4615002" cy="3268553"/>
            </a:xfrm>
            <a:prstGeom prst="rect">
              <a:avLst/>
            </a:prstGeom>
          </p:spPr>
        </p:pic>
        <p:grpSp>
          <p:nvGrpSpPr>
            <p:cNvPr id="28" name="Group 27"/>
            <p:cNvGrpSpPr/>
            <p:nvPr/>
          </p:nvGrpSpPr>
          <p:grpSpPr>
            <a:xfrm>
              <a:off x="4597787" y="2282021"/>
              <a:ext cx="3987413" cy="2501538"/>
              <a:chOff x="4597787" y="2282021"/>
              <a:chExt cx="3987413" cy="2501538"/>
            </a:xfrm>
          </p:grpSpPr>
          <p:sp>
            <p:nvSpPr>
              <p:cNvPr id="29" name="TextBox 28"/>
              <p:cNvSpPr txBox="1"/>
              <p:nvPr/>
            </p:nvSpPr>
            <p:spPr>
              <a:xfrm>
                <a:off x="5442715" y="2282021"/>
                <a:ext cx="2415802" cy="246221"/>
              </a:xfrm>
              <a:prstGeom prst="rect">
                <a:avLst/>
              </a:prstGeom>
              <a:noFill/>
            </p:spPr>
            <p:txBody>
              <a:bodyPr wrap="square" rtlCol="0">
                <a:spAutoFit/>
              </a:bodyPr>
              <a:lstStyle/>
              <a:p>
                <a:r>
                  <a:rPr lang="en-US" sz="1000" dirty="0" smtClean="0">
                    <a:solidFill>
                      <a:schemeClr val="bg1"/>
                    </a:solidFill>
                  </a:rPr>
                  <a:t>Settles without circulation</a:t>
                </a:r>
                <a:endParaRPr lang="en-US" sz="1000" dirty="0">
                  <a:solidFill>
                    <a:schemeClr val="bg1"/>
                  </a:solidFill>
                </a:endParaRPr>
              </a:p>
            </p:txBody>
          </p:sp>
          <p:sp>
            <p:nvSpPr>
              <p:cNvPr id="30" name="TextBox 29"/>
              <p:cNvSpPr txBox="1"/>
              <p:nvPr/>
            </p:nvSpPr>
            <p:spPr>
              <a:xfrm>
                <a:off x="4600882" y="2382447"/>
                <a:ext cx="601941" cy="461665"/>
              </a:xfrm>
              <a:prstGeom prst="rect">
                <a:avLst/>
              </a:prstGeom>
              <a:noFill/>
            </p:spPr>
            <p:txBody>
              <a:bodyPr wrap="square" rtlCol="0">
                <a:spAutoFit/>
              </a:bodyPr>
              <a:lstStyle/>
              <a:p>
                <a:r>
                  <a:rPr lang="en-US" sz="1200" dirty="0" smtClean="0">
                    <a:solidFill>
                      <a:schemeClr val="bg1"/>
                    </a:solidFill>
                  </a:rPr>
                  <a:t>W or Si ink</a:t>
                </a:r>
                <a:endParaRPr lang="en-US" sz="1200" dirty="0">
                  <a:solidFill>
                    <a:schemeClr val="bg1"/>
                  </a:solidFill>
                </a:endParaRPr>
              </a:p>
            </p:txBody>
          </p:sp>
          <p:sp>
            <p:nvSpPr>
              <p:cNvPr id="31" name="TextBox 30"/>
              <p:cNvSpPr txBox="1"/>
              <p:nvPr/>
            </p:nvSpPr>
            <p:spPr>
              <a:xfrm>
                <a:off x="5442337" y="2873638"/>
                <a:ext cx="2415802" cy="246221"/>
              </a:xfrm>
              <a:prstGeom prst="rect">
                <a:avLst/>
              </a:prstGeom>
              <a:noFill/>
            </p:spPr>
            <p:txBody>
              <a:bodyPr wrap="square" rtlCol="0">
                <a:spAutoFit/>
              </a:bodyPr>
              <a:lstStyle/>
              <a:p>
                <a:r>
                  <a:rPr lang="en-US" sz="1000" dirty="0" smtClean="0">
                    <a:solidFill>
                      <a:schemeClr val="bg1"/>
                    </a:solidFill>
                  </a:rPr>
                  <a:t>With circulation</a:t>
                </a:r>
                <a:endParaRPr lang="en-US" sz="1000" dirty="0">
                  <a:solidFill>
                    <a:schemeClr val="bg1"/>
                  </a:solidFill>
                </a:endParaRPr>
              </a:p>
            </p:txBody>
          </p:sp>
          <p:cxnSp>
            <p:nvCxnSpPr>
              <p:cNvPr id="32" name="Straight Connector 31"/>
              <p:cNvCxnSpPr>
                <a:stCxn id="30" idx="3"/>
                <a:endCxn id="29" idx="1"/>
              </p:cNvCxnSpPr>
              <p:nvPr/>
            </p:nvCxnSpPr>
            <p:spPr bwMode="auto">
              <a:xfrm flipV="1">
                <a:off x="5202823" y="2405132"/>
                <a:ext cx="239892" cy="208148"/>
              </a:xfrm>
              <a:prstGeom prst="line">
                <a:avLst/>
              </a:prstGeom>
              <a:noFill/>
              <a:ln w="9525" cap="flat" cmpd="sng" algn="ctr">
                <a:solidFill>
                  <a:srgbClr val="FFFFFF"/>
                </a:solidFill>
                <a:prstDash val="solid"/>
                <a:round/>
                <a:headEnd type="none" w="med" len="med"/>
                <a:tailEnd type="none" w="med" len="med"/>
              </a:ln>
              <a:effectLst/>
            </p:spPr>
          </p:cxnSp>
          <p:cxnSp>
            <p:nvCxnSpPr>
              <p:cNvPr id="33" name="Straight Connector 32"/>
              <p:cNvCxnSpPr>
                <a:stCxn id="30" idx="3"/>
                <a:endCxn id="31" idx="1"/>
              </p:cNvCxnSpPr>
              <p:nvPr/>
            </p:nvCxnSpPr>
            <p:spPr bwMode="auto">
              <a:xfrm>
                <a:off x="5202823" y="2613280"/>
                <a:ext cx="239514" cy="383469"/>
              </a:xfrm>
              <a:prstGeom prst="line">
                <a:avLst/>
              </a:prstGeom>
              <a:noFill/>
              <a:ln w="9525" cap="flat" cmpd="sng" algn="ctr">
                <a:solidFill>
                  <a:srgbClr val="FFFFFF"/>
                </a:solidFill>
                <a:prstDash val="solid"/>
                <a:round/>
                <a:headEnd type="none" w="med" len="med"/>
                <a:tailEnd type="none" w="med" len="med"/>
              </a:ln>
              <a:effectLst/>
            </p:spPr>
          </p:cxnSp>
          <p:sp>
            <p:nvSpPr>
              <p:cNvPr id="34" name="TextBox 33"/>
              <p:cNvSpPr txBox="1"/>
              <p:nvPr/>
            </p:nvSpPr>
            <p:spPr>
              <a:xfrm>
                <a:off x="4597787" y="3603888"/>
                <a:ext cx="634613" cy="400110"/>
              </a:xfrm>
              <a:prstGeom prst="rect">
                <a:avLst/>
              </a:prstGeom>
              <a:noFill/>
            </p:spPr>
            <p:txBody>
              <a:bodyPr wrap="square" rtlCol="0">
                <a:spAutoFit/>
              </a:bodyPr>
              <a:lstStyle/>
              <a:p>
                <a:r>
                  <a:rPr lang="en-US" sz="1000" dirty="0" smtClean="0">
                    <a:solidFill>
                      <a:schemeClr val="bg1"/>
                    </a:solidFill>
                  </a:rPr>
                  <a:t>Ink supply</a:t>
                </a:r>
                <a:endParaRPr lang="en-US" sz="1000" dirty="0">
                  <a:solidFill>
                    <a:schemeClr val="bg1"/>
                  </a:solidFill>
                </a:endParaRPr>
              </a:p>
            </p:txBody>
          </p:sp>
          <p:sp>
            <p:nvSpPr>
              <p:cNvPr id="35" name="TextBox 34"/>
              <p:cNvSpPr txBox="1"/>
              <p:nvPr/>
            </p:nvSpPr>
            <p:spPr>
              <a:xfrm>
                <a:off x="8071237" y="3622938"/>
                <a:ext cx="513963" cy="400110"/>
              </a:xfrm>
              <a:prstGeom prst="rect">
                <a:avLst/>
              </a:prstGeom>
              <a:noFill/>
            </p:spPr>
            <p:txBody>
              <a:bodyPr wrap="square" rtlCol="0">
                <a:spAutoFit/>
              </a:bodyPr>
              <a:lstStyle/>
              <a:p>
                <a:r>
                  <a:rPr lang="en-US" sz="1000" dirty="0" smtClean="0">
                    <a:solidFill>
                      <a:schemeClr val="bg1"/>
                    </a:solidFill>
                  </a:rPr>
                  <a:t>Print-head</a:t>
                </a:r>
                <a:endParaRPr lang="en-US" sz="1000" dirty="0">
                  <a:solidFill>
                    <a:schemeClr val="bg1"/>
                  </a:solidFill>
                </a:endParaRPr>
              </a:p>
            </p:txBody>
          </p:sp>
          <p:sp>
            <p:nvSpPr>
              <p:cNvPr id="36" name="TextBox 35"/>
              <p:cNvSpPr txBox="1"/>
              <p:nvPr/>
            </p:nvSpPr>
            <p:spPr>
              <a:xfrm>
                <a:off x="5842387" y="4537338"/>
                <a:ext cx="634613" cy="246221"/>
              </a:xfrm>
              <a:prstGeom prst="rect">
                <a:avLst/>
              </a:prstGeom>
              <a:noFill/>
            </p:spPr>
            <p:txBody>
              <a:bodyPr wrap="square" rtlCol="0">
                <a:spAutoFit/>
              </a:bodyPr>
              <a:lstStyle/>
              <a:p>
                <a:r>
                  <a:rPr lang="en-US" sz="1000" dirty="0" smtClean="0">
                    <a:solidFill>
                      <a:schemeClr val="bg1"/>
                    </a:solidFill>
                  </a:rPr>
                  <a:t>Pump</a:t>
                </a:r>
                <a:endParaRPr lang="en-US" sz="1000" dirty="0">
                  <a:solidFill>
                    <a:schemeClr val="bg1"/>
                  </a:solidFill>
                </a:endParaRPr>
              </a:p>
            </p:txBody>
          </p:sp>
        </p:grpSp>
      </p:gr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a:spLocks noGrp="1"/>
          </p:cNvSpPr>
          <p:nvPr>
            <p:ph type="title"/>
          </p:nvPr>
        </p:nvSpPr>
        <p:spPr/>
        <p:txBody>
          <a:bodyPr>
            <a:normAutofit fontScale="90000"/>
          </a:bodyPr>
          <a:lstStyle/>
          <a:p>
            <a:r>
              <a:rPr lang="en-US" altLang="ja-JP" dirty="0" smtClean="0"/>
              <a:t>Media Handling:  Independent Pinch Rollers</a:t>
            </a:r>
            <a:endParaRPr lang="ja-JP" altLang="en-US" dirty="0"/>
          </a:p>
        </p:txBody>
      </p:sp>
      <p:sp>
        <p:nvSpPr>
          <p:cNvPr id="32" name="Content Placeholder 31"/>
          <p:cNvSpPr>
            <a:spLocks noGrp="1"/>
          </p:cNvSpPr>
          <p:nvPr>
            <p:ph sz="quarter" idx="10"/>
          </p:nvPr>
        </p:nvSpPr>
        <p:spPr>
          <a:xfrm>
            <a:off x="239718" y="858838"/>
            <a:ext cx="5304739" cy="3522662"/>
          </a:xfrm>
        </p:spPr>
        <p:txBody>
          <a:bodyPr/>
          <a:lstStyle/>
          <a:p>
            <a:r>
              <a:rPr lang="en-US" altLang="ja-JP" dirty="0" smtClean="0"/>
              <a:t>Can be individually adjusted</a:t>
            </a:r>
          </a:p>
          <a:p>
            <a:pPr lvl="1"/>
            <a:r>
              <a:rPr lang="en-US" altLang="ja-JP" dirty="0" smtClean="0"/>
              <a:t>From light and delicate to heavy and stiff</a:t>
            </a:r>
          </a:p>
          <a:p>
            <a:pPr lvl="1"/>
            <a:r>
              <a:rPr lang="en-US" altLang="ja-JP" dirty="0" smtClean="0"/>
              <a:t>More accurate printing with less media damage</a:t>
            </a:r>
          </a:p>
          <a:p>
            <a:pPr lvl="2"/>
            <a:r>
              <a:rPr lang="en-US" altLang="ja-JP" dirty="0" smtClean="0"/>
              <a:t>Reduces media waste</a:t>
            </a:r>
          </a:p>
          <a:p>
            <a:r>
              <a:rPr lang="en-US" altLang="ja-JP" dirty="0" smtClean="0"/>
              <a:t>Extended pinch rollers reduce cockling at edges</a:t>
            </a:r>
          </a:p>
          <a:p>
            <a:r>
              <a:rPr lang="en-US" altLang="ja-JP" dirty="0" smtClean="0"/>
              <a:t>Pinch rollers can be easily disassembled</a:t>
            </a:r>
          </a:p>
          <a:p>
            <a:pPr lvl="1"/>
            <a:r>
              <a:rPr lang="en-US" altLang="ja-JP" dirty="0" smtClean="0"/>
              <a:t>Simply remove blue rubber band</a:t>
            </a:r>
          </a:p>
          <a:p>
            <a:pPr lvl="1"/>
            <a:r>
              <a:rPr lang="en-US" altLang="ja-JP" dirty="0" smtClean="0"/>
              <a:t>Easy replacement when worn</a:t>
            </a:r>
          </a:p>
          <a:p>
            <a:pPr lvl="1"/>
            <a:endParaRPr lang="en-US" altLang="ja-JP" dirty="0" smtClean="0"/>
          </a:p>
          <a:p>
            <a:endParaRPr lang="en-US" dirty="0"/>
          </a:p>
        </p:txBody>
      </p:sp>
      <p:sp>
        <p:nvSpPr>
          <p:cNvPr id="47" name="Slide Number Placeholder 46"/>
          <p:cNvSpPr>
            <a:spLocks noGrp="1"/>
          </p:cNvSpPr>
          <p:nvPr>
            <p:ph type="sldNum" sz="quarter" idx="13"/>
          </p:nvPr>
        </p:nvSpPr>
        <p:spPr/>
        <p:txBody>
          <a:bodyPr/>
          <a:lstStyle/>
          <a:p>
            <a:fld id="{5E01D1F1-D4A3-BD49-A925-6EEB77B3F101}" type="slidenum">
              <a:rPr lang="en-US" smtClean="0"/>
              <a:pPr/>
              <a:t>36</a:t>
            </a:fld>
            <a:endParaRPr lang="en-US" dirty="0"/>
          </a:p>
        </p:txBody>
      </p:sp>
      <p:cxnSp>
        <p:nvCxnSpPr>
          <p:cNvPr id="27" name="直線矢印コネクタ 26"/>
          <p:cNvCxnSpPr/>
          <p:nvPr/>
        </p:nvCxnSpPr>
        <p:spPr>
          <a:xfrm>
            <a:off x="6997593" y="3740965"/>
            <a:ext cx="656638" cy="4094"/>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9"/>
          <p:cNvSpPr txBox="1">
            <a:spLocks noChangeArrowheads="1"/>
          </p:cNvSpPr>
          <p:nvPr/>
        </p:nvSpPr>
        <p:spPr bwMode="auto">
          <a:xfrm>
            <a:off x="5493657" y="881063"/>
            <a:ext cx="172220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a:t>The operator can manually push down on the lever when the pinch roller is in the down position …</a:t>
            </a:r>
          </a:p>
        </p:txBody>
      </p:sp>
      <p:sp>
        <p:nvSpPr>
          <p:cNvPr id="44" name="TextBox 9"/>
          <p:cNvSpPr txBox="1">
            <a:spLocks noChangeArrowheads="1"/>
          </p:cNvSpPr>
          <p:nvPr/>
        </p:nvSpPr>
        <p:spPr bwMode="auto">
          <a:xfrm>
            <a:off x="5493658" y="1940686"/>
            <a:ext cx="170789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a:t>… to raise it off the </a:t>
            </a:r>
            <a:r>
              <a:rPr lang="en-US" sz="1000" dirty="0" smtClean="0"/>
              <a:t>media – each </a:t>
            </a:r>
            <a:r>
              <a:rPr lang="en-US" sz="1000" dirty="0"/>
              <a:t>pinch roller can be adjusted </a:t>
            </a:r>
            <a:r>
              <a:rPr lang="en-US" sz="1000" dirty="0" smtClean="0"/>
              <a:t>independently</a:t>
            </a:r>
            <a:endParaRPr lang="en-US" sz="1000" dirty="0"/>
          </a:p>
        </p:txBody>
      </p:sp>
      <p:pic>
        <p:nvPicPr>
          <p:cNvPr id="14" name="図 23" descr="CIMG9928.JPG"/>
          <p:cNvPicPr>
            <a:picLocks noChangeAspect="1"/>
          </p:cNvPicPr>
          <p:nvPr/>
        </p:nvPicPr>
        <p:blipFill>
          <a:blip r:embed="rId2" cstate="print"/>
          <a:srcRect/>
          <a:stretch>
            <a:fillRect/>
          </a:stretch>
        </p:blipFill>
        <p:spPr>
          <a:xfrm>
            <a:off x="5850467" y="3304841"/>
            <a:ext cx="1027561" cy="866715"/>
          </a:xfrm>
          <a:prstGeom prst="rect">
            <a:avLst/>
          </a:prstGeom>
          <a:ln>
            <a:solidFill>
              <a:schemeClr val="bg1">
                <a:lumMod val="50000"/>
              </a:schemeClr>
            </a:solidFill>
          </a:ln>
        </p:spPr>
      </p:pic>
      <p:pic>
        <p:nvPicPr>
          <p:cNvPr id="15" name="図 24" descr="CIMG9930.JPG"/>
          <p:cNvPicPr>
            <a:picLocks noChangeAspect="1"/>
          </p:cNvPicPr>
          <p:nvPr/>
        </p:nvPicPr>
        <p:blipFill>
          <a:blip r:embed="rId3" cstate="print"/>
          <a:srcRect/>
          <a:stretch>
            <a:fillRect/>
          </a:stretch>
        </p:blipFill>
        <p:spPr>
          <a:xfrm>
            <a:off x="7839280" y="3303804"/>
            <a:ext cx="995775" cy="871303"/>
          </a:xfrm>
          <a:prstGeom prst="rect">
            <a:avLst/>
          </a:prstGeom>
          <a:ln>
            <a:solidFill>
              <a:schemeClr val="bg1">
                <a:lumMod val="50000"/>
              </a:schemeClr>
            </a:solidFill>
          </a:ln>
        </p:spPr>
      </p:pic>
      <p:pic>
        <p:nvPicPr>
          <p:cNvPr id="16" name="Picture 15" descr="PinchRollersDown.jpg"/>
          <p:cNvPicPr>
            <a:picLocks noChangeAspect="1"/>
          </p:cNvPicPr>
          <p:nvPr/>
        </p:nvPicPr>
        <p:blipFill>
          <a:blip r:embed="rId4" cstate="print"/>
          <a:stretch>
            <a:fillRect/>
          </a:stretch>
        </p:blipFill>
        <p:spPr bwMode="auto">
          <a:xfrm>
            <a:off x="7220338" y="881063"/>
            <a:ext cx="1602702" cy="936481"/>
          </a:xfrm>
          <a:prstGeom prst="rect">
            <a:avLst/>
          </a:prstGeom>
          <a:ln>
            <a:solidFill>
              <a:schemeClr val="bg1">
                <a:lumMod val="50000"/>
              </a:schemeClr>
            </a:solidFill>
          </a:ln>
        </p:spPr>
      </p:pic>
      <p:pic>
        <p:nvPicPr>
          <p:cNvPr id="17" name="Picture 16" descr="PinchRollersUp.jpg"/>
          <p:cNvPicPr>
            <a:picLocks noChangeAspect="1"/>
          </p:cNvPicPr>
          <p:nvPr/>
        </p:nvPicPr>
        <p:blipFill>
          <a:blip r:embed="rId5" cstate="print"/>
          <a:stretch>
            <a:fillRect/>
          </a:stretch>
        </p:blipFill>
        <p:spPr bwMode="auto">
          <a:xfrm>
            <a:off x="7217133" y="1942373"/>
            <a:ext cx="1613000" cy="895420"/>
          </a:xfrm>
          <a:prstGeom prst="rect">
            <a:avLst/>
          </a:prstGeom>
          <a:ln>
            <a:solidFill>
              <a:schemeClr val="bg1">
                <a:lumMod val="50000"/>
              </a:schemeClr>
            </a:solid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Handling:  Auto Engage/Disengage</a:t>
            </a:r>
            <a:endParaRPr lang="en-US" dirty="0"/>
          </a:p>
        </p:txBody>
      </p:sp>
      <p:sp>
        <p:nvSpPr>
          <p:cNvPr id="3" name="Content Placeholder 2"/>
          <p:cNvSpPr>
            <a:spLocks noGrp="1"/>
          </p:cNvSpPr>
          <p:nvPr>
            <p:ph sz="quarter" idx="10"/>
          </p:nvPr>
        </p:nvSpPr>
        <p:spPr/>
        <p:txBody>
          <a:bodyPr/>
          <a:lstStyle/>
          <a:p>
            <a:r>
              <a:rPr lang="en-US" altLang="ja-JP" dirty="0" smtClean="0"/>
              <a:t>Enables </a:t>
            </a:r>
            <a:r>
              <a:rPr lang="en-US" altLang="ja-JP" dirty="0"/>
              <a:t>continuous printing </a:t>
            </a:r>
            <a:r>
              <a:rPr lang="en-US" altLang="ja-JP" dirty="0" smtClean="0"/>
              <a:t>and </a:t>
            </a:r>
            <a:r>
              <a:rPr lang="en-US" altLang="ja-JP" dirty="0"/>
              <a:t>cutting</a:t>
            </a:r>
          </a:p>
          <a:p>
            <a:pPr lvl="1"/>
            <a:r>
              <a:rPr lang="en-US" altLang="ja-JP" dirty="0"/>
              <a:t>Three pressure settings can be selected depending on material </a:t>
            </a:r>
            <a:r>
              <a:rPr lang="en-US" altLang="ja-JP" dirty="0" smtClean="0"/>
              <a:t>used</a:t>
            </a:r>
          </a:p>
          <a:p>
            <a:pPr lvl="1"/>
            <a:r>
              <a:rPr lang="en-US" altLang="ja-JP" dirty="0" smtClean="0"/>
              <a:t>No operator intervention required to manually adjust pinch rollers from the start of printing to the end of cutting</a:t>
            </a:r>
            <a:endParaRPr lang="en-US" altLang="ja-JP" dirty="0"/>
          </a:p>
          <a:p>
            <a:endParaRPr lang="en-US" dirty="0"/>
          </a:p>
        </p:txBody>
      </p:sp>
      <p:sp>
        <p:nvSpPr>
          <p:cNvPr id="5" name="Slide Number Placeholder 4"/>
          <p:cNvSpPr>
            <a:spLocks noGrp="1"/>
          </p:cNvSpPr>
          <p:nvPr>
            <p:ph type="sldNum" sz="quarter" idx="13"/>
          </p:nvPr>
        </p:nvSpPr>
        <p:spPr/>
        <p:txBody>
          <a:bodyPr/>
          <a:lstStyle/>
          <a:p>
            <a:pPr>
              <a:defRPr/>
            </a:pPr>
            <a:fld id="{FDF83319-E424-EB40-B361-7BDB3D7D1517}" type="slidenum">
              <a:rPr lang="en-US" smtClean="0"/>
              <a:pPr>
                <a:defRPr/>
              </a:pPr>
              <a:t>37</a:t>
            </a:fld>
            <a:endParaRPr lang="en-US" dirty="0"/>
          </a:p>
        </p:txBody>
      </p:sp>
      <p:pic>
        <p:nvPicPr>
          <p:cNvPr id="6" name="Picture 5" descr="MIMAKI-1636_4x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9205" y="1189524"/>
            <a:ext cx="3657600" cy="2438400"/>
          </a:xfrm>
          <a:prstGeom prst="rect">
            <a:avLst/>
          </a:prstGeom>
        </p:spPr>
      </p:pic>
    </p:spTree>
    <p:extLst>
      <p:ext uri="{BB962C8B-B14F-4D97-AF65-F5344CB8AC3E}">
        <p14:creationId xmlns:p14="http://schemas.microsoft.com/office/powerpoint/2010/main" val="20017299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Media Handling:  Feed and Take-Up</a:t>
            </a:r>
            <a:endParaRPr lang="en-US" dirty="0"/>
          </a:p>
        </p:txBody>
      </p:sp>
      <p:sp>
        <p:nvSpPr>
          <p:cNvPr id="3" name="Content Placeholder 2"/>
          <p:cNvSpPr>
            <a:spLocks noGrp="1"/>
          </p:cNvSpPr>
          <p:nvPr>
            <p:ph sz="quarter" idx="10"/>
          </p:nvPr>
        </p:nvSpPr>
        <p:spPr/>
        <p:txBody>
          <a:bodyPr/>
          <a:lstStyle/>
          <a:p>
            <a:r>
              <a:rPr lang="en-US" altLang="ja-JP" dirty="0" smtClean="0"/>
              <a:t>Supports rolls up to 88 lbs. (40 kg)</a:t>
            </a:r>
          </a:p>
          <a:p>
            <a:pPr lvl="1"/>
            <a:r>
              <a:rPr lang="en-US" altLang="ja-JP" dirty="0" smtClean="0"/>
              <a:t>Strong torque on take-up unit helps feed media</a:t>
            </a:r>
          </a:p>
          <a:p>
            <a:r>
              <a:rPr lang="en-US" altLang="ja-JP" dirty="0" smtClean="0"/>
              <a:t>Accepts rolls up to 9.8” (250 mm) in diameter</a:t>
            </a:r>
          </a:p>
          <a:p>
            <a:pPr lvl="1"/>
            <a:r>
              <a:rPr lang="en-US" altLang="ja-JP" dirty="0" smtClean="0"/>
              <a:t>Take-up roll height of 6.7” (17 cm)</a:t>
            </a:r>
          </a:p>
          <a:p>
            <a:pPr lvl="2"/>
            <a:r>
              <a:rPr lang="en-US" altLang="ja-JP" dirty="0" smtClean="0"/>
              <a:t>More than 2” higher than JV33</a:t>
            </a:r>
          </a:p>
          <a:p>
            <a:r>
              <a:rPr lang="en-US" altLang="ja-JP" dirty="0" smtClean="0"/>
              <a:t>High feeding accuracy</a:t>
            </a:r>
          </a:p>
          <a:p>
            <a:pPr lvl="1"/>
            <a:r>
              <a:rPr lang="en-US" altLang="ja-JP" dirty="0" smtClean="0"/>
              <a:t>Measured by a sensor</a:t>
            </a:r>
          </a:p>
          <a:p>
            <a:pPr lvl="2"/>
            <a:r>
              <a:rPr lang="en-US" altLang="ja-JP" dirty="0" smtClean="0"/>
              <a:t>As the diameter becomes larger, the take-up length becomes shorter</a:t>
            </a:r>
          </a:p>
          <a:p>
            <a:pPr lvl="2"/>
            <a:r>
              <a:rPr lang="en-US" altLang="ja-JP" dirty="0" smtClean="0"/>
              <a:t>Keeps media tension constant</a:t>
            </a:r>
          </a:p>
          <a:p>
            <a:endParaRPr lang="en-US" dirty="0"/>
          </a:p>
        </p:txBody>
      </p:sp>
      <p:sp>
        <p:nvSpPr>
          <p:cNvPr id="2049" name="Slide Number Placeholder 2048"/>
          <p:cNvSpPr>
            <a:spLocks noGrp="1"/>
          </p:cNvSpPr>
          <p:nvPr>
            <p:ph type="sldNum" sz="quarter" idx="13"/>
          </p:nvPr>
        </p:nvSpPr>
        <p:spPr/>
        <p:txBody>
          <a:bodyPr/>
          <a:lstStyle/>
          <a:p>
            <a:fld id="{5E01D1F1-D4A3-BD49-A925-6EEB77B3F101}" type="slidenum">
              <a:rPr lang="en-US" smtClean="0"/>
              <a:pPr/>
              <a:t>38</a:t>
            </a:fld>
            <a:endParaRPr lang="en-US" dirty="0"/>
          </a:p>
        </p:txBody>
      </p:sp>
      <p:grpSp>
        <p:nvGrpSpPr>
          <p:cNvPr id="8" name="Group 7"/>
          <p:cNvGrpSpPr/>
          <p:nvPr/>
        </p:nvGrpSpPr>
        <p:grpSpPr>
          <a:xfrm>
            <a:off x="4634599" y="944681"/>
            <a:ext cx="3699758" cy="3371583"/>
            <a:chOff x="4390813" y="1036910"/>
            <a:chExt cx="3699758" cy="3371583"/>
          </a:xfrm>
        </p:grpSpPr>
        <p:pic>
          <p:nvPicPr>
            <p:cNvPr id="14" name="Picture 2" descr="C:\Users\ryosuke_nakayama\Downloads\JV33vsJV300_巻取り.jpg"/>
            <p:cNvPicPr>
              <a:picLocks noChangeAspect="1" noChangeArrowheads="1"/>
            </p:cNvPicPr>
            <p:nvPr/>
          </p:nvPicPr>
          <p:blipFill rotWithShape="1">
            <a:blip r:embed="rId3" cstate="print"/>
            <a:srcRect/>
            <a:stretch/>
          </p:blipFill>
          <p:spPr bwMode="auto">
            <a:xfrm>
              <a:off x="5111858" y="1036910"/>
              <a:ext cx="2978713" cy="2964378"/>
            </a:xfrm>
            <a:prstGeom prst="rect">
              <a:avLst/>
            </a:prstGeom>
            <a:noFill/>
          </p:spPr>
        </p:pic>
        <p:cxnSp>
          <p:nvCxnSpPr>
            <p:cNvPr id="28" name="直線矢印コネクタ 27"/>
            <p:cNvCxnSpPr/>
            <p:nvPr/>
          </p:nvCxnSpPr>
          <p:spPr>
            <a:xfrm>
              <a:off x="5341295" y="1696026"/>
              <a:ext cx="1426" cy="1851215"/>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4390813" y="2212600"/>
              <a:ext cx="730020" cy="400110"/>
            </a:xfrm>
            <a:prstGeom prst="rect">
              <a:avLst/>
            </a:prstGeom>
            <a:noFill/>
          </p:spPr>
          <p:txBody>
            <a:bodyPr wrap="square" rtlCol="0">
              <a:spAutoFit/>
            </a:bodyPr>
            <a:lstStyle/>
            <a:p>
              <a:pPr algn="ctr"/>
              <a:r>
                <a:rPr kumimoji="1" lang="en-US" altLang="ja-JP" sz="1000" b="1" dirty="0" smtClean="0">
                  <a:solidFill>
                    <a:srgbClr val="FF0000"/>
                  </a:solidFill>
                  <a:latin typeface="Arial"/>
                  <a:cs typeface="Arial"/>
                </a:rPr>
                <a:t>6.7”</a:t>
              </a:r>
            </a:p>
            <a:p>
              <a:pPr algn="ctr"/>
              <a:r>
                <a:rPr lang="en-US" altLang="ja-JP" sz="1000" b="1" dirty="0" smtClean="0">
                  <a:solidFill>
                    <a:srgbClr val="FF0000"/>
                  </a:solidFill>
                  <a:latin typeface="Arial"/>
                  <a:cs typeface="Arial"/>
                </a:rPr>
                <a:t>(17 cm)</a:t>
              </a:r>
              <a:endParaRPr kumimoji="1" lang="ja-JP" altLang="en-US" sz="1000" b="1" dirty="0">
                <a:solidFill>
                  <a:srgbClr val="FF0000"/>
                </a:solidFill>
                <a:latin typeface="Arial"/>
                <a:cs typeface="Arial"/>
              </a:endParaRPr>
            </a:p>
          </p:txBody>
        </p:sp>
        <p:sp>
          <p:nvSpPr>
            <p:cNvPr id="35" name="テキスト ボックス 34"/>
            <p:cNvSpPr txBox="1"/>
            <p:nvPr/>
          </p:nvSpPr>
          <p:spPr>
            <a:xfrm>
              <a:off x="5115673" y="4008383"/>
              <a:ext cx="2965814" cy="400110"/>
            </a:xfrm>
            <a:prstGeom prst="rect">
              <a:avLst/>
            </a:prstGeom>
            <a:noFill/>
          </p:spPr>
          <p:txBody>
            <a:bodyPr wrap="square" rtlCol="0">
              <a:spAutoFit/>
            </a:bodyPr>
            <a:lstStyle/>
            <a:p>
              <a:pPr algn="ctr"/>
              <a:r>
                <a:rPr lang="en-US" altLang="ja-JP" sz="1000" dirty="0" smtClean="0">
                  <a:latin typeface="Arial"/>
                  <a:ea typeface="メイリオ" pitchFamily="50" charset="-128"/>
                  <a:cs typeface="Arial"/>
                </a:rPr>
                <a:t>Take-up roll switch:  </a:t>
              </a:r>
            </a:p>
            <a:p>
              <a:pPr algn="ctr"/>
              <a:r>
                <a:rPr lang="en-US" altLang="ja-JP" sz="1000" dirty="0" smtClean="0">
                  <a:latin typeface="Arial"/>
                  <a:ea typeface="メイリオ" pitchFamily="50" charset="-128"/>
                  <a:cs typeface="Arial"/>
                </a:rPr>
                <a:t>Roll up media by simply pressing the button</a:t>
              </a:r>
              <a:endParaRPr kumimoji="1" lang="en-US" altLang="ja-JP" sz="1000" dirty="0" smtClean="0">
                <a:latin typeface="Arial"/>
                <a:ea typeface="メイリオ" pitchFamily="50" charset="-128"/>
                <a:cs typeface="Arial"/>
              </a:endParaRPr>
            </a:p>
          </p:txBody>
        </p:sp>
        <p:cxnSp>
          <p:nvCxnSpPr>
            <p:cNvPr id="29" name="Straight Arrow Connector 28"/>
            <p:cNvCxnSpPr/>
            <p:nvPr/>
          </p:nvCxnSpPr>
          <p:spPr bwMode="auto">
            <a:xfrm flipV="1">
              <a:off x="7187486" y="3320218"/>
              <a:ext cx="674048" cy="837149"/>
            </a:xfrm>
            <a:prstGeom prst="straightConnector1">
              <a:avLst/>
            </a:prstGeom>
            <a:noFill/>
            <a:ln w="28575" cap="flat" cmpd="sng" algn="ctr">
              <a:solidFill>
                <a:srgbClr val="FF0000"/>
              </a:solidFill>
              <a:prstDash val="solid"/>
              <a:round/>
              <a:headEnd type="none" w="med" len="med"/>
              <a:tailEnd type="arrow"/>
            </a:ln>
            <a:effectLst/>
          </p:spPr>
        </p:cxnSp>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Media Handling:  Auto Pull Back</a:t>
            </a:r>
            <a:endParaRPr lang="en-US" dirty="0"/>
          </a:p>
        </p:txBody>
      </p:sp>
      <p:sp>
        <p:nvSpPr>
          <p:cNvPr id="3" name="Content Placeholder 2"/>
          <p:cNvSpPr>
            <a:spLocks noGrp="1"/>
          </p:cNvSpPr>
          <p:nvPr>
            <p:ph sz="quarter" idx="10"/>
          </p:nvPr>
        </p:nvSpPr>
        <p:spPr/>
        <p:txBody>
          <a:bodyPr/>
          <a:lstStyle/>
          <a:p>
            <a:r>
              <a:rPr lang="en-US" dirty="0" smtClean="0"/>
              <a:t>Printing high density color over Silver</a:t>
            </a:r>
          </a:p>
          <a:p>
            <a:r>
              <a:rPr lang="en-US" dirty="0" smtClean="0"/>
              <a:t>Media is automatically repositioned</a:t>
            </a:r>
          </a:p>
          <a:p>
            <a:pPr marL="574675" lvl="1" indent="-342900">
              <a:buFont typeface="+mj-lt"/>
              <a:buAutoNum type="arabicPeriod"/>
            </a:pPr>
            <a:r>
              <a:rPr lang="en-US" dirty="0" smtClean="0"/>
              <a:t>Print Silver and background field (if applicable)</a:t>
            </a:r>
          </a:p>
          <a:p>
            <a:pPr marL="574675" lvl="1" indent="-342900">
              <a:buFont typeface="+mj-lt"/>
              <a:buAutoNum type="arabicPeriod"/>
            </a:pPr>
            <a:r>
              <a:rPr lang="en-US" dirty="0" smtClean="0"/>
              <a:t>Auto Pull Back repositions media</a:t>
            </a:r>
          </a:p>
          <a:p>
            <a:pPr marL="574675" lvl="1" indent="-342900">
              <a:buFont typeface="+mj-lt"/>
              <a:buAutoNum type="arabicPeriod"/>
            </a:pPr>
            <a:r>
              <a:rPr lang="en-US" dirty="0" smtClean="0"/>
              <a:t>Print Color over Silver</a:t>
            </a:r>
          </a:p>
        </p:txBody>
      </p:sp>
      <p:sp>
        <p:nvSpPr>
          <p:cNvPr id="5" name="Slide Number Placeholder 4"/>
          <p:cNvSpPr>
            <a:spLocks noGrp="1"/>
          </p:cNvSpPr>
          <p:nvPr>
            <p:ph type="sldNum" sz="quarter" idx="12"/>
          </p:nvPr>
        </p:nvSpPr>
        <p:spPr/>
        <p:txBody>
          <a:bodyPr/>
          <a:lstStyle/>
          <a:p>
            <a:pPr>
              <a:defRPr/>
            </a:pPr>
            <a:fld id="{FDF83319-E424-EB40-B361-7BDB3D7D1517}" type="slidenum">
              <a:rPr lang="en-US" smtClean="0"/>
              <a:pPr>
                <a:defRPr/>
              </a:pPr>
              <a:t>39</a:t>
            </a:fld>
            <a:endParaRPr lang="en-US" dirty="0"/>
          </a:p>
        </p:txBody>
      </p:sp>
      <p:sp>
        <p:nvSpPr>
          <p:cNvPr id="8" name="星 5 13"/>
          <p:cNvSpPr>
            <a:spLocks noChangeAspect="1"/>
          </p:cNvSpPr>
          <p:nvPr/>
        </p:nvSpPr>
        <p:spPr>
          <a:xfrm>
            <a:off x="4127193" y="3755584"/>
            <a:ext cx="1077241" cy="887140"/>
          </a:xfrm>
          <a:prstGeom prst="star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yriad Pro"/>
              <a:cs typeface="Myriad Pro"/>
            </a:endParaRPr>
          </a:p>
        </p:txBody>
      </p:sp>
      <p:pic>
        <p:nvPicPr>
          <p:cNvPr id="66" name="Picture 65" descr="Metallic bottle label.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826" y="1264593"/>
            <a:ext cx="1613486" cy="2776697"/>
          </a:xfrm>
          <a:prstGeom prst="rect">
            <a:avLst/>
          </a:prstGeom>
          <a:ln>
            <a:solidFill>
              <a:schemeClr val="bg1">
                <a:lumMod val="50000"/>
              </a:schemeClr>
            </a:solidFill>
          </a:ln>
        </p:spPr>
      </p:pic>
    </p:spTree>
    <p:extLst>
      <p:ext uri="{BB962C8B-B14F-4D97-AF65-F5344CB8AC3E}">
        <p14:creationId xmlns:p14="http://schemas.microsoft.com/office/powerpoint/2010/main" val="1109297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Key Features</a:t>
            </a:r>
            <a:endParaRPr lang="en-US" dirty="0"/>
          </a:p>
        </p:txBody>
      </p:sp>
      <p:sp>
        <p:nvSpPr>
          <p:cNvPr id="8" name="Content Placeholder 7"/>
          <p:cNvSpPr>
            <a:spLocks noGrp="1"/>
          </p:cNvSpPr>
          <p:nvPr>
            <p:ph sz="quarter" idx="10"/>
          </p:nvPr>
        </p:nvSpPr>
        <p:spPr/>
        <p:txBody>
          <a:bodyPr/>
          <a:lstStyle/>
          <a:p>
            <a:r>
              <a:rPr lang="en-US" dirty="0" smtClean="0"/>
              <a:t>Silver Ink Adds Brilliance</a:t>
            </a:r>
          </a:p>
          <a:p>
            <a:pPr lvl="1"/>
            <a:r>
              <a:rPr lang="en-US" dirty="0" smtClean="0"/>
              <a:t>More than 50 percent improvement in refraction over current formulation</a:t>
            </a:r>
          </a:p>
          <a:p>
            <a:pPr lvl="1"/>
            <a:r>
              <a:rPr lang="en-US" dirty="0" smtClean="0"/>
              <a:t>Brilliant mirror effects even after </a:t>
            </a:r>
            <a:r>
              <a:rPr lang="en-US" dirty="0" err="1" smtClean="0"/>
              <a:t>overlaminating</a:t>
            </a:r>
            <a:endParaRPr lang="en-US" dirty="0" smtClean="0"/>
          </a:p>
          <a:p>
            <a:pPr lvl="1"/>
            <a:r>
              <a:rPr lang="en-US" dirty="0" smtClean="0"/>
              <a:t>Easy color matching with color collection that includes 648 metallic colors</a:t>
            </a:r>
          </a:p>
          <a:p>
            <a:r>
              <a:rPr lang="en-US" dirty="0" smtClean="0"/>
              <a:t>Automatic Cutting</a:t>
            </a:r>
          </a:p>
          <a:p>
            <a:pPr lvl="1"/>
            <a:r>
              <a:rPr lang="en-US" altLang="ja-JP" dirty="0" smtClean="0"/>
              <a:t>Continuous crop mark detection for unattended operation</a:t>
            </a:r>
          </a:p>
          <a:p>
            <a:pPr lvl="1"/>
            <a:r>
              <a:rPr lang="en-US" altLang="ja-JP" dirty="0" smtClean="0"/>
              <a:t>Segment correction feature ensures accuracy on long length jobs</a:t>
            </a:r>
          </a:p>
          <a:p>
            <a:pPr lvl="1"/>
            <a:r>
              <a:rPr lang="en-US" altLang="ja-JP" dirty="0" smtClean="0"/>
              <a:t>Cut-and-print function for thin media</a:t>
            </a:r>
          </a:p>
          <a:p>
            <a:pPr lvl="1"/>
            <a:r>
              <a:rPr lang="en-US" altLang="ja-JP" dirty="0" smtClean="0"/>
              <a:t>Over-cut and Corner-cut functions produce sharp edges even on thick media</a:t>
            </a:r>
            <a:endParaRPr lang="en-US" altLang="ja-JP" dirty="0"/>
          </a:p>
        </p:txBody>
      </p:sp>
      <p:sp>
        <p:nvSpPr>
          <p:cNvPr id="6" name="Slide Number Placeholder 5"/>
          <p:cNvSpPr>
            <a:spLocks noGrp="1"/>
          </p:cNvSpPr>
          <p:nvPr>
            <p:ph type="sldNum" sz="quarter" idx="12"/>
          </p:nvPr>
        </p:nvSpPr>
        <p:spPr/>
        <p:txBody>
          <a:bodyPr/>
          <a:lstStyle/>
          <a:p>
            <a:fld id="{FDF83319-E424-EB40-B361-7BDB3D7D1517}" type="slidenum">
              <a:rPr lang="en-US" smtClean="0"/>
              <a:pPr/>
              <a:t>4</a:t>
            </a:fld>
            <a:endParaRPr lang="en-US" dirty="0"/>
          </a:p>
        </p:txBody>
      </p:sp>
    </p:spTree>
    <p:extLst>
      <p:ext uri="{BB962C8B-B14F-4D97-AF65-F5344CB8AC3E}">
        <p14:creationId xmlns:p14="http://schemas.microsoft.com/office/powerpoint/2010/main" val="445818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タイトル 1"/>
          <p:cNvSpPr>
            <a:spLocks noGrp="1"/>
          </p:cNvSpPr>
          <p:nvPr>
            <p:ph type="title"/>
          </p:nvPr>
        </p:nvSpPr>
        <p:spPr/>
        <p:txBody>
          <a:bodyPr/>
          <a:lstStyle/>
          <a:p>
            <a:r>
              <a:rPr lang="en-US" altLang="ja-JP" smtClean="0"/>
              <a:t>Media Handling:  Media Stand</a:t>
            </a:r>
            <a:endParaRPr lang="ja-JP" altLang="en-US" dirty="0"/>
          </a:p>
        </p:txBody>
      </p:sp>
      <p:sp>
        <p:nvSpPr>
          <p:cNvPr id="28" name="Content Placeholder 27"/>
          <p:cNvSpPr>
            <a:spLocks noGrp="1"/>
          </p:cNvSpPr>
          <p:nvPr>
            <p:ph sz="quarter" idx="10"/>
          </p:nvPr>
        </p:nvSpPr>
        <p:spPr/>
        <p:txBody>
          <a:bodyPr/>
          <a:lstStyle/>
          <a:p>
            <a:r>
              <a:rPr lang="en-US" altLang="ja-JP" dirty="0" smtClean="0"/>
              <a:t>For temporary placement at back or front </a:t>
            </a:r>
          </a:p>
          <a:p>
            <a:pPr lvl="1"/>
            <a:r>
              <a:rPr lang="en-US" dirty="0" smtClean="0"/>
              <a:t>Helps support loading and unloading of heavy rolls</a:t>
            </a:r>
            <a:endParaRPr lang="en-US" dirty="0"/>
          </a:p>
        </p:txBody>
      </p:sp>
      <p:sp>
        <p:nvSpPr>
          <p:cNvPr id="32" name="Slide Number Placeholder 31"/>
          <p:cNvSpPr>
            <a:spLocks noGrp="1"/>
          </p:cNvSpPr>
          <p:nvPr>
            <p:ph type="sldNum" sz="quarter" idx="13"/>
          </p:nvPr>
        </p:nvSpPr>
        <p:spPr/>
        <p:txBody>
          <a:bodyPr/>
          <a:lstStyle/>
          <a:p>
            <a:fld id="{5E01D1F1-D4A3-BD49-A925-6EEB77B3F101}" type="slidenum">
              <a:rPr lang="en-US" smtClean="0"/>
              <a:pPr/>
              <a:t>40</a:t>
            </a:fld>
            <a:endParaRPr lang="en-US" dirty="0"/>
          </a:p>
        </p:txBody>
      </p:sp>
      <p:sp>
        <p:nvSpPr>
          <p:cNvPr id="17" name="テキスト ボックス 16"/>
          <p:cNvSpPr txBox="1"/>
          <p:nvPr/>
        </p:nvSpPr>
        <p:spPr>
          <a:xfrm>
            <a:off x="7068369" y="2384369"/>
            <a:ext cx="1631877" cy="246221"/>
          </a:xfrm>
          <a:prstGeom prst="rect">
            <a:avLst/>
          </a:prstGeom>
          <a:noFill/>
        </p:spPr>
        <p:txBody>
          <a:bodyPr wrap="none" rtlCol="0">
            <a:spAutoFit/>
          </a:bodyPr>
          <a:lstStyle/>
          <a:p>
            <a:pPr algn="r"/>
            <a:r>
              <a:rPr lang="en-US" altLang="ja-JP" sz="1000" dirty="0" smtClean="0">
                <a:latin typeface="Arial"/>
                <a:ea typeface="メイリオ" pitchFamily="50" charset="-128"/>
                <a:cs typeface="Arial"/>
              </a:rPr>
              <a:t>Installed on the back side</a:t>
            </a:r>
            <a:endParaRPr kumimoji="1" lang="ja-JP" altLang="en-US" sz="1000" dirty="0">
              <a:latin typeface="Arial"/>
              <a:ea typeface="メイリオ" pitchFamily="50" charset="-128"/>
              <a:cs typeface="Arial"/>
            </a:endParaRPr>
          </a:p>
        </p:txBody>
      </p:sp>
      <p:sp>
        <p:nvSpPr>
          <p:cNvPr id="20" name="テキスト ボックス 19"/>
          <p:cNvSpPr txBox="1"/>
          <p:nvPr/>
        </p:nvSpPr>
        <p:spPr>
          <a:xfrm>
            <a:off x="7075550" y="4303424"/>
            <a:ext cx="1617600" cy="246221"/>
          </a:xfrm>
          <a:prstGeom prst="rect">
            <a:avLst/>
          </a:prstGeom>
          <a:noFill/>
        </p:spPr>
        <p:txBody>
          <a:bodyPr wrap="none" rtlCol="0">
            <a:spAutoFit/>
          </a:bodyPr>
          <a:lstStyle/>
          <a:p>
            <a:pPr algn="r"/>
            <a:r>
              <a:rPr lang="en-US" altLang="ja-JP" sz="1000" dirty="0" smtClean="0">
                <a:latin typeface="Arial"/>
                <a:ea typeface="メイリオ" pitchFamily="50" charset="-128"/>
                <a:cs typeface="Arial"/>
              </a:rPr>
              <a:t>Installed on the front</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side</a:t>
            </a:r>
            <a:endParaRPr kumimoji="1" lang="ja-JP" altLang="en-US" sz="1000" dirty="0">
              <a:latin typeface="Arial"/>
              <a:ea typeface="メイリオ" pitchFamily="50" charset="-128"/>
              <a:cs typeface="Arial"/>
            </a:endParaRPr>
          </a:p>
        </p:txBody>
      </p:sp>
      <p:sp>
        <p:nvSpPr>
          <p:cNvPr id="21" name="テキスト ボックス 20"/>
          <p:cNvSpPr txBox="1"/>
          <p:nvPr/>
        </p:nvSpPr>
        <p:spPr>
          <a:xfrm>
            <a:off x="2030147" y="4111514"/>
            <a:ext cx="883287" cy="246221"/>
          </a:xfrm>
          <a:prstGeom prst="rect">
            <a:avLst/>
          </a:prstGeom>
          <a:noFill/>
        </p:spPr>
        <p:txBody>
          <a:bodyPr wrap="none" rtlCol="0">
            <a:spAutoFit/>
          </a:bodyPr>
          <a:lstStyle/>
          <a:p>
            <a:r>
              <a:rPr lang="en-US" altLang="ja-JP" sz="1000" dirty="0" smtClean="0">
                <a:latin typeface="Arial"/>
                <a:ea typeface="メイリオ" pitchFamily="50" charset="-128"/>
                <a:cs typeface="Arial"/>
              </a:rPr>
              <a:t>Media stand</a:t>
            </a:r>
            <a:endParaRPr kumimoji="1" lang="ja-JP" altLang="en-US" sz="1000" dirty="0">
              <a:latin typeface="Arial"/>
              <a:ea typeface="メイリオ" pitchFamily="50" charset="-128"/>
              <a:cs typeface="Arial"/>
            </a:endParaRPr>
          </a:p>
        </p:txBody>
      </p:sp>
      <p:pic>
        <p:nvPicPr>
          <p:cNvPr id="13" name="Picture 2"/>
          <p:cNvPicPr>
            <a:picLocks noChangeAspect="1" noChangeArrowheads="1"/>
          </p:cNvPicPr>
          <p:nvPr/>
        </p:nvPicPr>
        <p:blipFill>
          <a:blip r:embed="rId2" cstate="print"/>
          <a:srcRect/>
          <a:stretch>
            <a:fillRect/>
          </a:stretch>
        </p:blipFill>
        <p:spPr bwMode="auto">
          <a:xfrm>
            <a:off x="1211275" y="2355936"/>
            <a:ext cx="2505349" cy="1741330"/>
          </a:xfrm>
          <a:prstGeom prst="rect">
            <a:avLst/>
          </a:prstGeom>
          <a:noFill/>
          <a:ln w="9525">
            <a:solidFill>
              <a:srgbClr val="7F7F7F"/>
            </a:solidFill>
            <a:miter lim="800000"/>
            <a:headEnd/>
            <a:tailEnd/>
          </a:ln>
          <a:effectLst/>
        </p:spPr>
      </p:pic>
      <p:pic>
        <p:nvPicPr>
          <p:cNvPr id="14" name="Picture 2"/>
          <p:cNvPicPr>
            <a:picLocks noChangeAspect="1" noChangeArrowheads="1"/>
          </p:cNvPicPr>
          <p:nvPr/>
        </p:nvPicPr>
        <p:blipFill>
          <a:blip r:embed="rId3" cstate="print"/>
          <a:srcRect/>
          <a:stretch>
            <a:fillRect/>
          </a:stretch>
        </p:blipFill>
        <p:spPr bwMode="auto">
          <a:xfrm>
            <a:off x="5555312" y="881063"/>
            <a:ext cx="3130742" cy="1496964"/>
          </a:xfrm>
          <a:prstGeom prst="rect">
            <a:avLst/>
          </a:prstGeom>
          <a:noFill/>
          <a:ln w="9525">
            <a:solidFill>
              <a:srgbClr val="7F7F7F"/>
            </a:solidFill>
            <a:miter lim="800000"/>
            <a:headEnd/>
            <a:tailEnd/>
          </a:ln>
          <a:effectLst/>
        </p:spPr>
      </p:pic>
      <p:pic>
        <p:nvPicPr>
          <p:cNvPr id="15" name="Picture 3"/>
          <p:cNvPicPr>
            <a:picLocks noChangeAspect="1" noChangeArrowheads="1"/>
          </p:cNvPicPr>
          <p:nvPr/>
        </p:nvPicPr>
        <p:blipFill>
          <a:blip r:embed="rId4" cstate="print"/>
          <a:srcRect/>
          <a:stretch>
            <a:fillRect/>
          </a:stretch>
        </p:blipFill>
        <p:spPr bwMode="auto">
          <a:xfrm>
            <a:off x="5555578" y="2872413"/>
            <a:ext cx="3130475" cy="1426293"/>
          </a:xfrm>
          <a:prstGeom prst="rect">
            <a:avLst/>
          </a:prstGeom>
          <a:noFill/>
          <a:ln w="9525">
            <a:solidFill>
              <a:srgbClr val="7F7F7F"/>
            </a:solidFill>
            <a:miter lim="800000"/>
            <a:headEnd/>
            <a:tailEnd/>
          </a:ln>
          <a:effectLst/>
        </p:spPr>
      </p:pic>
    </p:spTree>
    <p:extLst>
      <p:ext uri="{BB962C8B-B14F-4D97-AF65-F5344CB8AC3E}">
        <p14:creationId xmlns:p14="http://schemas.microsoft.com/office/powerpoint/2010/main" val="2942178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Printer Stabilization</a:t>
            </a:r>
            <a:endParaRPr lang="ja-JP" altLang="en-US" dirty="0"/>
          </a:p>
        </p:txBody>
      </p:sp>
      <p:sp>
        <p:nvSpPr>
          <p:cNvPr id="8" name="Content Placeholder 7"/>
          <p:cNvSpPr>
            <a:spLocks noGrp="1"/>
          </p:cNvSpPr>
          <p:nvPr>
            <p:ph sz="quarter" idx="10"/>
          </p:nvPr>
        </p:nvSpPr>
        <p:spPr/>
        <p:txBody>
          <a:bodyPr/>
          <a:lstStyle/>
          <a:p>
            <a:r>
              <a:rPr lang="en-US" dirty="0" smtClean="0"/>
              <a:t>Lift Up Block</a:t>
            </a:r>
          </a:p>
          <a:p>
            <a:pPr lvl="1"/>
            <a:r>
              <a:rPr lang="en-US" altLang="ja-JP" dirty="0" smtClean="0"/>
              <a:t>Prevents printer shaking </a:t>
            </a:r>
          </a:p>
          <a:p>
            <a:pPr lvl="1"/>
            <a:r>
              <a:rPr lang="en-US" altLang="ja-JP" dirty="0" smtClean="0"/>
              <a:t>Prevents printer “walking” on hard surfaces if casters aren’t locked</a:t>
            </a:r>
          </a:p>
          <a:p>
            <a:pPr lvl="1"/>
            <a:r>
              <a:rPr lang="en-US" altLang="ja-JP" dirty="0" smtClean="0"/>
              <a:t>Easy installation</a:t>
            </a:r>
          </a:p>
          <a:p>
            <a:pPr lvl="2"/>
            <a:r>
              <a:rPr lang="en-US" altLang="ja-JP" dirty="0" smtClean="0"/>
              <a:t>Raise the printer slightly and slide the Lift Up Block under the caster</a:t>
            </a:r>
            <a:endParaRPr lang="ja-JP" altLang="en-US" dirty="0" smtClean="0"/>
          </a:p>
          <a:p>
            <a:pPr lvl="1"/>
            <a:endParaRPr lang="en-US" dirty="0"/>
          </a:p>
        </p:txBody>
      </p:sp>
      <p:sp>
        <p:nvSpPr>
          <p:cNvPr id="27" name="Slide Number Placeholder 26"/>
          <p:cNvSpPr>
            <a:spLocks noGrp="1"/>
          </p:cNvSpPr>
          <p:nvPr>
            <p:ph type="sldNum" sz="quarter" idx="13"/>
          </p:nvPr>
        </p:nvSpPr>
        <p:spPr/>
        <p:txBody>
          <a:bodyPr/>
          <a:lstStyle/>
          <a:p>
            <a:fld id="{5E01D1F1-D4A3-BD49-A925-6EEB77B3F101}" type="slidenum">
              <a:rPr lang="en-US" smtClean="0"/>
              <a:pPr/>
              <a:t>41</a:t>
            </a:fld>
            <a:endParaRPr lang="en-US" dirty="0"/>
          </a:p>
        </p:txBody>
      </p:sp>
      <p:sp>
        <p:nvSpPr>
          <p:cNvPr id="37" name="テキスト ボックス 20"/>
          <p:cNvSpPr txBox="1"/>
          <p:nvPr/>
        </p:nvSpPr>
        <p:spPr>
          <a:xfrm>
            <a:off x="4753986" y="3976951"/>
            <a:ext cx="1221154" cy="400110"/>
          </a:xfrm>
          <a:prstGeom prst="rect">
            <a:avLst/>
          </a:prstGeom>
          <a:noFill/>
        </p:spPr>
        <p:txBody>
          <a:bodyPr wrap="square" rtlCol="0">
            <a:spAutoFit/>
          </a:bodyPr>
          <a:lstStyle/>
          <a:p>
            <a:pPr algn="r"/>
            <a:r>
              <a:rPr lang="en-US" altLang="ja-JP" sz="1000" dirty="0" smtClean="0">
                <a:latin typeface="Arial"/>
                <a:ea typeface="メイリオ" pitchFamily="50" charset="-128"/>
                <a:cs typeface="Arial"/>
              </a:rPr>
              <a:t>Installed </a:t>
            </a:r>
          </a:p>
          <a:p>
            <a:pPr algn="r"/>
            <a:r>
              <a:rPr lang="en-US" altLang="ja-JP" sz="1000" dirty="0" smtClean="0">
                <a:latin typeface="Arial"/>
                <a:ea typeface="メイリオ" pitchFamily="50" charset="-128"/>
                <a:cs typeface="Arial"/>
              </a:rPr>
              <a:t>Lift Up Block</a:t>
            </a:r>
            <a:endParaRPr kumimoji="1" lang="ja-JP" altLang="en-US" sz="1000" dirty="0">
              <a:latin typeface="Arial"/>
              <a:ea typeface="メイリオ" pitchFamily="50" charset="-128"/>
              <a:cs typeface="Arial"/>
            </a:endParaRPr>
          </a:p>
        </p:txBody>
      </p:sp>
      <p:pic>
        <p:nvPicPr>
          <p:cNvPr id="10" name="Picture 2"/>
          <p:cNvPicPr>
            <a:picLocks noChangeAspect="1" noChangeArrowheads="1"/>
          </p:cNvPicPr>
          <p:nvPr/>
        </p:nvPicPr>
        <p:blipFill>
          <a:blip r:embed="rId2" cstate="print"/>
          <a:srcRect/>
          <a:stretch>
            <a:fillRect/>
          </a:stretch>
        </p:blipFill>
        <p:spPr bwMode="auto">
          <a:xfrm>
            <a:off x="5988389" y="2192987"/>
            <a:ext cx="2733141" cy="2180631"/>
          </a:xfrm>
          <a:prstGeom prst="rect">
            <a:avLst/>
          </a:prstGeom>
          <a:noFill/>
          <a:ln w="9525">
            <a:solidFill>
              <a:srgbClr val="7F7F7F"/>
            </a:solidFill>
            <a:miter lim="800000"/>
            <a:headEnd/>
            <a:tailEnd/>
          </a:ln>
          <a:effectLst/>
        </p:spPr>
      </p:pic>
      <p:pic>
        <p:nvPicPr>
          <p:cNvPr id="11" name="Picture 3"/>
          <p:cNvPicPr>
            <a:picLocks noChangeAspect="1" noChangeArrowheads="1"/>
          </p:cNvPicPr>
          <p:nvPr/>
        </p:nvPicPr>
        <p:blipFill>
          <a:blip r:embed="rId3" cstate="print"/>
          <a:srcRect/>
          <a:stretch>
            <a:fillRect/>
          </a:stretch>
        </p:blipFill>
        <p:spPr bwMode="auto">
          <a:xfrm>
            <a:off x="7012778" y="881063"/>
            <a:ext cx="1701657" cy="1126675"/>
          </a:xfrm>
          <a:prstGeom prst="rect">
            <a:avLst/>
          </a:prstGeom>
          <a:noFill/>
          <a:ln w="9525">
            <a:solidFill>
              <a:srgbClr val="7F7F7F"/>
            </a:solid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User Interface</a:t>
            </a:r>
            <a:endParaRPr lang="ja-JP" altLang="en-US" dirty="0"/>
          </a:p>
        </p:txBody>
      </p:sp>
      <p:sp>
        <p:nvSpPr>
          <p:cNvPr id="8" name="Content Placeholder 7"/>
          <p:cNvSpPr>
            <a:spLocks noGrp="1"/>
          </p:cNvSpPr>
          <p:nvPr>
            <p:ph sz="quarter" idx="10"/>
          </p:nvPr>
        </p:nvSpPr>
        <p:spPr/>
        <p:txBody>
          <a:bodyPr/>
          <a:lstStyle/>
          <a:p>
            <a:r>
              <a:rPr lang="en-US" altLang="ja-JP" dirty="0" smtClean="0"/>
              <a:t>Color LCD Control Panel</a:t>
            </a:r>
          </a:p>
          <a:p>
            <a:pPr lvl="1"/>
            <a:r>
              <a:rPr lang="en-US" altLang="ja-JP" dirty="0" smtClean="0"/>
              <a:t>3.45-inch color display panel for easy operation</a:t>
            </a:r>
          </a:p>
          <a:p>
            <a:pPr lvl="1"/>
            <a:r>
              <a:rPr lang="en-US" altLang="ja-JP" dirty="0" smtClean="0"/>
              <a:t>View data such as media width, heater temperature and remaining ink volume</a:t>
            </a:r>
          </a:p>
          <a:p>
            <a:r>
              <a:rPr lang="en-US" altLang="ja-JP" dirty="0" smtClean="0"/>
              <a:t>Multi-language display</a:t>
            </a:r>
          </a:p>
          <a:p>
            <a:pPr lvl="1"/>
            <a:r>
              <a:rPr lang="en-US" altLang="ja-JP" dirty="0" smtClean="0"/>
              <a:t>Including French, Spanish and Portuguese </a:t>
            </a:r>
            <a:r>
              <a:rPr lang="en-US" altLang="ja-JP" sz="1000" dirty="0" smtClean="0"/>
              <a:t>(availability TBD)</a:t>
            </a:r>
            <a:endParaRPr lang="ja-JP" altLang="en-US" sz="1000" dirty="0" smtClean="0"/>
          </a:p>
          <a:p>
            <a:r>
              <a:rPr lang="en-US" altLang="ja-JP" dirty="0" smtClean="0"/>
              <a:t>LED displays printer status at a glance</a:t>
            </a:r>
          </a:p>
          <a:p>
            <a:pPr lvl="1"/>
            <a:r>
              <a:rPr lang="en-US" altLang="ja-JP" dirty="0" smtClean="0"/>
              <a:t>Blinking Blue:  Normal operation</a:t>
            </a:r>
          </a:p>
          <a:p>
            <a:pPr lvl="1"/>
            <a:r>
              <a:rPr lang="en-US" altLang="ja-JP" dirty="0" smtClean="0"/>
              <a:t>Blinking Red:  Error condition</a:t>
            </a:r>
          </a:p>
          <a:p>
            <a:endParaRPr lang="en-US" dirty="0"/>
          </a:p>
        </p:txBody>
      </p:sp>
      <p:sp>
        <p:nvSpPr>
          <p:cNvPr id="39" name="Slide Number Placeholder 38"/>
          <p:cNvSpPr>
            <a:spLocks noGrp="1"/>
          </p:cNvSpPr>
          <p:nvPr>
            <p:ph type="sldNum" sz="quarter" idx="13"/>
          </p:nvPr>
        </p:nvSpPr>
        <p:spPr/>
        <p:txBody>
          <a:bodyPr/>
          <a:lstStyle/>
          <a:p>
            <a:fld id="{5E01D1F1-D4A3-BD49-A925-6EEB77B3F101}" type="slidenum">
              <a:rPr lang="en-US" smtClean="0"/>
              <a:pPr/>
              <a:t>42</a:t>
            </a:fld>
            <a:endParaRPr lang="en-US" dirty="0"/>
          </a:p>
        </p:txBody>
      </p:sp>
      <p:grpSp>
        <p:nvGrpSpPr>
          <p:cNvPr id="14" name="Group 13"/>
          <p:cNvGrpSpPr/>
          <p:nvPr/>
        </p:nvGrpSpPr>
        <p:grpSpPr>
          <a:xfrm>
            <a:off x="5134113" y="881063"/>
            <a:ext cx="3083387" cy="3596847"/>
            <a:chOff x="5184042" y="1405209"/>
            <a:chExt cx="3509108" cy="4093461"/>
          </a:xfrm>
        </p:grpSpPr>
        <p:pic>
          <p:nvPicPr>
            <p:cNvPr id="15" name="Picture 14" descr="JV300_panel_2x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4042" y="2715846"/>
              <a:ext cx="1828800" cy="2782824"/>
            </a:xfrm>
            <a:prstGeom prst="rect">
              <a:avLst/>
            </a:prstGeom>
            <a:ln>
              <a:solidFill>
                <a:srgbClr val="7F7F7F"/>
              </a:solidFill>
            </a:ln>
          </p:spPr>
        </p:pic>
        <p:cxnSp>
          <p:nvCxnSpPr>
            <p:cNvPr id="16" name="Straight Connector 15"/>
            <p:cNvCxnSpPr/>
            <p:nvPr/>
          </p:nvCxnSpPr>
          <p:spPr bwMode="auto">
            <a:xfrm flipV="1">
              <a:off x="5763846" y="1406769"/>
              <a:ext cx="830385" cy="1905000"/>
            </a:xfrm>
            <a:prstGeom prst="line">
              <a:avLst/>
            </a:prstGeom>
            <a:noFill/>
            <a:ln w="19050" cap="flat" cmpd="sng" algn="ctr">
              <a:solidFill>
                <a:srgbClr val="008000"/>
              </a:solidFill>
              <a:prstDash val="solid"/>
              <a:round/>
              <a:headEnd type="none" w="med" len="med"/>
              <a:tailEnd type="none" w="med" len="med"/>
            </a:ln>
            <a:effectLst/>
          </p:spPr>
        </p:cxnSp>
        <p:cxnSp>
          <p:nvCxnSpPr>
            <p:cNvPr id="17" name="Straight Connector 16"/>
            <p:cNvCxnSpPr/>
            <p:nvPr/>
          </p:nvCxnSpPr>
          <p:spPr bwMode="auto">
            <a:xfrm flipV="1">
              <a:off x="6330462" y="2979615"/>
              <a:ext cx="2362688" cy="742462"/>
            </a:xfrm>
            <a:prstGeom prst="line">
              <a:avLst/>
            </a:prstGeom>
            <a:noFill/>
            <a:ln w="19050" cap="flat" cmpd="sng" algn="ctr">
              <a:solidFill>
                <a:srgbClr val="008000"/>
              </a:solidFill>
              <a:prstDash val="solid"/>
              <a:round/>
              <a:headEnd type="none" w="med" len="med"/>
              <a:tailEnd type="none" w="med" len="med"/>
            </a:ln>
            <a:effectLst/>
          </p:spPr>
        </p:cxnSp>
        <p:pic>
          <p:nvPicPr>
            <p:cNvPr id="18" name="Picture 3" descr="C:\Users\ryosuke_nakayama\Documents\①SG製品\(C)JV300_150\説明画像\LCD表示説明用Local画面.jpg"/>
            <p:cNvPicPr>
              <a:picLocks noChangeAspect="1" noChangeArrowheads="1"/>
            </p:cNvPicPr>
            <p:nvPr/>
          </p:nvPicPr>
          <p:blipFill>
            <a:blip r:embed="rId4" cstate="print"/>
            <a:srcRect/>
            <a:stretch>
              <a:fillRect/>
            </a:stretch>
          </p:blipFill>
          <p:spPr bwMode="auto">
            <a:xfrm>
              <a:off x="6570762" y="1405209"/>
              <a:ext cx="2122388" cy="1590148"/>
            </a:xfrm>
            <a:prstGeom prst="rect">
              <a:avLst/>
            </a:prstGeom>
            <a:noFill/>
          </p:spPr>
        </p:pic>
      </p:grpSp>
      <p:cxnSp>
        <p:nvCxnSpPr>
          <p:cNvPr id="27" name="直線矢印コネクタ 26"/>
          <p:cNvCxnSpPr/>
          <p:nvPr/>
        </p:nvCxnSpPr>
        <p:spPr>
          <a:xfrm flipV="1">
            <a:off x="3930767" y="3586940"/>
            <a:ext cx="1474468" cy="52530"/>
          </a:xfrm>
          <a:prstGeom prst="straightConnector1">
            <a:avLst/>
          </a:prstGeom>
          <a:ln w="28575" cmpd="sng">
            <a:solidFill>
              <a:srgbClr val="FF0000"/>
            </a:solidFill>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Event Mail Notification</a:t>
            </a:r>
            <a:endParaRPr lang="en-US" dirty="0"/>
          </a:p>
        </p:txBody>
      </p:sp>
      <p:sp>
        <p:nvSpPr>
          <p:cNvPr id="3" name="Content Placeholder 2"/>
          <p:cNvSpPr>
            <a:spLocks noGrp="1"/>
          </p:cNvSpPr>
          <p:nvPr>
            <p:ph sz="quarter" idx="10"/>
          </p:nvPr>
        </p:nvSpPr>
        <p:spPr/>
        <p:txBody>
          <a:bodyPr/>
          <a:lstStyle/>
          <a:p>
            <a:r>
              <a:rPr lang="en-US" dirty="0" smtClean="0"/>
              <a:t>Print status sent via email</a:t>
            </a:r>
          </a:p>
          <a:p>
            <a:pPr lvl="1"/>
            <a:r>
              <a:rPr lang="en-US" dirty="0" smtClean="0"/>
              <a:t>Start, finish, error messages</a:t>
            </a:r>
          </a:p>
          <a:p>
            <a:r>
              <a:rPr lang="en-US" dirty="0" smtClean="0"/>
              <a:t>Printer status can be monitored remotely</a:t>
            </a:r>
            <a:endParaRPr lang="en-US" dirty="0"/>
          </a:p>
        </p:txBody>
      </p:sp>
      <p:sp>
        <p:nvSpPr>
          <p:cNvPr id="4" name="Slide Number Placeholder 3"/>
          <p:cNvSpPr>
            <a:spLocks noGrp="1"/>
          </p:cNvSpPr>
          <p:nvPr>
            <p:ph type="sldNum" sz="quarter" idx="12"/>
          </p:nvPr>
        </p:nvSpPr>
        <p:spPr/>
        <p:txBody>
          <a:bodyPr/>
          <a:lstStyle/>
          <a:p>
            <a:pPr>
              <a:defRPr/>
            </a:pPr>
            <a:fld id="{E460EA48-133C-CC48-B799-21F2A8C735F2}" type="slidenum">
              <a:rPr lang="en-US" smtClean="0"/>
              <a:pPr>
                <a:defRPr/>
              </a:pPr>
              <a:t>43</a:t>
            </a:fld>
            <a:endParaRPr lang="en-US" dirty="0"/>
          </a:p>
        </p:txBody>
      </p:sp>
      <p:pic>
        <p:nvPicPr>
          <p:cNvPr id="14"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194530" y="3501463"/>
            <a:ext cx="1326892" cy="826704"/>
          </a:xfrm>
          <a:prstGeom prst="rect">
            <a:avLst/>
          </a:prstGeom>
        </p:spPr>
      </p:pic>
      <p:pic>
        <p:nvPicPr>
          <p:cNvPr id="15" name="Picture 3" descr="C:\Users\ryosuke_nakayama\Desktop\スマホ.png"/>
          <p:cNvPicPr>
            <a:picLocks noChangeAspect="1" noChangeArrowheads="1"/>
          </p:cNvPicPr>
          <p:nvPr/>
        </p:nvPicPr>
        <p:blipFill>
          <a:blip r:embed="rId3" cstate="print"/>
          <a:srcRect/>
          <a:stretch>
            <a:fillRect/>
          </a:stretch>
        </p:blipFill>
        <p:spPr bwMode="auto">
          <a:xfrm>
            <a:off x="7487398" y="3439263"/>
            <a:ext cx="482500" cy="818724"/>
          </a:xfrm>
          <a:prstGeom prst="rect">
            <a:avLst/>
          </a:prstGeom>
          <a:noFill/>
        </p:spPr>
      </p:pic>
      <p:cxnSp>
        <p:nvCxnSpPr>
          <p:cNvPr id="16" name="直線矢印コネクタ 14"/>
          <p:cNvCxnSpPr>
            <a:endCxn id="17" idx="2"/>
          </p:cNvCxnSpPr>
          <p:nvPr/>
        </p:nvCxnSpPr>
        <p:spPr>
          <a:xfrm>
            <a:off x="2100192" y="3935425"/>
            <a:ext cx="1866048" cy="10597"/>
          </a:xfrm>
          <a:prstGeom prst="straightConnector1">
            <a:avLst/>
          </a:prstGeom>
          <a:ln w="2222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742066" y="3699801"/>
            <a:ext cx="448347" cy="246221"/>
          </a:xfrm>
          <a:prstGeom prst="rect">
            <a:avLst/>
          </a:prstGeom>
          <a:noFill/>
        </p:spPr>
        <p:txBody>
          <a:bodyPr wrap="none" rtlCol="0">
            <a:spAutoFit/>
          </a:bodyPr>
          <a:lstStyle/>
          <a:p>
            <a:r>
              <a:rPr lang="en-US" altLang="ja-JP" sz="1000" dirty="0" smtClean="0">
                <a:latin typeface="Arial"/>
                <a:ea typeface="メイリオ" pitchFamily="50" charset="-128"/>
                <a:cs typeface="Arial"/>
              </a:rPr>
              <a:t>USB</a:t>
            </a:r>
            <a:endParaRPr kumimoji="1" lang="ja-JP" altLang="en-US" sz="1000" dirty="0">
              <a:latin typeface="Arial"/>
              <a:ea typeface="メイリオ" pitchFamily="50" charset="-128"/>
              <a:cs typeface="Arial"/>
            </a:endParaRPr>
          </a:p>
        </p:txBody>
      </p:sp>
      <p:sp>
        <p:nvSpPr>
          <p:cNvPr id="19" name="テキスト ボックス 22"/>
          <p:cNvSpPr txBox="1"/>
          <p:nvPr/>
        </p:nvSpPr>
        <p:spPr>
          <a:xfrm>
            <a:off x="7262639" y="3045996"/>
            <a:ext cx="918509" cy="400110"/>
          </a:xfrm>
          <a:prstGeom prst="rect">
            <a:avLst/>
          </a:prstGeom>
          <a:noFill/>
        </p:spPr>
        <p:txBody>
          <a:bodyPr wrap="square" rtlCol="0">
            <a:spAutoFit/>
          </a:bodyPr>
          <a:lstStyle/>
          <a:p>
            <a:pPr algn="ctr"/>
            <a:r>
              <a:rPr lang="en-US" altLang="ja-JP" sz="1000" dirty="0" smtClean="0">
                <a:latin typeface="Arial"/>
                <a:ea typeface="メイリオ" pitchFamily="50" charset="-128"/>
                <a:cs typeface="Arial"/>
              </a:rPr>
              <a:t>Email on smartphone</a:t>
            </a:r>
            <a:endParaRPr kumimoji="1" lang="ja-JP" altLang="en-US" sz="1000" dirty="0">
              <a:latin typeface="Arial"/>
              <a:ea typeface="メイリオ" pitchFamily="50" charset="-128"/>
              <a:cs typeface="Arial"/>
            </a:endParaRPr>
          </a:p>
        </p:txBody>
      </p:sp>
      <p:sp>
        <p:nvSpPr>
          <p:cNvPr id="9" name="テキスト ボックス 29"/>
          <p:cNvSpPr txBox="1"/>
          <p:nvPr/>
        </p:nvSpPr>
        <p:spPr>
          <a:xfrm>
            <a:off x="1030892" y="2995340"/>
            <a:ext cx="1979310" cy="400110"/>
          </a:xfrm>
          <a:prstGeom prst="rect">
            <a:avLst/>
          </a:prstGeom>
          <a:noFill/>
        </p:spPr>
        <p:txBody>
          <a:bodyPr wrap="square" rtlCol="0">
            <a:spAutoFit/>
          </a:bodyPr>
          <a:lstStyle/>
          <a:p>
            <a:pPr algn="ctr"/>
            <a:r>
              <a:rPr kumimoji="1" lang="en-US" altLang="ja-JP" sz="1000" dirty="0" smtClean="0">
                <a:latin typeface="Arial"/>
                <a:ea typeface="メイリオ" pitchFamily="50" charset="-128"/>
                <a:cs typeface="Arial"/>
              </a:rPr>
              <a:t>Print start/complete</a:t>
            </a:r>
          </a:p>
          <a:p>
            <a:pPr algn="ctr"/>
            <a:r>
              <a:rPr lang="en-US" altLang="ja-JP" sz="1000" dirty="0" smtClean="0">
                <a:latin typeface="Arial"/>
                <a:ea typeface="メイリオ" pitchFamily="50" charset="-128"/>
                <a:cs typeface="Arial"/>
              </a:rPr>
              <a:t>Error/Warning</a:t>
            </a:r>
            <a:endParaRPr kumimoji="1" lang="ja-JP" altLang="en-US" sz="1000" dirty="0">
              <a:latin typeface="Arial"/>
              <a:ea typeface="メイリオ" pitchFamily="50" charset="-128"/>
              <a:cs typeface="Arial"/>
            </a:endParaRPr>
          </a:p>
        </p:txBody>
      </p:sp>
      <p:cxnSp>
        <p:nvCxnSpPr>
          <p:cNvPr id="10" name="直線矢印コネクタ 33"/>
          <p:cNvCxnSpPr/>
          <p:nvPr/>
        </p:nvCxnSpPr>
        <p:spPr>
          <a:xfrm flipV="1">
            <a:off x="3051436" y="2581027"/>
            <a:ext cx="1962816" cy="956547"/>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 name="円/楕円 34"/>
          <p:cNvSpPr/>
          <p:nvPr/>
        </p:nvSpPr>
        <p:spPr>
          <a:xfrm>
            <a:off x="5019221" y="2146934"/>
            <a:ext cx="1462623" cy="5484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t>Internet</a:t>
            </a:r>
            <a:endParaRPr kumimoji="1" lang="ja-JP" altLang="en-US" dirty="0"/>
          </a:p>
        </p:txBody>
      </p:sp>
      <p:cxnSp>
        <p:nvCxnSpPr>
          <p:cNvPr id="12" name="直線矢印コネクタ 36"/>
          <p:cNvCxnSpPr/>
          <p:nvPr/>
        </p:nvCxnSpPr>
        <p:spPr>
          <a:xfrm>
            <a:off x="6664673" y="2604004"/>
            <a:ext cx="716504" cy="513019"/>
          </a:xfrm>
          <a:prstGeom prst="straightConnector1">
            <a:avLst/>
          </a:prstGeom>
          <a:ln w="22225">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7" name="テキスト ボックス 41"/>
          <p:cNvSpPr txBox="1"/>
          <p:nvPr/>
        </p:nvSpPr>
        <p:spPr>
          <a:xfrm>
            <a:off x="3943591" y="3098081"/>
            <a:ext cx="434133" cy="246221"/>
          </a:xfrm>
          <a:prstGeom prst="rect">
            <a:avLst/>
          </a:prstGeom>
          <a:noFill/>
        </p:spPr>
        <p:txBody>
          <a:bodyPr wrap="none" rtlCol="0">
            <a:spAutoFit/>
          </a:bodyPr>
          <a:lstStyle/>
          <a:p>
            <a:r>
              <a:rPr kumimoji="1" lang="en-US" altLang="ja-JP" sz="1000" dirty="0" smtClean="0">
                <a:latin typeface="Arial"/>
                <a:ea typeface="メイリオ" pitchFamily="50" charset="-128"/>
                <a:cs typeface="Arial"/>
              </a:rPr>
              <a:t>LAN</a:t>
            </a:r>
            <a:endParaRPr kumimoji="1" lang="ja-JP" altLang="en-US" sz="1000" dirty="0">
              <a:latin typeface="Arial"/>
              <a:ea typeface="メイリオ" pitchFamily="50" charset="-128"/>
              <a:cs typeface="Arial"/>
            </a:endParaRPr>
          </a:p>
        </p:txBody>
      </p:sp>
      <p:pic>
        <p:nvPicPr>
          <p:cNvPr id="21" name="Picture 1" descr="C:\Users\ryosuke_nakayama\Documents\①SG製品\(C)JV300_150\外観写真\MIMAKI-1516.jpg"/>
          <p:cNvPicPr>
            <a:picLocks noChangeAspect="1" noChangeArrowheads="1"/>
          </p:cNvPicPr>
          <p:nvPr/>
        </p:nvPicPr>
        <p:blipFill>
          <a:blip r:embed="rId4" cstate="print"/>
          <a:srcRect/>
          <a:stretch>
            <a:fillRect/>
          </a:stretch>
        </p:blipFill>
        <p:spPr bwMode="auto">
          <a:xfrm>
            <a:off x="953136" y="3430374"/>
            <a:ext cx="2186643" cy="1030195"/>
          </a:xfrm>
          <a:prstGeom prst="rect">
            <a:avLst/>
          </a:prstGeom>
          <a:noFill/>
        </p:spPr>
      </p:pic>
    </p:spTree>
    <p:extLst>
      <p:ext uri="{BB962C8B-B14F-4D97-AF65-F5344CB8AC3E}">
        <p14:creationId xmlns:p14="http://schemas.microsoft.com/office/powerpoint/2010/main" val="751033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 </a:t>
            </a:r>
            <a:endParaRPr lang="en-US" dirty="0"/>
          </a:p>
        </p:txBody>
      </p:sp>
      <p:sp>
        <p:nvSpPr>
          <p:cNvPr id="8" name="Text Placeholder 7"/>
          <p:cNvSpPr>
            <a:spLocks noGrp="1"/>
          </p:cNvSpPr>
          <p:nvPr>
            <p:ph type="body" sz="quarter" idx="10"/>
          </p:nvPr>
        </p:nvSpPr>
        <p:spPr/>
        <p:txBody>
          <a:bodyPr/>
          <a:lstStyle/>
          <a:p>
            <a:r>
              <a:rPr lang="en-US" dirty="0" smtClean="0"/>
              <a:t>Key Features</a:t>
            </a:r>
          </a:p>
          <a:p>
            <a:r>
              <a:rPr lang="en-US" dirty="0" smtClean="0"/>
              <a:t>New Functions</a:t>
            </a:r>
          </a:p>
          <a:p>
            <a:r>
              <a:rPr lang="en-US" dirty="0" smtClean="0"/>
              <a:t>Multi-Color Matching Profile</a:t>
            </a:r>
          </a:p>
          <a:p>
            <a:r>
              <a:rPr lang="en-US" dirty="0" smtClean="0"/>
              <a:t>Cut Data Creation</a:t>
            </a:r>
            <a:endParaRPr lang="en-US" dirty="0"/>
          </a:p>
        </p:txBody>
      </p:sp>
      <p:sp>
        <p:nvSpPr>
          <p:cNvPr id="15" name="Slide Number Placeholder 14"/>
          <p:cNvSpPr>
            <a:spLocks noGrp="1"/>
          </p:cNvSpPr>
          <p:nvPr>
            <p:ph type="sldNum" sz="quarter" idx="12"/>
          </p:nvPr>
        </p:nvSpPr>
        <p:spPr/>
        <p:txBody>
          <a:bodyPr/>
          <a:lstStyle/>
          <a:p>
            <a:fld id="{0B36EA1A-708C-E44F-8C74-913B833A5B27}" type="slidenum">
              <a:rPr lang="en-US" smtClean="0"/>
              <a:pPr/>
              <a:t>44</a:t>
            </a:fld>
            <a:endParaRPr lang="en-US" dirty="0"/>
          </a:p>
        </p:txBody>
      </p:sp>
      <p:pic>
        <p:nvPicPr>
          <p:cNvPr id="10"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194681"/>
            <a:ext cx="3750333" cy="494708"/>
          </a:xfrm>
          <a:prstGeom prst="rect">
            <a:avLst/>
          </a:prstGeom>
          <a:noFill/>
          <a:ln w="9525">
            <a:noFill/>
            <a:miter lim="800000"/>
            <a:headEnd/>
            <a:tailEnd/>
          </a:ln>
        </p:spPr>
      </p:pic>
    </p:spTree>
    <p:extLst>
      <p:ext uri="{BB962C8B-B14F-4D97-AF65-F5344CB8AC3E}">
        <p14:creationId xmlns:p14="http://schemas.microsoft.com/office/powerpoint/2010/main" val="11066419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itle 37"/>
          <p:cNvSpPr>
            <a:spLocks noGrp="1"/>
          </p:cNvSpPr>
          <p:nvPr>
            <p:ph type="title"/>
          </p:nvPr>
        </p:nvSpPr>
        <p:spPr/>
        <p:txBody>
          <a:bodyPr/>
          <a:lstStyle/>
          <a:p>
            <a:r>
              <a:rPr lang="en-US" smtClean="0"/>
              <a:t> Key Features</a:t>
            </a:r>
            <a:endParaRPr lang="en-US" dirty="0"/>
          </a:p>
        </p:txBody>
      </p:sp>
      <p:sp>
        <p:nvSpPr>
          <p:cNvPr id="19" name="Content Placeholder 18"/>
          <p:cNvSpPr>
            <a:spLocks noGrp="1"/>
          </p:cNvSpPr>
          <p:nvPr>
            <p:ph sz="quarter" idx="10"/>
          </p:nvPr>
        </p:nvSpPr>
        <p:spPr/>
        <p:txBody>
          <a:bodyPr/>
          <a:lstStyle/>
          <a:p>
            <a:r>
              <a:rPr lang="en-US" altLang="ja-JP" dirty="0" smtClean="0"/>
              <a:t>Main information on one screen</a:t>
            </a:r>
          </a:p>
          <a:p>
            <a:pPr lvl="1"/>
            <a:r>
              <a:rPr lang="en-US" altLang="ja-JP" dirty="0" smtClean="0"/>
              <a:t>Printer status, RIP progress, job status, etc.</a:t>
            </a:r>
          </a:p>
          <a:p>
            <a:pPr lvl="1"/>
            <a:r>
              <a:rPr lang="en-US" altLang="ja-JP" dirty="0" smtClean="0"/>
              <a:t>Nesting or job composition displayed visually</a:t>
            </a:r>
          </a:p>
          <a:p>
            <a:r>
              <a:rPr lang="en-US" altLang="ja-JP" dirty="0" smtClean="0"/>
              <a:t>Register frequently used settings in “My Favorites”</a:t>
            </a:r>
          </a:p>
          <a:p>
            <a:pPr lvl="1"/>
            <a:r>
              <a:rPr lang="en-US" altLang="ja-JP" dirty="0" smtClean="0"/>
              <a:t>Up to 30 settings can be registered</a:t>
            </a:r>
          </a:p>
          <a:p>
            <a:r>
              <a:rPr lang="en-US" altLang="ja-JP" dirty="0" smtClean="0"/>
              <a:t>Intuitive icons enable quick and easy job control</a:t>
            </a:r>
            <a:endParaRPr lang="ja-JP" altLang="en-US" dirty="0" smtClean="0"/>
          </a:p>
        </p:txBody>
      </p:sp>
      <p:sp>
        <p:nvSpPr>
          <p:cNvPr id="44" name="Slide Number Placeholder 43"/>
          <p:cNvSpPr>
            <a:spLocks noGrp="1"/>
          </p:cNvSpPr>
          <p:nvPr>
            <p:ph type="sldNum" sz="quarter" idx="13"/>
          </p:nvPr>
        </p:nvSpPr>
        <p:spPr/>
        <p:txBody>
          <a:bodyPr/>
          <a:lstStyle/>
          <a:p>
            <a:fld id="{5E01D1F1-D4A3-BD49-A925-6EEB77B3F101}" type="slidenum">
              <a:rPr lang="en-US" smtClean="0"/>
              <a:pPr/>
              <a:t>45</a:t>
            </a:fld>
            <a:endParaRPr lang="en-US" dirty="0"/>
          </a:p>
        </p:txBody>
      </p:sp>
      <p:pic>
        <p:nvPicPr>
          <p:cNvPr id="34"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223316"/>
            <a:ext cx="2230372" cy="294209"/>
          </a:xfrm>
          <a:prstGeom prst="rect">
            <a:avLst/>
          </a:prstGeom>
          <a:noFill/>
          <a:ln w="9525">
            <a:noFill/>
            <a:miter lim="800000"/>
            <a:headEnd/>
            <a:tailEnd/>
          </a:ln>
        </p:spPr>
      </p:pic>
      <p:grpSp>
        <p:nvGrpSpPr>
          <p:cNvPr id="35" name="Group 34"/>
          <p:cNvGrpSpPr/>
          <p:nvPr/>
        </p:nvGrpSpPr>
        <p:grpSpPr>
          <a:xfrm>
            <a:off x="2538051" y="3715461"/>
            <a:ext cx="2536377" cy="813828"/>
            <a:chOff x="787961" y="5245696"/>
            <a:chExt cx="2536377" cy="813828"/>
          </a:xfrm>
        </p:grpSpPr>
        <p:pic>
          <p:nvPicPr>
            <p:cNvPr id="36" name="図 19" descr="Property"/>
            <p:cNvPicPr/>
            <p:nvPr/>
          </p:nvPicPr>
          <p:blipFill>
            <a:blip r:embed="rId3" cstate="print"/>
            <a:srcRect/>
            <a:stretch>
              <a:fillRect/>
            </a:stretch>
          </p:blipFill>
          <p:spPr bwMode="auto">
            <a:xfrm>
              <a:off x="793328" y="5245697"/>
              <a:ext cx="360040" cy="360039"/>
            </a:xfrm>
            <a:prstGeom prst="rect">
              <a:avLst/>
            </a:prstGeom>
            <a:noFill/>
            <a:ln w="9525">
              <a:solidFill>
                <a:schemeClr val="tx1"/>
              </a:solidFill>
              <a:miter lim="800000"/>
              <a:headEnd/>
              <a:tailEnd/>
            </a:ln>
          </p:spPr>
        </p:pic>
        <p:pic>
          <p:nvPicPr>
            <p:cNvPr id="37" name="図 20" descr="Arrange"/>
            <p:cNvPicPr/>
            <p:nvPr/>
          </p:nvPicPr>
          <p:blipFill>
            <a:blip r:embed="rId4" cstate="print"/>
            <a:srcRect/>
            <a:stretch>
              <a:fillRect/>
            </a:stretch>
          </p:blipFill>
          <p:spPr bwMode="auto">
            <a:xfrm>
              <a:off x="1225375" y="5245696"/>
              <a:ext cx="360040" cy="360040"/>
            </a:xfrm>
            <a:prstGeom prst="rect">
              <a:avLst/>
            </a:prstGeom>
            <a:noFill/>
            <a:ln w="6350">
              <a:solidFill>
                <a:schemeClr val="tx1"/>
              </a:solidFill>
              <a:miter lim="800000"/>
              <a:headEnd/>
              <a:tailEnd/>
            </a:ln>
          </p:spPr>
        </p:pic>
        <p:pic>
          <p:nvPicPr>
            <p:cNvPr id="39" name="図 21" descr="GeneralPrint"/>
            <p:cNvPicPr/>
            <p:nvPr/>
          </p:nvPicPr>
          <p:blipFill>
            <a:blip r:embed="rId5" cstate="print"/>
            <a:srcRect/>
            <a:stretch>
              <a:fillRect/>
            </a:stretch>
          </p:blipFill>
          <p:spPr bwMode="auto">
            <a:xfrm>
              <a:off x="1657423" y="5245696"/>
              <a:ext cx="360040" cy="360040"/>
            </a:xfrm>
            <a:prstGeom prst="rect">
              <a:avLst/>
            </a:prstGeom>
            <a:noFill/>
            <a:ln w="9525">
              <a:solidFill>
                <a:schemeClr val="tx1"/>
              </a:solidFill>
              <a:miter lim="800000"/>
              <a:headEnd/>
              <a:tailEnd/>
            </a:ln>
          </p:spPr>
        </p:pic>
        <p:pic>
          <p:nvPicPr>
            <p:cNvPr id="40" name="図 22" descr="Crop"/>
            <p:cNvPicPr/>
            <p:nvPr/>
          </p:nvPicPr>
          <p:blipFill>
            <a:blip r:embed="rId6" cstate="print"/>
            <a:srcRect/>
            <a:stretch>
              <a:fillRect/>
            </a:stretch>
          </p:blipFill>
          <p:spPr bwMode="auto">
            <a:xfrm>
              <a:off x="2089471" y="5245696"/>
              <a:ext cx="360040" cy="360040"/>
            </a:xfrm>
            <a:prstGeom prst="rect">
              <a:avLst/>
            </a:prstGeom>
            <a:noFill/>
            <a:ln w="9525">
              <a:solidFill>
                <a:schemeClr val="tx1"/>
              </a:solidFill>
              <a:miter lim="800000"/>
              <a:headEnd/>
              <a:tailEnd/>
            </a:ln>
          </p:spPr>
        </p:pic>
        <p:pic>
          <p:nvPicPr>
            <p:cNvPr id="45" name="図 23" descr="Quality"/>
            <p:cNvPicPr/>
            <p:nvPr/>
          </p:nvPicPr>
          <p:blipFill>
            <a:blip r:embed="rId7" cstate="print"/>
            <a:srcRect/>
            <a:stretch>
              <a:fillRect/>
            </a:stretch>
          </p:blipFill>
          <p:spPr bwMode="auto">
            <a:xfrm>
              <a:off x="2532250" y="5247897"/>
              <a:ext cx="360040" cy="360040"/>
            </a:xfrm>
            <a:prstGeom prst="rect">
              <a:avLst/>
            </a:prstGeom>
            <a:noFill/>
            <a:ln w="9525">
              <a:solidFill>
                <a:schemeClr val="tx1"/>
              </a:solidFill>
              <a:miter lim="800000"/>
              <a:headEnd/>
              <a:tailEnd/>
            </a:ln>
          </p:spPr>
        </p:pic>
        <p:pic>
          <p:nvPicPr>
            <p:cNvPr id="46" name="図 24" descr="Plate"/>
            <p:cNvPicPr/>
            <p:nvPr/>
          </p:nvPicPr>
          <p:blipFill>
            <a:blip r:embed="rId8" cstate="print"/>
            <a:srcRect/>
            <a:stretch>
              <a:fillRect/>
            </a:stretch>
          </p:blipFill>
          <p:spPr bwMode="auto">
            <a:xfrm>
              <a:off x="2964298" y="5247897"/>
              <a:ext cx="360040" cy="360040"/>
            </a:xfrm>
            <a:prstGeom prst="rect">
              <a:avLst/>
            </a:prstGeom>
            <a:noFill/>
            <a:ln w="9525">
              <a:solidFill>
                <a:schemeClr val="tx1"/>
              </a:solidFill>
              <a:miter lim="800000"/>
              <a:headEnd/>
              <a:tailEnd/>
            </a:ln>
          </p:spPr>
        </p:pic>
        <p:pic>
          <p:nvPicPr>
            <p:cNvPr id="47" name="図 25" descr="Composite"/>
            <p:cNvPicPr/>
            <p:nvPr/>
          </p:nvPicPr>
          <p:blipFill>
            <a:blip r:embed="rId9" cstate="print"/>
            <a:srcRect/>
            <a:stretch>
              <a:fillRect/>
            </a:stretch>
          </p:blipFill>
          <p:spPr bwMode="auto">
            <a:xfrm>
              <a:off x="787961" y="5697282"/>
              <a:ext cx="360040" cy="360040"/>
            </a:xfrm>
            <a:prstGeom prst="rect">
              <a:avLst/>
            </a:prstGeom>
            <a:noFill/>
            <a:ln w="9525">
              <a:solidFill>
                <a:schemeClr val="tx1"/>
              </a:solidFill>
              <a:miter lim="800000"/>
              <a:headEnd/>
              <a:tailEnd/>
            </a:ln>
          </p:spPr>
        </p:pic>
        <p:pic>
          <p:nvPicPr>
            <p:cNvPr id="48" name="図 26" descr="Layer"/>
            <p:cNvPicPr/>
            <p:nvPr/>
          </p:nvPicPr>
          <p:blipFill>
            <a:blip r:embed="rId10" cstate="print"/>
            <a:srcRect/>
            <a:stretch>
              <a:fillRect/>
            </a:stretch>
          </p:blipFill>
          <p:spPr bwMode="auto">
            <a:xfrm>
              <a:off x="1220009" y="5697282"/>
              <a:ext cx="360040" cy="360040"/>
            </a:xfrm>
            <a:prstGeom prst="rect">
              <a:avLst/>
            </a:prstGeom>
            <a:noFill/>
            <a:ln w="9525">
              <a:solidFill>
                <a:schemeClr val="tx1"/>
              </a:solidFill>
              <a:miter lim="800000"/>
              <a:headEnd/>
              <a:tailEnd/>
            </a:ln>
          </p:spPr>
        </p:pic>
        <p:pic>
          <p:nvPicPr>
            <p:cNvPr id="49" name="図 27" descr="ColorReplace"/>
            <p:cNvPicPr/>
            <p:nvPr/>
          </p:nvPicPr>
          <p:blipFill>
            <a:blip r:embed="rId11" cstate="print"/>
            <a:srcRect/>
            <a:stretch>
              <a:fillRect/>
            </a:stretch>
          </p:blipFill>
          <p:spPr bwMode="auto">
            <a:xfrm>
              <a:off x="1662788" y="5699484"/>
              <a:ext cx="360040" cy="360040"/>
            </a:xfrm>
            <a:prstGeom prst="rect">
              <a:avLst/>
            </a:prstGeom>
            <a:noFill/>
            <a:ln w="9525">
              <a:solidFill>
                <a:schemeClr val="tx1"/>
              </a:solidFill>
              <a:miter lim="800000"/>
              <a:headEnd/>
              <a:tailEnd/>
            </a:ln>
          </p:spPr>
        </p:pic>
        <p:pic>
          <p:nvPicPr>
            <p:cNvPr id="50" name="図 28" descr="TilePrint"/>
            <p:cNvPicPr/>
            <p:nvPr/>
          </p:nvPicPr>
          <p:blipFill>
            <a:blip r:embed="rId12" cstate="print"/>
            <a:srcRect/>
            <a:stretch>
              <a:fillRect/>
            </a:stretch>
          </p:blipFill>
          <p:spPr bwMode="auto">
            <a:xfrm>
              <a:off x="2094836" y="5699484"/>
              <a:ext cx="360040" cy="360040"/>
            </a:xfrm>
            <a:prstGeom prst="rect">
              <a:avLst/>
            </a:prstGeom>
            <a:noFill/>
            <a:ln w="9525">
              <a:solidFill>
                <a:schemeClr val="tx1"/>
              </a:solidFill>
              <a:miter lim="800000"/>
              <a:headEnd/>
              <a:tailEnd/>
            </a:ln>
          </p:spPr>
        </p:pic>
        <p:pic>
          <p:nvPicPr>
            <p:cNvPr id="51" name="図 29" descr="RepeatPrint"/>
            <p:cNvPicPr/>
            <p:nvPr/>
          </p:nvPicPr>
          <p:blipFill>
            <a:blip r:embed="rId13" cstate="print"/>
            <a:srcRect/>
            <a:stretch>
              <a:fillRect/>
            </a:stretch>
          </p:blipFill>
          <p:spPr bwMode="auto">
            <a:xfrm>
              <a:off x="2526884" y="5699484"/>
              <a:ext cx="360040" cy="360040"/>
            </a:xfrm>
            <a:prstGeom prst="rect">
              <a:avLst/>
            </a:prstGeom>
            <a:noFill/>
            <a:ln w="9525">
              <a:solidFill>
                <a:schemeClr val="tx1"/>
              </a:solidFill>
              <a:miter lim="800000"/>
              <a:headEnd/>
              <a:tailEnd/>
            </a:ln>
          </p:spPr>
        </p:pic>
        <p:pic>
          <p:nvPicPr>
            <p:cNvPr id="52" name="図 30" descr="Print"/>
            <p:cNvPicPr/>
            <p:nvPr/>
          </p:nvPicPr>
          <p:blipFill>
            <a:blip r:embed="rId14" cstate="print"/>
            <a:srcRect/>
            <a:stretch>
              <a:fillRect/>
            </a:stretch>
          </p:blipFill>
          <p:spPr bwMode="auto">
            <a:xfrm>
              <a:off x="2958932" y="5699484"/>
              <a:ext cx="360040" cy="360040"/>
            </a:xfrm>
            <a:prstGeom prst="rect">
              <a:avLst/>
            </a:prstGeom>
            <a:noFill/>
            <a:ln w="9525">
              <a:solidFill>
                <a:schemeClr val="tx1"/>
              </a:solidFill>
              <a:miter lim="800000"/>
              <a:headEnd/>
              <a:tailEnd/>
            </a:ln>
          </p:spPr>
        </p:pic>
      </p:grpSp>
      <p:pic>
        <p:nvPicPr>
          <p:cNvPr id="53" name="図 17"/>
          <p:cNvPicPr/>
          <p:nvPr/>
        </p:nvPicPr>
        <p:blipFill>
          <a:blip r:embed="rId15" cstate="print"/>
          <a:srcRect/>
          <a:stretch>
            <a:fillRect/>
          </a:stretch>
        </p:blipFill>
        <p:spPr bwMode="auto">
          <a:xfrm>
            <a:off x="4573588" y="881063"/>
            <a:ext cx="2918616" cy="2020580"/>
          </a:xfrm>
          <a:prstGeom prst="rect">
            <a:avLst/>
          </a:prstGeom>
          <a:noFill/>
          <a:ln w="9525">
            <a:solidFill>
              <a:schemeClr val="bg1">
                <a:lumMod val="50000"/>
              </a:schemeClr>
            </a:solidFill>
            <a:miter lim="800000"/>
            <a:headEnd/>
            <a:tailEnd/>
          </a:ln>
        </p:spPr>
      </p:pic>
      <p:pic>
        <p:nvPicPr>
          <p:cNvPr id="54" name="Picture 2"/>
          <p:cNvPicPr>
            <a:picLocks noChangeAspect="1" noChangeArrowheads="1"/>
          </p:cNvPicPr>
          <p:nvPr/>
        </p:nvPicPr>
        <p:blipFill>
          <a:blip r:embed="rId16" cstate="print"/>
          <a:srcRect/>
          <a:stretch>
            <a:fillRect/>
          </a:stretch>
        </p:blipFill>
        <p:spPr bwMode="auto">
          <a:xfrm>
            <a:off x="5930717" y="2738938"/>
            <a:ext cx="2918616" cy="1796072"/>
          </a:xfrm>
          <a:prstGeom prst="rect">
            <a:avLst/>
          </a:prstGeom>
          <a:noFill/>
          <a:ln w="9525">
            <a:solidFill>
              <a:schemeClr val="bg1">
                <a:lumMod val="50000"/>
              </a:schemeClr>
            </a:solid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New Functions</a:t>
            </a:r>
            <a:endParaRPr lang="ja-JP" altLang="en-US" dirty="0"/>
          </a:p>
        </p:txBody>
      </p:sp>
      <p:sp>
        <p:nvSpPr>
          <p:cNvPr id="19" name="Content Placeholder 18"/>
          <p:cNvSpPr>
            <a:spLocks noGrp="1"/>
          </p:cNvSpPr>
          <p:nvPr>
            <p:ph sz="quarter" idx="10"/>
          </p:nvPr>
        </p:nvSpPr>
        <p:spPr/>
        <p:txBody>
          <a:bodyPr/>
          <a:lstStyle/>
          <a:p>
            <a:r>
              <a:rPr lang="en-US" altLang="ja-JP" dirty="0" smtClean="0"/>
              <a:t>Profile batch printing</a:t>
            </a:r>
          </a:p>
          <a:p>
            <a:pPr lvl="1"/>
            <a:r>
              <a:rPr lang="en-US" altLang="ja-JP" dirty="0" smtClean="0"/>
              <a:t>Print images based on different profiles together</a:t>
            </a:r>
          </a:p>
          <a:p>
            <a:pPr lvl="1"/>
            <a:r>
              <a:rPr lang="en-US" altLang="ja-JP" dirty="0" smtClean="0"/>
              <a:t>Effective for printing on new media</a:t>
            </a:r>
          </a:p>
          <a:p>
            <a:pPr lvl="1"/>
            <a:r>
              <a:rPr lang="en-US" altLang="ja-JP" dirty="0" smtClean="0"/>
              <a:t>Enables quick and easy selection of optimal profile</a:t>
            </a:r>
          </a:p>
          <a:p>
            <a:r>
              <a:rPr lang="en-US" altLang="ja-JP" dirty="0" smtClean="0"/>
              <a:t>Three-layer printing</a:t>
            </a:r>
          </a:p>
          <a:p>
            <a:pPr lvl="1"/>
            <a:r>
              <a:rPr lang="en-US" altLang="ja-JP" dirty="0" smtClean="0"/>
              <a:t>Ideal for creating day/night </a:t>
            </a:r>
            <a:r>
              <a:rPr lang="en-US" altLang="ja-JP" dirty="0" err="1" smtClean="0"/>
              <a:t>backlits</a:t>
            </a:r>
            <a:r>
              <a:rPr lang="en-US" altLang="ja-JP" dirty="0" smtClean="0"/>
              <a:t> or window clings</a:t>
            </a:r>
          </a:p>
          <a:p>
            <a:pPr lvl="2"/>
            <a:r>
              <a:rPr lang="en-US" altLang="ja-JP" dirty="0" smtClean="0"/>
              <a:t>Color </a:t>
            </a:r>
            <a:r>
              <a:rPr lang="ja-JP" altLang="en-US" dirty="0" smtClean="0"/>
              <a:t>→ </a:t>
            </a:r>
            <a:r>
              <a:rPr lang="en-US" altLang="ja-JP" dirty="0" smtClean="0"/>
              <a:t>White </a:t>
            </a:r>
            <a:r>
              <a:rPr lang="ja-JP" altLang="en-US" dirty="0" smtClean="0"/>
              <a:t>→ </a:t>
            </a:r>
            <a:r>
              <a:rPr lang="en-US" altLang="ja-JP" dirty="0" smtClean="0"/>
              <a:t>Color</a:t>
            </a:r>
            <a:r>
              <a:rPr lang="ja-JP" altLang="en-US" dirty="0" smtClean="0"/>
              <a:t>　　　　　　　　</a:t>
            </a:r>
            <a:endParaRPr lang="en-US" altLang="ja-JP" dirty="0" smtClean="0"/>
          </a:p>
          <a:p>
            <a:endParaRPr lang="en-US" dirty="0"/>
          </a:p>
        </p:txBody>
      </p:sp>
      <p:sp>
        <p:nvSpPr>
          <p:cNvPr id="34" name="Content Placeholder 33"/>
          <p:cNvSpPr>
            <a:spLocks noGrp="1"/>
          </p:cNvSpPr>
          <p:nvPr>
            <p:ph sz="quarter" idx="11"/>
          </p:nvPr>
        </p:nvSpPr>
        <p:spPr/>
        <p:txBody>
          <a:bodyPr/>
          <a:lstStyle/>
          <a:p>
            <a:r>
              <a:rPr lang="en-US" altLang="ja-JP" dirty="0" smtClean="0"/>
              <a:t>Web Update function</a:t>
            </a:r>
          </a:p>
          <a:p>
            <a:pPr lvl="1"/>
            <a:r>
              <a:rPr lang="en-US" altLang="ja-JP" dirty="0" smtClean="0"/>
              <a:t>Quick access to updated features</a:t>
            </a:r>
          </a:p>
          <a:p>
            <a:pPr lvl="1"/>
            <a:r>
              <a:rPr lang="en-US" altLang="ja-JP" dirty="0" smtClean="0"/>
              <a:t>Access profiles</a:t>
            </a:r>
          </a:p>
          <a:p>
            <a:r>
              <a:rPr lang="en-US" altLang="ja-JP" dirty="0" smtClean="0"/>
              <a:t>Convenient functions</a:t>
            </a:r>
          </a:p>
          <a:p>
            <a:pPr lvl="1"/>
            <a:r>
              <a:rPr lang="en-US" altLang="ja-JP" dirty="0" smtClean="0"/>
              <a:t>Estimated Completion Time display</a:t>
            </a:r>
          </a:p>
          <a:p>
            <a:pPr lvl="1"/>
            <a:r>
              <a:rPr lang="en-US" altLang="ja-JP" dirty="0" smtClean="0"/>
              <a:t>Enhanced layout function</a:t>
            </a:r>
          </a:p>
          <a:p>
            <a:pPr lvl="1"/>
            <a:r>
              <a:rPr lang="en-US" altLang="ja-JP" dirty="0" smtClean="0"/>
              <a:t>Print Status display</a:t>
            </a:r>
            <a:endParaRPr lang="en-US" altLang="ja-JP" dirty="0"/>
          </a:p>
        </p:txBody>
      </p:sp>
      <p:sp>
        <p:nvSpPr>
          <p:cNvPr id="40" name="Slide Number Placeholder 39"/>
          <p:cNvSpPr>
            <a:spLocks noGrp="1"/>
          </p:cNvSpPr>
          <p:nvPr>
            <p:ph type="sldNum" sz="quarter" idx="13"/>
          </p:nvPr>
        </p:nvSpPr>
        <p:spPr/>
        <p:txBody>
          <a:bodyPr/>
          <a:lstStyle/>
          <a:p>
            <a:fld id="{5E01D1F1-D4A3-BD49-A925-6EEB77B3F101}" type="slidenum">
              <a:rPr lang="en-US" smtClean="0"/>
              <a:pPr/>
              <a:t>46</a:t>
            </a:fld>
            <a:endParaRPr lang="en-US" dirty="0"/>
          </a:p>
        </p:txBody>
      </p:sp>
      <p:sp>
        <p:nvSpPr>
          <p:cNvPr id="16" name="正方形/長方形 48"/>
          <p:cNvSpPr>
            <a:spLocks noChangeArrowheads="1"/>
          </p:cNvSpPr>
          <p:nvPr/>
        </p:nvSpPr>
        <p:spPr bwMode="auto">
          <a:xfrm>
            <a:off x="4649548" y="4016410"/>
            <a:ext cx="4386949" cy="307777"/>
          </a:xfrm>
          <a:prstGeom prst="rect">
            <a:avLst/>
          </a:prstGeom>
          <a:noFill/>
          <a:ln w="9525">
            <a:noFill/>
            <a:miter lim="800000"/>
            <a:headEnd/>
            <a:tailEnd/>
          </a:ln>
        </p:spPr>
        <p:txBody>
          <a:bodyPr wrap="square">
            <a:spAutoFit/>
          </a:bodyPr>
          <a:lstStyle/>
          <a:p>
            <a:endParaRPr lang="ja-JP" altLang="en-US" sz="1400" dirty="0">
              <a:latin typeface="メイリオ" pitchFamily="50" charset="-128"/>
              <a:ea typeface="メイリオ" pitchFamily="50" charset="-128"/>
              <a:cs typeface="メイリオ" pitchFamily="50" charset="-128"/>
            </a:endParaRPr>
          </a:p>
        </p:txBody>
      </p:sp>
      <p:pic>
        <p:nvPicPr>
          <p:cNvPr id="9"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223316"/>
            <a:ext cx="2230372" cy="294209"/>
          </a:xfrm>
          <a:prstGeom prst="rect">
            <a:avLst/>
          </a:prstGeom>
          <a:noFill/>
          <a:ln w="9525">
            <a:noFill/>
            <a:miter lim="800000"/>
            <a:headEnd/>
            <a:tailEnd/>
          </a:ln>
        </p:spPr>
      </p:pic>
    </p:spTree>
    <p:extLst>
      <p:ext uri="{BB962C8B-B14F-4D97-AF65-F5344CB8AC3E}">
        <p14:creationId xmlns:p14="http://schemas.microsoft.com/office/powerpoint/2010/main" val="233325119"/>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Multi-color Matching Profile</a:t>
            </a:r>
            <a:endParaRPr lang="en-US" dirty="0"/>
          </a:p>
        </p:txBody>
      </p:sp>
      <p:sp>
        <p:nvSpPr>
          <p:cNvPr id="21" name="Content Placeholder 20"/>
          <p:cNvSpPr>
            <a:spLocks noGrp="1"/>
          </p:cNvSpPr>
          <p:nvPr>
            <p:ph sz="quarter" idx="10"/>
          </p:nvPr>
        </p:nvSpPr>
        <p:spPr/>
        <p:txBody>
          <a:bodyPr/>
          <a:lstStyle/>
          <a:p>
            <a:r>
              <a:rPr lang="en-US" altLang="ja-JP" i="1" u="sng" dirty="0" smtClean="0"/>
              <a:t>WideMimaki2013forSign</a:t>
            </a:r>
            <a:r>
              <a:rPr lang="en-US" altLang="ja-JP" dirty="0" smtClean="0"/>
              <a:t> profile</a:t>
            </a:r>
          </a:p>
          <a:p>
            <a:pPr lvl="1"/>
            <a:r>
              <a:rPr lang="en-US" altLang="ja-JP" dirty="0" smtClean="0"/>
              <a:t>Wide color reproduction range of orange area</a:t>
            </a:r>
          </a:p>
          <a:p>
            <a:pPr lvl="1"/>
            <a:r>
              <a:rPr lang="en-US" altLang="ja-JP" dirty="0" smtClean="0"/>
              <a:t>Based on </a:t>
            </a:r>
            <a:r>
              <a:rPr lang="en-US" altLang="ja-JP" i="1" u="sng" dirty="0" err="1" smtClean="0"/>
              <a:t>WideMimakiCMYK</a:t>
            </a:r>
            <a:r>
              <a:rPr lang="en-US" altLang="ja-JP" dirty="0" smtClean="0"/>
              <a:t> profile</a:t>
            </a:r>
          </a:p>
          <a:p>
            <a:pPr lvl="2"/>
            <a:r>
              <a:rPr lang="en-US" altLang="ja-JP" dirty="0" smtClean="0"/>
              <a:t>Larger general color reproduction domain for a wider color reproduction of orange area</a:t>
            </a:r>
          </a:p>
          <a:p>
            <a:pPr lvl="1"/>
            <a:r>
              <a:rPr lang="en-US" altLang="ja-JP" dirty="0" smtClean="0"/>
              <a:t>Generates brilliant color reproduction with higher intensity</a:t>
            </a:r>
          </a:p>
          <a:p>
            <a:pPr lvl="1"/>
            <a:r>
              <a:rPr lang="en-US" altLang="ja-JP" dirty="0" smtClean="0"/>
              <a:t>Light colors (skin tones, pastels) will be brighter</a:t>
            </a:r>
          </a:p>
          <a:p>
            <a:endParaRPr lang="en-US" dirty="0"/>
          </a:p>
        </p:txBody>
      </p:sp>
      <p:sp>
        <p:nvSpPr>
          <p:cNvPr id="29" name="Slide Number Placeholder 28"/>
          <p:cNvSpPr>
            <a:spLocks noGrp="1"/>
          </p:cNvSpPr>
          <p:nvPr>
            <p:ph type="sldNum" sz="quarter" idx="13"/>
          </p:nvPr>
        </p:nvSpPr>
        <p:spPr/>
        <p:txBody>
          <a:bodyPr/>
          <a:lstStyle/>
          <a:p>
            <a:fld id="{5E01D1F1-D4A3-BD49-A925-6EEB77B3F101}" type="slidenum">
              <a:rPr lang="en-US" smtClean="0"/>
              <a:pPr/>
              <a:t>47</a:t>
            </a:fld>
            <a:endParaRPr lang="en-US" dirty="0"/>
          </a:p>
        </p:txBody>
      </p:sp>
      <p:sp>
        <p:nvSpPr>
          <p:cNvPr id="13" name="テキスト ボックス 12"/>
          <p:cNvSpPr txBox="1"/>
          <p:nvPr/>
        </p:nvSpPr>
        <p:spPr>
          <a:xfrm>
            <a:off x="7427503" y="3625384"/>
            <a:ext cx="1534068" cy="461665"/>
          </a:xfrm>
          <a:prstGeom prst="rect">
            <a:avLst/>
          </a:prstGeom>
          <a:noFill/>
        </p:spPr>
        <p:txBody>
          <a:bodyPr wrap="square" rtlCol="0">
            <a:spAutoFit/>
          </a:bodyPr>
          <a:lstStyle/>
          <a:p>
            <a:r>
              <a:rPr lang="en-US" altLang="ja-JP" sz="1000" dirty="0" smtClean="0">
                <a:latin typeface="Arial"/>
                <a:ea typeface="メイリオ" pitchFamily="50" charset="-128"/>
                <a:cs typeface="Arial"/>
              </a:rPr>
              <a:t>Gamut viewer:  </a:t>
            </a:r>
            <a:br>
              <a:rPr lang="en-US" altLang="ja-JP" sz="1000" dirty="0" smtClean="0">
                <a:latin typeface="Arial"/>
                <a:ea typeface="メイリオ" pitchFamily="50" charset="-128"/>
                <a:cs typeface="Arial"/>
              </a:rPr>
            </a:br>
            <a:r>
              <a:rPr kumimoji="1" lang="en-US" altLang="ja-JP" sz="1000" dirty="0" smtClean="0">
                <a:latin typeface="Arial"/>
                <a:ea typeface="メイリオ" pitchFamily="50" charset="-128"/>
                <a:cs typeface="Arial"/>
              </a:rPr>
              <a:t>X-Rite </a:t>
            </a:r>
            <a:r>
              <a:rPr kumimoji="1" lang="en-US" altLang="ja-JP" sz="1000" dirty="0" err="1" smtClean="0">
                <a:latin typeface="Arial"/>
                <a:ea typeface="メイリオ" pitchFamily="50" charset="-128"/>
                <a:cs typeface="Arial"/>
              </a:rPr>
              <a:t>ProfileMaker</a:t>
            </a:r>
            <a:r>
              <a:rPr kumimoji="1" lang="ja-JP" altLang="en-US" sz="1400" dirty="0" smtClean="0">
                <a:latin typeface="Arial"/>
                <a:ea typeface="メイリオ" pitchFamily="50" charset="-128"/>
                <a:cs typeface="Arial"/>
              </a:rPr>
              <a:t>　</a:t>
            </a:r>
            <a:endParaRPr kumimoji="1" lang="en-US" altLang="ja-JP" sz="1400" dirty="0" smtClean="0">
              <a:latin typeface="Arial"/>
              <a:ea typeface="メイリオ" pitchFamily="50" charset="-128"/>
              <a:cs typeface="Arial"/>
            </a:endParaRPr>
          </a:p>
        </p:txBody>
      </p:sp>
      <p:pic>
        <p:nvPicPr>
          <p:cNvPr id="16" name="Picture 2" descr="C:\Users\shinji_uchida\Desktop\RasterLink_Logo\RasterLink_Logo.jpg"/>
          <p:cNvPicPr>
            <a:picLocks noChangeAspect="1" noChangeArrowheads="1"/>
          </p:cNvPicPr>
          <p:nvPr/>
        </p:nvPicPr>
        <p:blipFill>
          <a:blip r:embed="rId2" cstate="email"/>
          <a:srcRect/>
          <a:stretch>
            <a:fillRect/>
          </a:stretch>
        </p:blipFill>
        <p:spPr bwMode="auto">
          <a:xfrm>
            <a:off x="217488" y="223316"/>
            <a:ext cx="2230372" cy="294209"/>
          </a:xfrm>
          <a:prstGeom prst="rect">
            <a:avLst/>
          </a:prstGeom>
          <a:noFill/>
          <a:ln w="9525">
            <a:noFill/>
            <a:miter lim="800000"/>
            <a:headEnd/>
            <a:tailEnd/>
          </a:ln>
        </p:spPr>
      </p:pic>
      <p:grpSp>
        <p:nvGrpSpPr>
          <p:cNvPr id="17" name="グループ化 10"/>
          <p:cNvGrpSpPr/>
          <p:nvPr/>
        </p:nvGrpSpPr>
        <p:grpSpPr>
          <a:xfrm>
            <a:off x="6840135" y="881063"/>
            <a:ext cx="1916890" cy="1750272"/>
            <a:chOff x="7179951" y="2760642"/>
            <a:chExt cx="2520489" cy="2301405"/>
          </a:xfrm>
        </p:grpSpPr>
        <p:pic>
          <p:nvPicPr>
            <p:cNvPr id="18" name="Picture 2"/>
            <p:cNvPicPr>
              <a:picLocks noChangeAspect="1" noChangeArrowheads="1"/>
            </p:cNvPicPr>
            <p:nvPr/>
          </p:nvPicPr>
          <p:blipFill rotWithShape="1">
            <a:blip r:embed="rId3" cstate="print"/>
            <a:srcRect l="13126" t="13126" r="13366" b="19750"/>
            <a:stretch/>
          </p:blipFill>
          <p:spPr bwMode="auto">
            <a:xfrm>
              <a:off x="7180160" y="2760642"/>
              <a:ext cx="2520280" cy="2301405"/>
            </a:xfrm>
            <a:prstGeom prst="rect">
              <a:avLst/>
            </a:prstGeom>
            <a:noFill/>
            <a:ln w="9525">
              <a:noFill/>
              <a:miter lim="800000"/>
              <a:headEnd/>
              <a:tailEnd/>
            </a:ln>
          </p:spPr>
        </p:pic>
        <p:sp>
          <p:nvSpPr>
            <p:cNvPr id="19" name="正方形/長方形 7"/>
            <p:cNvSpPr/>
            <p:nvPr/>
          </p:nvSpPr>
          <p:spPr>
            <a:xfrm>
              <a:off x="7179951" y="2814241"/>
              <a:ext cx="2520489" cy="323752"/>
            </a:xfrm>
            <a:prstGeom prst="rect">
              <a:avLst/>
            </a:prstGeom>
          </p:spPr>
          <p:txBody>
            <a:bodyPr wrap="square">
              <a:spAutoFit/>
            </a:bodyPr>
            <a:lstStyle/>
            <a:p>
              <a:pPr algn="ctr"/>
              <a:r>
                <a:rPr lang="en-US" altLang="ja-JP" sz="1000" i="1" dirty="0" err="1" smtClean="0">
                  <a:solidFill>
                    <a:schemeClr val="bg1"/>
                  </a:solidFill>
                  <a:latin typeface="Arial"/>
                  <a:cs typeface="Arial"/>
                </a:rPr>
                <a:t>WideMimakiCMYK</a:t>
              </a:r>
              <a:endParaRPr lang="ja-JP" altLang="en-US" sz="1000" i="1" dirty="0">
                <a:solidFill>
                  <a:schemeClr val="bg1"/>
                </a:solidFill>
                <a:latin typeface="Arial"/>
                <a:cs typeface="Arial"/>
              </a:endParaRPr>
            </a:p>
          </p:txBody>
        </p:sp>
      </p:grpSp>
      <p:grpSp>
        <p:nvGrpSpPr>
          <p:cNvPr id="22" name="グループ化 11"/>
          <p:cNvGrpSpPr/>
          <p:nvPr/>
        </p:nvGrpSpPr>
        <p:grpSpPr>
          <a:xfrm>
            <a:off x="4573588" y="2238563"/>
            <a:ext cx="2819660" cy="2412895"/>
            <a:chOff x="4932040" y="3542179"/>
            <a:chExt cx="2548220" cy="2180613"/>
          </a:xfrm>
        </p:grpSpPr>
        <p:pic>
          <p:nvPicPr>
            <p:cNvPr id="24" name="Picture 2"/>
            <p:cNvPicPr>
              <a:picLocks noChangeAspect="1" noChangeArrowheads="1"/>
            </p:cNvPicPr>
            <p:nvPr/>
          </p:nvPicPr>
          <p:blipFill rotWithShape="1">
            <a:blip r:embed="rId4" cstate="print"/>
            <a:srcRect l="13783" t="13626" r="12708" b="22773"/>
            <a:stretch/>
          </p:blipFill>
          <p:spPr bwMode="auto">
            <a:xfrm>
              <a:off x="4959980" y="3542179"/>
              <a:ext cx="2520280" cy="2180613"/>
            </a:xfrm>
            <a:prstGeom prst="rect">
              <a:avLst/>
            </a:prstGeom>
            <a:noFill/>
            <a:ln w="9525">
              <a:noFill/>
              <a:miter lim="800000"/>
              <a:headEnd/>
              <a:tailEnd/>
            </a:ln>
          </p:spPr>
        </p:pic>
        <p:sp>
          <p:nvSpPr>
            <p:cNvPr id="25" name="正方形/長方形 10"/>
            <p:cNvSpPr/>
            <p:nvPr/>
          </p:nvSpPr>
          <p:spPr>
            <a:xfrm>
              <a:off x="4932040" y="3573016"/>
              <a:ext cx="2520280" cy="238661"/>
            </a:xfrm>
            <a:prstGeom prst="rect">
              <a:avLst/>
            </a:prstGeom>
          </p:spPr>
          <p:txBody>
            <a:bodyPr wrap="square">
              <a:spAutoFit/>
            </a:bodyPr>
            <a:lstStyle/>
            <a:p>
              <a:pPr algn="ctr"/>
              <a:r>
                <a:rPr lang="en-US" altLang="ja-JP" sz="1000" i="1" dirty="0" smtClean="0">
                  <a:solidFill>
                    <a:schemeClr val="bg1"/>
                  </a:solidFill>
                  <a:latin typeface="Arial"/>
                  <a:cs typeface="Arial"/>
                </a:rPr>
                <a:t>WideMimaki2013forSign</a:t>
              </a:r>
              <a:endParaRPr lang="ja-JP" altLang="en-US" sz="1000" i="1" dirty="0">
                <a:solidFill>
                  <a:schemeClr val="bg1"/>
                </a:solidFill>
                <a:latin typeface="Arial"/>
                <a:cs typeface="Arial"/>
              </a:endParaRPr>
            </a:p>
          </p:txBody>
        </p:sp>
      </p:gr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 Data Creation</a:t>
            </a:r>
            <a:endParaRPr lang="en-US" dirty="0"/>
          </a:p>
        </p:txBody>
      </p:sp>
      <p:sp>
        <p:nvSpPr>
          <p:cNvPr id="4" name="Slide Number Placeholder 3"/>
          <p:cNvSpPr>
            <a:spLocks noGrp="1"/>
          </p:cNvSpPr>
          <p:nvPr>
            <p:ph type="sldNum" sz="quarter" idx="12"/>
          </p:nvPr>
        </p:nvSpPr>
        <p:spPr/>
        <p:txBody>
          <a:bodyPr/>
          <a:lstStyle/>
          <a:p>
            <a:pPr>
              <a:defRPr/>
            </a:pPr>
            <a:fld id="{E460EA48-133C-CC48-B799-21F2A8C735F2}" type="slidenum">
              <a:rPr lang="en-US" smtClean="0"/>
              <a:pPr>
                <a:defRPr/>
              </a:pPr>
              <a:t>48</a:t>
            </a:fld>
            <a:endParaRPr lang="en-US" dirty="0"/>
          </a:p>
        </p:txBody>
      </p:sp>
      <p:sp>
        <p:nvSpPr>
          <p:cNvPr id="7" name="Content Placeholder 6"/>
          <p:cNvSpPr>
            <a:spLocks noGrp="1"/>
          </p:cNvSpPr>
          <p:nvPr>
            <p:ph sz="quarter" idx="10"/>
          </p:nvPr>
        </p:nvSpPr>
        <p:spPr/>
        <p:txBody>
          <a:bodyPr/>
          <a:lstStyle/>
          <a:p>
            <a:r>
              <a:rPr lang="en-US" dirty="0" smtClean="0"/>
              <a:t>Print and cut data easily created by </a:t>
            </a:r>
            <a:r>
              <a:rPr lang="en-US" dirty="0" err="1" smtClean="0"/>
              <a:t>RasterLinkTools</a:t>
            </a:r>
            <a:endParaRPr lang="en-US" dirty="0" smtClean="0"/>
          </a:p>
          <a:p>
            <a:pPr lvl="1"/>
            <a:r>
              <a:rPr lang="en-US" dirty="0" smtClean="0"/>
              <a:t>Illustrator plug-in</a:t>
            </a:r>
          </a:p>
          <a:p>
            <a:r>
              <a:rPr lang="en-US" dirty="0" smtClean="0"/>
              <a:t>RasterLink6 recognizes spot color path as a cut line</a:t>
            </a:r>
          </a:p>
          <a:p>
            <a:r>
              <a:rPr lang="en-US" dirty="0" smtClean="0"/>
              <a:t>Crop marks can be attached in RasterLink6</a:t>
            </a:r>
            <a:endParaRPr lang="en-US" dirty="0"/>
          </a:p>
        </p:txBody>
      </p:sp>
      <p:grpSp>
        <p:nvGrpSpPr>
          <p:cNvPr id="15" name="Group 14"/>
          <p:cNvGrpSpPr/>
          <p:nvPr/>
        </p:nvGrpSpPr>
        <p:grpSpPr>
          <a:xfrm>
            <a:off x="951112" y="2810480"/>
            <a:ext cx="7229075" cy="1678178"/>
            <a:chOff x="403784" y="2671985"/>
            <a:chExt cx="8064896" cy="1872208"/>
          </a:xfrm>
        </p:grpSpPr>
        <p:grpSp>
          <p:nvGrpSpPr>
            <p:cNvPr id="8" name="グループ化 35"/>
            <p:cNvGrpSpPr/>
            <p:nvPr/>
          </p:nvGrpSpPr>
          <p:grpSpPr>
            <a:xfrm>
              <a:off x="3284104" y="2960017"/>
              <a:ext cx="2160240" cy="720080"/>
              <a:chOff x="4932040" y="2996952"/>
              <a:chExt cx="3163322" cy="864096"/>
            </a:xfrm>
          </p:grpSpPr>
          <p:pic>
            <p:nvPicPr>
              <p:cNvPr id="9" name="Picture 5" descr="D:\Users\junki_kasahara\Desktop\mimaki_RLPlu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996952"/>
                <a:ext cx="3163322" cy="86409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51"/>
              <p:cNvSpPr/>
              <p:nvPr/>
            </p:nvSpPr>
            <p:spPr>
              <a:xfrm>
                <a:off x="5004048" y="3452289"/>
                <a:ext cx="360040" cy="33675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1" name="Picture 4"/>
            <p:cNvPicPr>
              <a:picLocks noChangeAspect="1" noChangeArrowheads="1"/>
            </p:cNvPicPr>
            <p:nvPr/>
          </p:nvPicPr>
          <p:blipFill>
            <a:blip r:embed="rId3" cstate="print"/>
            <a:srcRect/>
            <a:stretch>
              <a:fillRect/>
            </a:stretch>
          </p:blipFill>
          <p:spPr bwMode="auto">
            <a:xfrm>
              <a:off x="6496769" y="2736608"/>
              <a:ext cx="1971911" cy="1807585"/>
            </a:xfrm>
            <a:prstGeom prst="rect">
              <a:avLst/>
            </a:prstGeom>
            <a:noFill/>
            <a:ln w="9525">
              <a:noFill/>
              <a:miter lim="800000"/>
              <a:headEnd/>
              <a:tailEnd/>
            </a:ln>
          </p:spPr>
        </p:pic>
        <p:pic>
          <p:nvPicPr>
            <p:cNvPr id="12" name="Picture 4"/>
            <p:cNvPicPr>
              <a:picLocks noChangeAspect="1" noChangeArrowheads="1"/>
            </p:cNvPicPr>
            <p:nvPr/>
          </p:nvPicPr>
          <p:blipFill>
            <a:blip r:embed="rId3" cstate="print"/>
            <a:srcRect/>
            <a:stretch>
              <a:fillRect/>
            </a:stretch>
          </p:blipFill>
          <p:spPr bwMode="auto">
            <a:xfrm>
              <a:off x="403784" y="2671985"/>
              <a:ext cx="1971911" cy="1807585"/>
            </a:xfrm>
            <a:prstGeom prst="rect">
              <a:avLst/>
            </a:prstGeom>
            <a:noFill/>
            <a:ln w="9525">
              <a:noFill/>
              <a:miter lim="800000"/>
              <a:headEnd/>
              <a:tailEnd/>
            </a:ln>
          </p:spPr>
        </p:pic>
        <p:sp>
          <p:nvSpPr>
            <p:cNvPr id="13" name="右矢印 13"/>
            <p:cNvSpPr/>
            <p:nvPr/>
          </p:nvSpPr>
          <p:spPr>
            <a:xfrm>
              <a:off x="2708040" y="3104033"/>
              <a:ext cx="432048" cy="576064"/>
            </a:xfrm>
            <a:prstGeom prst="rightArrow">
              <a:avLst>
                <a:gd name="adj1" fmla="val 50000"/>
                <a:gd name="adj2" fmla="val 57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メイリオ" pitchFamily="50" charset="-128"/>
                <a:ea typeface="メイリオ" pitchFamily="50" charset="-128"/>
                <a:cs typeface="メイリオ" pitchFamily="50" charset="-128"/>
              </a:endParaRPr>
            </a:p>
          </p:txBody>
        </p:sp>
        <p:sp>
          <p:nvSpPr>
            <p:cNvPr id="14" name="右矢印 14"/>
            <p:cNvSpPr/>
            <p:nvPr/>
          </p:nvSpPr>
          <p:spPr>
            <a:xfrm>
              <a:off x="5732376" y="3104033"/>
              <a:ext cx="432048" cy="576064"/>
            </a:xfrm>
            <a:prstGeom prst="rightArrow">
              <a:avLst>
                <a:gd name="adj1" fmla="val 50000"/>
                <a:gd name="adj2" fmla="val 57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b="1" dirty="0">
                <a:latin typeface="メイリオ" pitchFamily="50" charset="-128"/>
                <a:ea typeface="メイリオ" pitchFamily="50" charset="-128"/>
                <a:cs typeface="メイリオ" pitchFamily="50" charset="-128"/>
              </a:endParaRPr>
            </a:p>
          </p:txBody>
        </p:sp>
      </p:grpSp>
      <p:sp>
        <p:nvSpPr>
          <p:cNvPr id="16" name="テキスト ボックス 20"/>
          <p:cNvSpPr txBox="1"/>
          <p:nvPr/>
        </p:nvSpPr>
        <p:spPr>
          <a:xfrm>
            <a:off x="948419" y="2585087"/>
            <a:ext cx="1773132" cy="246221"/>
          </a:xfrm>
          <a:prstGeom prst="rect">
            <a:avLst/>
          </a:prstGeom>
          <a:noFill/>
        </p:spPr>
        <p:txBody>
          <a:bodyPr wrap="square" rtlCol="0">
            <a:spAutoFit/>
          </a:bodyPr>
          <a:lstStyle/>
          <a:p>
            <a:pPr algn="ctr"/>
            <a:r>
              <a:rPr lang="en-US" altLang="ja-JP" sz="1000" dirty="0" smtClean="0">
                <a:latin typeface="Arial"/>
                <a:ea typeface="メイリオ" pitchFamily="50" charset="-128"/>
                <a:cs typeface="Arial"/>
              </a:rPr>
              <a:t>Select images</a:t>
            </a:r>
            <a:endParaRPr kumimoji="1" lang="ja-JP" altLang="en-US" sz="1000" dirty="0">
              <a:latin typeface="Arial"/>
              <a:ea typeface="メイリオ" pitchFamily="50" charset="-128"/>
              <a:cs typeface="Arial"/>
            </a:endParaRPr>
          </a:p>
        </p:txBody>
      </p:sp>
      <p:sp>
        <p:nvSpPr>
          <p:cNvPr id="18" name="テキスト ボックス 20"/>
          <p:cNvSpPr txBox="1"/>
          <p:nvPr/>
        </p:nvSpPr>
        <p:spPr>
          <a:xfrm>
            <a:off x="3679084" y="2585087"/>
            <a:ext cx="1773132" cy="246221"/>
          </a:xfrm>
          <a:prstGeom prst="rect">
            <a:avLst/>
          </a:prstGeom>
          <a:noFill/>
        </p:spPr>
        <p:txBody>
          <a:bodyPr wrap="square" rtlCol="0">
            <a:spAutoFit/>
          </a:bodyPr>
          <a:lstStyle/>
          <a:p>
            <a:pPr algn="ctr"/>
            <a:r>
              <a:rPr lang="en-US" altLang="ja-JP" sz="1000" dirty="0" smtClean="0">
                <a:latin typeface="Arial"/>
                <a:ea typeface="メイリオ" pitchFamily="50" charset="-128"/>
                <a:cs typeface="Arial"/>
              </a:rPr>
              <a:t>Click “Frame Extraction”</a:t>
            </a:r>
            <a:endParaRPr kumimoji="1" lang="ja-JP" altLang="en-US" sz="1000" dirty="0">
              <a:latin typeface="Arial"/>
              <a:ea typeface="メイリオ" pitchFamily="50" charset="-128"/>
              <a:cs typeface="Arial"/>
            </a:endParaRPr>
          </a:p>
        </p:txBody>
      </p:sp>
      <p:sp>
        <p:nvSpPr>
          <p:cNvPr id="19" name="テキスト ボックス 20"/>
          <p:cNvSpPr txBox="1"/>
          <p:nvPr/>
        </p:nvSpPr>
        <p:spPr>
          <a:xfrm>
            <a:off x="6127615" y="2422952"/>
            <a:ext cx="2082227" cy="400110"/>
          </a:xfrm>
          <a:prstGeom prst="rect">
            <a:avLst/>
          </a:prstGeom>
          <a:noFill/>
        </p:spPr>
        <p:txBody>
          <a:bodyPr wrap="square" rtlCol="0">
            <a:spAutoFit/>
          </a:bodyPr>
          <a:lstStyle/>
          <a:p>
            <a:pPr algn="ctr"/>
            <a:r>
              <a:rPr lang="en-US" altLang="ja-JP" sz="1000" dirty="0" smtClean="0">
                <a:latin typeface="Arial"/>
                <a:ea typeface="メイリオ" pitchFamily="50" charset="-128"/>
                <a:cs typeface="Arial"/>
              </a:rPr>
              <a:t>Extracts frames and specifies as spot color “</a:t>
            </a:r>
            <a:r>
              <a:rPr lang="en-US" altLang="ja-JP" sz="1000" dirty="0" err="1" smtClean="0">
                <a:latin typeface="Arial"/>
                <a:ea typeface="メイリオ" pitchFamily="50" charset="-128"/>
                <a:cs typeface="Arial"/>
              </a:rPr>
              <a:t>Contourcut</a:t>
            </a:r>
            <a:r>
              <a:rPr lang="en-US" altLang="ja-JP" sz="1000" dirty="0" smtClean="0">
                <a:latin typeface="Arial"/>
                <a:ea typeface="メイリオ" pitchFamily="50" charset="-128"/>
                <a:cs typeface="Arial"/>
              </a:rPr>
              <a:t>”</a:t>
            </a:r>
            <a:endParaRPr kumimoji="1" lang="ja-JP" altLang="en-US" sz="1000" dirty="0">
              <a:latin typeface="Arial"/>
              <a:ea typeface="メイリオ" pitchFamily="50" charset="-128"/>
              <a:cs typeface="Arial"/>
            </a:endParaRPr>
          </a:p>
        </p:txBody>
      </p:sp>
      <p:pic>
        <p:nvPicPr>
          <p:cNvPr id="20" name="Picture 2" descr="C:\Users\shinji_uchida\Desktop\RasterLink_Logo\RasterLink_Logo.jpg"/>
          <p:cNvPicPr>
            <a:picLocks noChangeAspect="1" noChangeArrowheads="1"/>
          </p:cNvPicPr>
          <p:nvPr/>
        </p:nvPicPr>
        <p:blipFill>
          <a:blip r:embed="rId4" cstate="email"/>
          <a:srcRect/>
          <a:stretch>
            <a:fillRect/>
          </a:stretch>
        </p:blipFill>
        <p:spPr bwMode="auto">
          <a:xfrm>
            <a:off x="217488" y="223316"/>
            <a:ext cx="2230372" cy="294209"/>
          </a:xfrm>
          <a:prstGeom prst="rect">
            <a:avLst/>
          </a:prstGeom>
          <a:noFill/>
          <a:ln w="9525">
            <a:noFill/>
            <a:miter lim="800000"/>
            <a:headEnd/>
            <a:tailEnd/>
          </a:ln>
        </p:spPr>
      </p:pic>
    </p:spTree>
    <p:extLst>
      <p:ext uri="{BB962C8B-B14F-4D97-AF65-F5344CB8AC3E}">
        <p14:creationId xmlns:p14="http://schemas.microsoft.com/office/powerpoint/2010/main" val="3013943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Preparing for Installation</a:t>
            </a:r>
            <a:endParaRPr lang="en-US" dirty="0"/>
          </a:p>
        </p:txBody>
      </p:sp>
      <p:sp>
        <p:nvSpPr>
          <p:cNvPr id="3" name="Text Placeholder 2"/>
          <p:cNvSpPr>
            <a:spLocks noGrp="1"/>
          </p:cNvSpPr>
          <p:nvPr>
            <p:ph type="body" sz="quarter" idx="10"/>
          </p:nvPr>
        </p:nvSpPr>
        <p:spPr/>
        <p:txBody>
          <a:bodyPr/>
          <a:lstStyle/>
          <a:p>
            <a:r>
              <a:rPr lang="en-US" smtClean="0"/>
              <a:t>Specifications</a:t>
            </a:r>
          </a:p>
          <a:p>
            <a:r>
              <a:rPr lang="en-US" smtClean="0"/>
              <a:t>System Configuration</a:t>
            </a:r>
          </a:p>
          <a:p>
            <a:r>
              <a:rPr lang="en-US" smtClean="0"/>
              <a:t>Packing / Installation</a:t>
            </a:r>
            <a:endParaRPr lang="en-US" dirty="0" smtClean="0"/>
          </a:p>
        </p:txBody>
      </p:sp>
      <p:sp>
        <p:nvSpPr>
          <p:cNvPr id="7" name="Slide Number Placeholder 6"/>
          <p:cNvSpPr>
            <a:spLocks noGrp="1"/>
          </p:cNvSpPr>
          <p:nvPr>
            <p:ph type="sldNum" sz="quarter" idx="12"/>
          </p:nvPr>
        </p:nvSpPr>
        <p:spPr/>
        <p:txBody>
          <a:bodyPr/>
          <a:lstStyle/>
          <a:p>
            <a:fld id="{0B36EA1A-708C-E44F-8C74-913B833A5B27}" type="slidenum">
              <a:rPr lang="en-US" smtClean="0"/>
              <a:pPr/>
              <a:t>49</a:t>
            </a:fld>
            <a:endParaRPr lang="en-US" dirty="0"/>
          </a:p>
        </p:txBody>
      </p:sp>
    </p:spTree>
    <p:extLst>
      <p:ext uri="{BB962C8B-B14F-4D97-AF65-F5344CB8AC3E}">
        <p14:creationId xmlns:p14="http://schemas.microsoft.com/office/powerpoint/2010/main" val="1483016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Print Technologies</a:t>
            </a:r>
            <a:endParaRPr lang="en-US" dirty="0"/>
          </a:p>
        </p:txBody>
      </p:sp>
      <p:sp>
        <p:nvSpPr>
          <p:cNvPr id="9" name="Text Placeholder 8"/>
          <p:cNvSpPr>
            <a:spLocks noGrp="1"/>
          </p:cNvSpPr>
          <p:nvPr>
            <p:ph type="body" sz="quarter" idx="10"/>
          </p:nvPr>
        </p:nvSpPr>
        <p:spPr/>
        <p:txBody>
          <a:bodyPr/>
          <a:lstStyle/>
          <a:p>
            <a:r>
              <a:rPr lang="en-US" dirty="0" smtClean="0"/>
              <a:t>Staggered Dual </a:t>
            </a:r>
            <a:r>
              <a:rPr lang="en-US" dirty="0" err="1" smtClean="0"/>
              <a:t>Printheads</a:t>
            </a:r>
            <a:endParaRPr lang="en-US" dirty="0" smtClean="0"/>
          </a:p>
          <a:p>
            <a:r>
              <a:rPr lang="en-US" dirty="0" smtClean="0"/>
              <a:t>High Density</a:t>
            </a:r>
            <a:r>
              <a:rPr lang="en-US" dirty="0" smtClean="0"/>
              <a:t> </a:t>
            </a:r>
            <a:r>
              <a:rPr lang="en-US" dirty="0" smtClean="0"/>
              <a:t>Ink Drop</a:t>
            </a:r>
          </a:p>
          <a:p>
            <a:r>
              <a:rPr lang="en-US" dirty="0" smtClean="0"/>
              <a:t>Waveform Control</a:t>
            </a:r>
          </a:p>
          <a:p>
            <a:r>
              <a:rPr lang="en-US" dirty="0" smtClean="0"/>
              <a:t>Variable Dot Printing</a:t>
            </a:r>
          </a:p>
          <a:p>
            <a:r>
              <a:rPr lang="en-US" dirty="0" smtClean="0"/>
              <a:t>Mimaki Advanced Pass System 3 (MAPS3)</a:t>
            </a:r>
            <a:endParaRPr lang="en-US" dirty="0"/>
          </a:p>
        </p:txBody>
      </p:sp>
      <p:sp>
        <p:nvSpPr>
          <p:cNvPr id="12" name="Slide Number Placeholder 11"/>
          <p:cNvSpPr>
            <a:spLocks noGrp="1"/>
          </p:cNvSpPr>
          <p:nvPr>
            <p:ph type="sldNum" sz="quarter" idx="12"/>
          </p:nvPr>
        </p:nvSpPr>
        <p:spPr/>
        <p:txBody>
          <a:bodyPr/>
          <a:lstStyle/>
          <a:p>
            <a:pPr>
              <a:defRPr/>
            </a:pPr>
            <a:fld id="{0B36EA1A-708C-E44F-8C74-913B833A5B27}" type="slidenum">
              <a:rPr lang="en-US" smtClean="0"/>
              <a:pPr>
                <a:defRPr/>
              </a:pPr>
              <a:t>5</a:t>
            </a:fld>
            <a:endParaRPr lang="en-US" dirty="0"/>
          </a:p>
        </p:txBody>
      </p:sp>
    </p:spTree>
    <p:extLst>
      <p:ext uri="{BB962C8B-B14F-4D97-AF65-F5344CB8AC3E}">
        <p14:creationId xmlns:p14="http://schemas.microsoft.com/office/powerpoint/2010/main" val="2706684039"/>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prstGeom prst="rect">
            <a:avLst/>
          </a:prstGeom>
        </p:spPr>
        <p:txBody>
          <a:bodyPr/>
          <a:lstStyle/>
          <a:p>
            <a:r>
              <a:rPr lang="en-US" altLang="ja-JP" smtClean="0"/>
              <a:t>Specifications</a:t>
            </a:r>
            <a:br>
              <a:rPr lang="en-US" altLang="ja-JP" smtClean="0"/>
            </a:br>
            <a:endParaRPr lang="ja-JP" altLang="en-US" dirty="0"/>
          </a:p>
        </p:txBody>
      </p:sp>
      <p:sp>
        <p:nvSpPr>
          <p:cNvPr id="7" name="Slide Number Placeholder 6"/>
          <p:cNvSpPr>
            <a:spLocks noGrp="1"/>
          </p:cNvSpPr>
          <p:nvPr>
            <p:ph type="sldNum" sz="quarter" idx="11"/>
          </p:nvPr>
        </p:nvSpPr>
        <p:spPr/>
        <p:txBody>
          <a:bodyPr/>
          <a:lstStyle/>
          <a:p>
            <a:fld id="{6651B066-1157-514E-B0C8-6892A96CDEF1}" type="slidenum">
              <a:rPr lang="en-US" smtClean="0"/>
              <a:pPr/>
              <a:t>50</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398390520"/>
              </p:ext>
            </p:extLst>
          </p:nvPr>
        </p:nvGraphicFramePr>
        <p:xfrm>
          <a:off x="250507" y="825500"/>
          <a:ext cx="8630286" cy="3815673"/>
        </p:xfrm>
        <a:graphic>
          <a:graphicData uri="http://schemas.openxmlformats.org/drawingml/2006/table">
            <a:tbl>
              <a:tblPr firstRow="1" bandRow="1">
                <a:tableStyleId>{E8B1032C-EA38-4F05-BA0D-38AFFFC7BED3}</a:tableStyleId>
              </a:tblPr>
              <a:tblGrid>
                <a:gridCol w="2287914"/>
                <a:gridCol w="3171186"/>
                <a:gridCol w="3171186"/>
              </a:tblGrid>
              <a:tr h="205740">
                <a:tc>
                  <a:txBody>
                    <a:bodyPr/>
                    <a:lstStyle/>
                    <a:p>
                      <a:endParaRPr kumimoji="1" lang="ja-JP" altLang="en-US" sz="800" b="0" dirty="0">
                        <a:solidFill>
                          <a:schemeClr val="bg1"/>
                        </a:solidFill>
                        <a:latin typeface="Arial"/>
                        <a:ea typeface="メイリオ" pitchFamily="50" charset="-128"/>
                        <a:cs typeface="Arial"/>
                      </a:endParaRPr>
                    </a:p>
                  </a:txBody>
                  <a:tcPr marT="18288" marB="18288">
                    <a:solidFill>
                      <a:schemeClr val="accent6">
                        <a:lumMod val="60000"/>
                        <a:lumOff val="40000"/>
                      </a:schemeClr>
                    </a:solidFill>
                  </a:tcPr>
                </a:tc>
                <a:tc>
                  <a:txBody>
                    <a:bodyPr/>
                    <a:lstStyle/>
                    <a:p>
                      <a:pPr algn="ctr"/>
                      <a:r>
                        <a:rPr kumimoji="1" lang="en-US" altLang="ja-JP" sz="900" dirty="0" smtClean="0">
                          <a:solidFill>
                            <a:schemeClr val="bg1"/>
                          </a:solidFill>
                        </a:rPr>
                        <a:t>CJV300-130</a:t>
                      </a:r>
                      <a:endParaRPr kumimoji="1" lang="en-US" altLang="ja-JP" sz="900" b="1" dirty="0" smtClean="0">
                        <a:solidFill>
                          <a:schemeClr val="bg1"/>
                        </a:solidFill>
                        <a:latin typeface="Arial"/>
                        <a:ea typeface="メイリオ" pitchFamily="50" charset="-128"/>
                        <a:cs typeface="Arial"/>
                      </a:endParaRPr>
                    </a:p>
                  </a:txBody>
                  <a:tcPr marT="18288" marB="18288">
                    <a:solidFill>
                      <a:schemeClr val="accent6">
                        <a:lumMod val="60000"/>
                        <a:lumOff val="40000"/>
                      </a:schemeClr>
                    </a:solidFill>
                  </a:tcPr>
                </a:tc>
                <a:tc>
                  <a:txBody>
                    <a:bodyPr/>
                    <a:lstStyle/>
                    <a:p>
                      <a:pPr algn="ctr"/>
                      <a:r>
                        <a:rPr kumimoji="1" lang="en-US" altLang="ja-JP" sz="900" dirty="0" smtClean="0">
                          <a:solidFill>
                            <a:schemeClr val="bg1"/>
                          </a:solidFill>
                        </a:rPr>
                        <a:t>CJV300-160</a:t>
                      </a:r>
                      <a:endParaRPr kumimoji="1" lang="en-US" altLang="ja-JP" sz="900" b="1" dirty="0" smtClean="0">
                        <a:solidFill>
                          <a:schemeClr val="bg1"/>
                        </a:solidFill>
                        <a:latin typeface="Arial"/>
                        <a:ea typeface="メイリオ" pitchFamily="50" charset="-128"/>
                        <a:cs typeface="Arial"/>
                      </a:endParaRPr>
                    </a:p>
                  </a:txBody>
                  <a:tcPr marT="18288" marB="18288">
                    <a:solidFill>
                      <a:schemeClr val="accent6">
                        <a:lumMod val="60000"/>
                        <a:lumOff val="40000"/>
                      </a:schemeClr>
                    </a:solidFill>
                  </a:tcPr>
                </a:tc>
              </a:tr>
              <a:tr h="182880">
                <a:tc>
                  <a:txBody>
                    <a:bodyPr/>
                    <a:lstStyle/>
                    <a:p>
                      <a:r>
                        <a:rPr kumimoji="1" lang="en-US" altLang="ja-JP" sz="800" dirty="0" err="1" smtClean="0"/>
                        <a:t>Printhead</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On-demand</a:t>
                      </a:r>
                      <a:r>
                        <a:rPr kumimoji="1" lang="en-US" altLang="ja-JP" sz="800" baseline="0" dirty="0" smtClean="0"/>
                        <a:t> </a:t>
                      </a:r>
                      <a:r>
                        <a:rPr kumimoji="1" lang="en-US" altLang="ja-JP" sz="800" baseline="0" dirty="0" err="1" smtClean="0"/>
                        <a:t>piezo</a:t>
                      </a:r>
                      <a:r>
                        <a:rPr kumimoji="1" lang="en-US" altLang="ja-JP" sz="800" baseline="0" dirty="0" smtClean="0"/>
                        <a:t> head (staggered dual-head)</a:t>
                      </a:r>
                      <a:endParaRPr kumimoji="1" lang="ja-JP" altLang="en-US"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192250">
                <a:tc>
                  <a:txBody>
                    <a:bodyPr/>
                    <a:lstStyle/>
                    <a:p>
                      <a:r>
                        <a:rPr kumimoji="1" lang="en-US" altLang="ja-JP" sz="800" dirty="0" smtClean="0"/>
                        <a:t>Resolution (DPI)</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360, 540, 720, 1080, 1440</a:t>
                      </a:r>
                      <a:endParaRPr kumimoji="1" lang="ja-JP" altLang="en-US"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192250">
                <a:tc>
                  <a:txBody>
                    <a:bodyPr/>
                    <a:lstStyle/>
                    <a:p>
                      <a:r>
                        <a:rPr kumimoji="1" lang="en-US" altLang="ja-JP" sz="800" dirty="0" smtClean="0"/>
                        <a:t>Drop size</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4 to 35 </a:t>
                      </a:r>
                      <a:r>
                        <a:rPr kumimoji="1" lang="en-US" altLang="ja-JP" sz="800" dirty="0" err="1" smtClean="0"/>
                        <a:t>picoliters</a:t>
                      </a:r>
                      <a:endParaRPr kumimoji="1" lang="ja-JP" altLang="en-US"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205515">
                <a:tc>
                  <a:txBody>
                    <a:bodyPr/>
                    <a:lstStyle/>
                    <a:p>
                      <a:r>
                        <a:rPr kumimoji="1" lang="en-US" altLang="ja-JP" sz="800" dirty="0" smtClean="0"/>
                        <a:t>Head height</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zh-TW" sz="800" dirty="0" smtClean="0"/>
                        <a:t>2.0mm/2.5mm/3.0mm * manual adjustment</a:t>
                      </a:r>
                      <a:r>
                        <a:rPr kumimoji="1" lang="en-US" altLang="zh-TW" sz="800" baseline="0" dirty="0" smtClean="0"/>
                        <a:t> </a:t>
                      </a:r>
                      <a:r>
                        <a:rPr kumimoji="1" lang="en-US" altLang="zh-TW" sz="800" dirty="0" smtClean="0"/>
                        <a:t>(+1.0mm</a:t>
                      </a:r>
                      <a:r>
                        <a:rPr kumimoji="1" lang="en-US" altLang="zh-TW" sz="800" baseline="0" dirty="0" smtClean="0"/>
                        <a:t> or </a:t>
                      </a:r>
                      <a:r>
                        <a:rPr kumimoji="1" lang="en-US" altLang="zh-TW" sz="800" dirty="0" smtClean="0"/>
                        <a:t>+2.0mm)</a:t>
                      </a:r>
                      <a:endParaRPr kumimoji="1" lang="ja-JP" altLang="en-US"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297180">
                <a:tc>
                  <a:txBody>
                    <a:bodyPr/>
                    <a:lstStyle/>
                    <a:p>
                      <a:r>
                        <a:rPr kumimoji="1" lang="en-US" altLang="ja-JP" sz="800" dirty="0" smtClean="0"/>
                        <a:t>Ink type</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SS21</a:t>
                      </a:r>
                      <a:r>
                        <a:rPr kumimoji="1" lang="en-US" altLang="ja-JP" sz="800" baseline="0" dirty="0" smtClean="0"/>
                        <a:t> </a:t>
                      </a:r>
                      <a:r>
                        <a:rPr kumimoji="1" lang="en-US" altLang="ja-JP" sz="800" dirty="0" smtClean="0"/>
                        <a:t>Eco-solvent ink</a:t>
                      </a:r>
                      <a:r>
                        <a:rPr kumimoji="1" lang="en-US" altLang="ja-JP" sz="800" baseline="0" dirty="0" smtClean="0"/>
                        <a:t> available in C M Y K </a:t>
                      </a:r>
                      <a:r>
                        <a:rPr kumimoji="1" lang="en-US" altLang="ja-JP" sz="800" baseline="0" dirty="0" err="1" smtClean="0"/>
                        <a:t>Lc</a:t>
                      </a:r>
                      <a:r>
                        <a:rPr kumimoji="1" lang="en-US" altLang="ja-JP" sz="800" baseline="0" dirty="0" smtClean="0"/>
                        <a:t> Lm </a:t>
                      </a:r>
                      <a:r>
                        <a:rPr kumimoji="1" lang="en-US" altLang="ja-JP" sz="800" baseline="0" dirty="0" err="1" smtClean="0"/>
                        <a:t>Lk</a:t>
                      </a:r>
                      <a:r>
                        <a:rPr kumimoji="1" lang="en-US" altLang="ja-JP" sz="800" baseline="0" dirty="0" smtClean="0"/>
                        <a:t> Or W Si</a:t>
                      </a:r>
                      <a:endParaRPr kumimoji="1" lang="en-US" altLang="ja-JP" sz="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aseline="0" dirty="0" smtClean="0"/>
                        <a:t>Sb53 Dye-s</a:t>
                      </a:r>
                      <a:r>
                        <a:rPr kumimoji="1" lang="en-US" altLang="ja-JP" sz="800" dirty="0" smtClean="0"/>
                        <a:t>ublimation Ink </a:t>
                      </a:r>
                      <a:r>
                        <a:rPr kumimoji="1" lang="en-US" altLang="ja-JP" sz="800" baseline="0" dirty="0" smtClean="0"/>
                        <a:t>available in B M Y K </a:t>
                      </a:r>
                      <a:r>
                        <a:rPr kumimoji="1" lang="en-US" altLang="ja-JP" sz="800" baseline="0" dirty="0" err="1" smtClean="0"/>
                        <a:t>Lb</a:t>
                      </a:r>
                      <a:r>
                        <a:rPr kumimoji="1" lang="en-US" altLang="ja-JP" sz="800" baseline="0" dirty="0" smtClean="0"/>
                        <a:t> Lm</a:t>
                      </a:r>
                      <a:endParaRPr kumimoji="1" lang="ja-JP" altLang="en-US"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297180">
                <a:tc>
                  <a:txBody>
                    <a:bodyPr/>
                    <a:lstStyle/>
                    <a:p>
                      <a:r>
                        <a:rPr kumimoji="1" lang="en-US" altLang="ja-JP" sz="800" dirty="0" smtClean="0"/>
                        <a:t>Ink capacity</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SS21:  2L ink </a:t>
                      </a:r>
                      <a:r>
                        <a:rPr kumimoji="1" lang="en-US" altLang="ja-JP" sz="800" dirty="0" err="1" smtClean="0"/>
                        <a:t>packstandard</a:t>
                      </a:r>
                      <a:r>
                        <a:rPr kumimoji="1" lang="en-US" altLang="ja-JP" sz="800" dirty="0" smtClean="0"/>
                        <a:t> for select colors; 440 ml cartridges available (</a:t>
                      </a:r>
                      <a:r>
                        <a:rPr kumimoji="1" lang="en-US" altLang="ja-JP" sz="800" baseline="0" dirty="0" smtClean="0"/>
                        <a:t>White and Silver in 220 ml cartridges only)</a:t>
                      </a:r>
                      <a:endParaRPr kumimoji="1" lang="en-US" altLang="ja-JP" sz="8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Sb53:  2L ink pack standard for all colors; 440 ml cartridges available</a:t>
                      </a:r>
                      <a:endParaRPr kumimoji="1" lang="ja-JP" altLang="en-US"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192250">
                <a:tc>
                  <a:txBody>
                    <a:bodyPr/>
                    <a:lstStyle/>
                    <a:p>
                      <a:r>
                        <a:rPr kumimoji="1" lang="en-US" altLang="ja-JP" sz="800" dirty="0" smtClean="0"/>
                        <a:t>Max. printing width</a:t>
                      </a:r>
                      <a:endParaRPr kumimoji="1" lang="ja-JP" altLang="en-US" sz="800" b="1" dirty="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53.5</a:t>
                      </a:r>
                      <a:r>
                        <a:rPr kumimoji="1" lang="en-US" altLang="ja-JP" sz="800" baseline="0" dirty="0" smtClean="0"/>
                        <a:t> inches (1361 mm)</a:t>
                      </a:r>
                      <a:endParaRPr kumimoji="1" lang="ja-JP" altLang="en-US" sz="800" b="0" dirty="0" smtClean="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aseline="0" dirty="0" smtClean="0"/>
                        <a:t>63.3 inches (1610 mm)</a:t>
                      </a:r>
                      <a:endParaRPr kumimoji="1" lang="ja-JP" altLang="en-US" sz="800" b="0" dirty="0" smtClean="0">
                        <a:latin typeface="Arial"/>
                        <a:ea typeface="メイリオ" pitchFamily="50" charset="-128"/>
                        <a:cs typeface="Arial"/>
                      </a:endParaRPr>
                    </a:p>
                  </a:txBody>
                  <a:tcPr marT="18288" marB="18288"/>
                </a:tc>
              </a:tr>
              <a:tr h="192250">
                <a:tc>
                  <a:txBody>
                    <a:bodyPr/>
                    <a:lstStyle/>
                    <a:p>
                      <a:r>
                        <a:rPr kumimoji="1" lang="en-US" altLang="ja-JP" sz="800" dirty="0" smtClean="0"/>
                        <a:t>Max. media width</a:t>
                      </a:r>
                      <a:endParaRPr kumimoji="1" lang="ja-JP" altLang="en-US" sz="800" b="1" dirty="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53.9</a:t>
                      </a:r>
                      <a:r>
                        <a:rPr kumimoji="1" lang="en-US" altLang="ja-JP" sz="800" baseline="0" dirty="0" smtClean="0"/>
                        <a:t> inches (1371 mm)</a:t>
                      </a:r>
                      <a:endParaRPr kumimoji="1" lang="ja-JP" altLang="en-US" sz="800" b="0" dirty="0" smtClean="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63.7</a:t>
                      </a:r>
                      <a:r>
                        <a:rPr kumimoji="1" lang="en-US" altLang="ja-JP" sz="800" baseline="0" dirty="0" smtClean="0"/>
                        <a:t> inches </a:t>
                      </a:r>
                      <a:r>
                        <a:rPr kumimoji="1" lang="en-US" altLang="ja-JP" sz="800" dirty="0" smtClean="0"/>
                        <a:t>1620mm</a:t>
                      </a:r>
                      <a:endParaRPr kumimoji="1" lang="ja-JP" altLang="en-US" sz="800" b="0" dirty="0" smtClean="0">
                        <a:latin typeface="Arial"/>
                        <a:ea typeface="メイリオ" pitchFamily="50" charset="-128"/>
                        <a:cs typeface="Arial"/>
                      </a:endParaRPr>
                    </a:p>
                  </a:txBody>
                  <a:tcPr marT="18288" marB="18288"/>
                </a:tc>
              </a:tr>
              <a:tr h="192250">
                <a:tc>
                  <a:txBody>
                    <a:bodyPr/>
                    <a:lstStyle/>
                    <a:p>
                      <a:r>
                        <a:rPr kumimoji="1" lang="en-US" altLang="ja-JP" sz="800" dirty="0" smtClean="0"/>
                        <a:t>Max. media thickness</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0.039</a:t>
                      </a:r>
                      <a:r>
                        <a:rPr kumimoji="1" lang="en-US" altLang="ja-JP" sz="800" baseline="0" dirty="0" smtClean="0"/>
                        <a:t> inches</a:t>
                      </a:r>
                      <a:r>
                        <a:rPr kumimoji="1" lang="en-US" altLang="ja-JP" sz="800" dirty="0" smtClean="0"/>
                        <a:t> (1.0mm)</a:t>
                      </a:r>
                      <a:endParaRPr kumimoji="1" lang="ja-JP" altLang="en-US" sz="800" b="0" dirty="0" smtClean="0">
                        <a:solidFill>
                          <a:schemeClr val="tx1"/>
                        </a:solidFill>
                        <a:latin typeface="Arial"/>
                        <a:ea typeface="メイリオ" pitchFamily="50" charset="-128"/>
                        <a:cs typeface="Arial"/>
                      </a:endParaRPr>
                    </a:p>
                  </a:txBody>
                  <a:tcPr marT="18288" marB="18288"/>
                </a:tc>
                <a:tc hMerge="1">
                  <a:txBody>
                    <a:bodyPr/>
                    <a:lstStyle/>
                    <a:p>
                      <a:endParaRPr kumimoji="1" lang="ja-JP" altLang="en-US"/>
                    </a:p>
                  </a:txBody>
                  <a:tcPr/>
                </a:tc>
              </a:tr>
              <a:tr h="192250">
                <a:tc>
                  <a:txBody>
                    <a:bodyPr/>
                    <a:lstStyle/>
                    <a:p>
                      <a:r>
                        <a:rPr kumimoji="1" lang="en-US" altLang="ja-JP" sz="800" dirty="0" smtClean="0"/>
                        <a:t>Max.</a:t>
                      </a:r>
                      <a:r>
                        <a:rPr kumimoji="1" lang="en-US" altLang="ja-JP" sz="800" baseline="0" dirty="0" smtClean="0"/>
                        <a:t> r</a:t>
                      </a:r>
                      <a:r>
                        <a:rPr kumimoji="1" lang="en-US" altLang="ja-JP" sz="800" dirty="0" smtClean="0"/>
                        <a:t>oll</a:t>
                      </a:r>
                      <a:r>
                        <a:rPr kumimoji="1" lang="en-US" altLang="ja-JP" sz="800" baseline="0" dirty="0" smtClean="0"/>
                        <a:t> weight</a:t>
                      </a:r>
                      <a:endParaRPr kumimoji="1" lang="ja-JP" altLang="en-US" sz="800" b="1"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aseline="0" dirty="0" smtClean="0"/>
                        <a:t>88 lbs. (</a:t>
                      </a:r>
                      <a:r>
                        <a:rPr kumimoji="1" lang="en-US" altLang="ja-JP" sz="800" dirty="0" smtClean="0"/>
                        <a:t>40 kg</a:t>
                      </a:r>
                      <a:r>
                        <a:rPr kumimoji="1" lang="en-US" altLang="ja-JP" sz="800" baseline="0" dirty="0" smtClean="0"/>
                        <a:t>)</a:t>
                      </a:r>
                      <a:endParaRPr kumimoji="1" lang="ja-JP" altLang="en-US"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192250">
                <a:tc>
                  <a:txBody>
                    <a:bodyPr/>
                    <a:lstStyle/>
                    <a:p>
                      <a:r>
                        <a:rPr kumimoji="1" lang="en-US" altLang="ja-JP" sz="800" b="0" dirty="0" smtClean="0">
                          <a:latin typeface="Arial"/>
                          <a:ea typeface="メイリオ" pitchFamily="50" charset="-128"/>
                          <a:cs typeface="Arial"/>
                        </a:rPr>
                        <a:t>Cut speed</a:t>
                      </a:r>
                      <a:endParaRPr kumimoji="1" lang="ja-JP" altLang="en-US" sz="800" b="0" dirty="0">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smtClean="0">
                          <a:latin typeface="Arial"/>
                          <a:ea typeface="メイリオ" pitchFamily="50" charset="-128"/>
                          <a:cs typeface="Arial"/>
                        </a:rPr>
                        <a:t>11.8</a:t>
                      </a:r>
                      <a:r>
                        <a:rPr kumimoji="1" lang="en-US" altLang="ja-JP" sz="800" b="0" baseline="0" dirty="0" smtClean="0">
                          <a:latin typeface="Arial"/>
                          <a:ea typeface="メイリオ" pitchFamily="50" charset="-128"/>
                          <a:cs typeface="Arial"/>
                        </a:rPr>
                        <a:t> inches (30 cm) per second max; 1G acceleration max</a:t>
                      </a:r>
                      <a:endParaRPr kumimoji="1" lang="ja-JP" altLang="en-US" sz="800" b="0" dirty="0" smtClean="0">
                        <a:latin typeface="Arial"/>
                        <a:ea typeface="メイリオ" pitchFamily="50" charset="-128"/>
                        <a:cs typeface="Arial"/>
                      </a:endParaRPr>
                    </a:p>
                  </a:txBody>
                  <a:tcPr marT="18288" marB="18288"/>
                </a:tc>
                <a:tc hMerge="1">
                  <a:txBody>
                    <a:bodyPr/>
                    <a:lstStyle/>
                    <a:p>
                      <a:endParaRPr lang="en-US"/>
                    </a:p>
                  </a:txBody>
                  <a:tcPr/>
                </a:tc>
              </a:tr>
              <a:tr h="209513">
                <a:tc>
                  <a:txBody>
                    <a:bodyPr/>
                    <a:lstStyle/>
                    <a:p>
                      <a:r>
                        <a:rPr kumimoji="1" lang="en-US" altLang="ja-JP" sz="800" dirty="0" smtClean="0"/>
                        <a:t>D</a:t>
                      </a:r>
                      <a:r>
                        <a:rPr kumimoji="1" lang="en-US" altLang="ja-JP" sz="800" baseline="0" dirty="0" smtClean="0"/>
                        <a:t>imensions </a:t>
                      </a:r>
                      <a:r>
                        <a:rPr kumimoji="1" lang="en-US" altLang="ja-JP" sz="800" baseline="0" dirty="0" err="1" smtClean="0"/>
                        <a:t>WxDxH</a:t>
                      </a:r>
                      <a:r>
                        <a:rPr kumimoji="1" lang="en-US" altLang="ja-JP" sz="800" baseline="0" dirty="0" smtClean="0"/>
                        <a:t> (assembled, with MBIS3)</a:t>
                      </a:r>
                      <a:endParaRPr kumimoji="1" lang="ja-JP" altLang="en-US" sz="800" b="0" i="1" dirty="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101 x 28 x 71</a:t>
                      </a:r>
                      <a:r>
                        <a:rPr kumimoji="1" lang="en-US" altLang="ja-JP" sz="800" baseline="0" dirty="0" smtClean="0"/>
                        <a:t> inches</a:t>
                      </a:r>
                      <a:r>
                        <a:rPr kumimoji="1" lang="en-US" altLang="ja-JP" sz="800" dirty="0" smtClean="0"/>
                        <a:t> / 254 x 71 x 179 cm</a:t>
                      </a:r>
                      <a:endParaRPr kumimoji="1" lang="en-US" altLang="ja-JP" sz="800" b="0" dirty="0" smtClean="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110</a:t>
                      </a:r>
                      <a:r>
                        <a:rPr kumimoji="1" lang="en-US" altLang="ja-JP" sz="800" baseline="0" dirty="0" smtClean="0"/>
                        <a:t> x 28 x 71 inches / 280 x 71 x 179 cm</a:t>
                      </a:r>
                      <a:endParaRPr kumimoji="1" lang="en-US" altLang="ja-JP" sz="800" b="0" dirty="0" smtClean="0">
                        <a:latin typeface="Arial"/>
                        <a:ea typeface="メイリオ" pitchFamily="50" charset="-128"/>
                        <a:cs typeface="Arial"/>
                      </a:endParaRPr>
                    </a:p>
                  </a:txBody>
                  <a:tcPr marT="18288" marB="18288"/>
                </a:tc>
              </a:tr>
              <a:tr h="214058">
                <a:tc>
                  <a:txBody>
                    <a:bodyPr/>
                    <a:lstStyle/>
                    <a:p>
                      <a:r>
                        <a:rPr kumimoji="1" lang="en-US" altLang="ja-JP" sz="800" dirty="0" smtClean="0"/>
                        <a:t>Packing</a:t>
                      </a:r>
                      <a:r>
                        <a:rPr kumimoji="1" lang="en-US" altLang="ja-JP" sz="800" baseline="0" dirty="0" smtClean="0"/>
                        <a:t> size (printer only)</a:t>
                      </a:r>
                      <a:endParaRPr kumimoji="1" lang="en-US" altLang="ja-JP" sz="800" b="1" dirty="0" smtClean="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105 x 30 x 42 inches / 266</a:t>
                      </a:r>
                      <a:r>
                        <a:rPr kumimoji="1" lang="en-US" altLang="ja-JP" sz="800" baseline="0" dirty="0" smtClean="0"/>
                        <a:t> </a:t>
                      </a:r>
                      <a:r>
                        <a:rPr kumimoji="1" lang="en-US" altLang="ja-JP" sz="800" dirty="0" smtClean="0"/>
                        <a:t>x 75 x 105 cm</a:t>
                      </a:r>
                      <a:endParaRPr kumimoji="1" lang="en-US" altLang="ja-JP" sz="800" b="0" dirty="0" smtClean="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115 x 30 x 42 inches / 291</a:t>
                      </a:r>
                      <a:r>
                        <a:rPr kumimoji="1" lang="en-US" altLang="ja-JP" sz="800" baseline="0" dirty="0" smtClean="0"/>
                        <a:t> </a:t>
                      </a:r>
                      <a:r>
                        <a:rPr kumimoji="1" lang="en-US" altLang="ja-JP" sz="800" dirty="0" smtClean="0"/>
                        <a:t>x 75 x 105 cm</a:t>
                      </a:r>
                      <a:endParaRPr kumimoji="1" lang="en-US" altLang="ja-JP" sz="800" b="0" dirty="0" smtClean="0">
                        <a:latin typeface="+mn-lt"/>
                        <a:ea typeface="メイリオ" pitchFamily="50" charset="-128"/>
                        <a:cs typeface="Arial"/>
                      </a:endParaRPr>
                    </a:p>
                  </a:txBody>
                  <a:tcPr marT="18288" marB="18288"/>
                </a:tc>
              </a:tr>
              <a:tr h="188874">
                <a:tc>
                  <a:txBody>
                    <a:bodyPr/>
                    <a:lstStyle/>
                    <a:p>
                      <a:r>
                        <a:rPr kumimoji="1" lang="en-US" altLang="ja-JP" sz="800" dirty="0" smtClean="0"/>
                        <a:t>Body</a:t>
                      </a:r>
                      <a:r>
                        <a:rPr kumimoji="1" lang="en-US" altLang="ja-JP" sz="800" baseline="0" dirty="0" smtClean="0"/>
                        <a:t> weight</a:t>
                      </a:r>
                      <a:endParaRPr kumimoji="1" lang="ja-JP" altLang="en-US" sz="800" b="1" dirty="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368 lbs.</a:t>
                      </a:r>
                      <a:r>
                        <a:rPr kumimoji="1" lang="en-US" altLang="ja-JP" sz="800" baseline="0" dirty="0" smtClean="0"/>
                        <a:t> / </a:t>
                      </a:r>
                      <a:r>
                        <a:rPr kumimoji="1" lang="en-US" altLang="ja-JP" sz="800" dirty="0" smtClean="0"/>
                        <a:t>167 kg</a:t>
                      </a:r>
                      <a:endParaRPr kumimoji="1" lang="ja-JP" altLang="en-US" sz="800" b="0" dirty="0" smtClean="0">
                        <a:latin typeface="Arial"/>
                        <a:ea typeface="メイリオ" pitchFamily="50" charset="-128"/>
                        <a:cs typeface="Arial"/>
                      </a:endParaRPr>
                    </a:p>
                  </a:txBody>
                  <a:tcPr marT="18288" marB="1828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t> 392 lbs.</a:t>
                      </a:r>
                      <a:r>
                        <a:rPr kumimoji="1" lang="en-US" altLang="ja-JP" sz="800" baseline="0" dirty="0" smtClean="0"/>
                        <a:t> / </a:t>
                      </a:r>
                      <a:r>
                        <a:rPr kumimoji="1" lang="en-US" altLang="ja-JP" sz="800" dirty="0" smtClean="0"/>
                        <a:t>178</a:t>
                      </a:r>
                      <a:r>
                        <a:rPr kumimoji="1" lang="en-US" altLang="ja-JP" sz="800" baseline="0" dirty="0" smtClean="0"/>
                        <a:t> kg</a:t>
                      </a:r>
                      <a:endParaRPr kumimoji="1" lang="ja-JP" altLang="en-US" sz="800" b="0" dirty="0" smtClean="0">
                        <a:latin typeface="Arial"/>
                        <a:ea typeface="メイリオ" pitchFamily="50" charset="-128"/>
                        <a:cs typeface="Arial"/>
                      </a:endParaRPr>
                    </a:p>
                  </a:txBody>
                  <a:tcPr marT="18288" marB="18288"/>
                </a:tc>
              </a:tr>
              <a:tr h="182880">
                <a:tc>
                  <a:txBody>
                    <a:bodyPr/>
                    <a:lstStyle/>
                    <a:p>
                      <a:r>
                        <a:rPr kumimoji="1" lang="en-US" altLang="ja-JP" sz="800" dirty="0" smtClean="0"/>
                        <a:t>Power supply</a:t>
                      </a:r>
                      <a:endParaRPr kumimoji="1" lang="en-US" altLang="ja-JP" sz="800" b="1" dirty="0" smtClean="0">
                        <a:latin typeface="Arial"/>
                        <a:ea typeface="メイリオ" pitchFamily="50" charset="-128"/>
                        <a:cs typeface="Arial"/>
                      </a:endParaRPr>
                    </a:p>
                  </a:txBody>
                  <a:tcPr marT="18288" marB="18288"/>
                </a:tc>
                <a:tc gridSpan="2">
                  <a:txBody>
                    <a:bodyPr/>
                    <a:lstStyle/>
                    <a:p>
                      <a:pPr algn="ctr"/>
                      <a:r>
                        <a:rPr kumimoji="1" lang="en-US" altLang="ja-JP" sz="800" kern="1200" dirty="0" smtClean="0"/>
                        <a:t>Single</a:t>
                      </a:r>
                      <a:r>
                        <a:rPr kumimoji="1" lang="en-US" altLang="ja-JP" sz="800" kern="1200" baseline="0" dirty="0" smtClean="0"/>
                        <a:t> phase</a:t>
                      </a:r>
                      <a:r>
                        <a:rPr kumimoji="1" lang="ja-JP" altLang="en-US" sz="800" kern="1200" dirty="0" smtClean="0"/>
                        <a:t> </a:t>
                      </a:r>
                      <a:r>
                        <a:rPr kumimoji="1" lang="en-US" altLang="ja-JP" sz="800" kern="1200" dirty="0" smtClean="0"/>
                        <a:t>(AC100</a:t>
                      </a:r>
                      <a:r>
                        <a:rPr kumimoji="1" lang="ja-JP" altLang="en-US" sz="800" kern="1200" dirty="0" smtClean="0"/>
                        <a:t>～</a:t>
                      </a:r>
                      <a:r>
                        <a:rPr kumimoji="1" lang="en-US" altLang="ja-JP" sz="800" kern="1200" dirty="0" smtClean="0"/>
                        <a:t>120V</a:t>
                      </a:r>
                      <a:r>
                        <a:rPr kumimoji="1" lang="en-US" altLang="ja-JP" sz="800" kern="1200" baseline="0" dirty="0" smtClean="0"/>
                        <a:t> </a:t>
                      </a:r>
                      <a:r>
                        <a:rPr kumimoji="1" lang="en-US" altLang="ja-JP" sz="800" kern="1200" dirty="0" smtClean="0"/>
                        <a:t>±10</a:t>
                      </a:r>
                      <a:r>
                        <a:rPr kumimoji="1" lang="ja-JP" altLang="en-US" sz="800" kern="1200" dirty="0" smtClean="0"/>
                        <a:t>％</a:t>
                      </a:r>
                      <a:r>
                        <a:rPr kumimoji="1" lang="en-US" altLang="ja-JP" sz="800" kern="1200" dirty="0" smtClean="0"/>
                        <a:t> )</a:t>
                      </a:r>
                      <a:r>
                        <a:rPr kumimoji="1" lang="en-US" altLang="ja-JP" sz="800" kern="1200" baseline="0" dirty="0" smtClean="0"/>
                        <a:t> x</a:t>
                      </a:r>
                      <a:r>
                        <a:rPr kumimoji="1" lang="en-US" altLang="ja-JP" sz="800" kern="1200" dirty="0" smtClean="0"/>
                        <a:t>2,  50/60Hz</a:t>
                      </a:r>
                      <a:r>
                        <a:rPr kumimoji="1" lang="en-US" altLang="ja-JP" sz="800" kern="1200" baseline="0" dirty="0" smtClean="0"/>
                        <a:t> </a:t>
                      </a:r>
                      <a:r>
                        <a:rPr kumimoji="1" lang="en-US" altLang="ja-JP" sz="800" kern="1200" dirty="0" smtClean="0"/>
                        <a:t>±1Hz</a:t>
                      </a:r>
                      <a:endParaRPr kumimoji="1" lang="ja-JP" altLang="en-US" sz="800" b="0" dirty="0">
                        <a:latin typeface="Arial"/>
                        <a:ea typeface="メイリオ" pitchFamily="50" charset="-128"/>
                        <a:cs typeface="Arial"/>
                      </a:endParaRPr>
                    </a:p>
                  </a:txBody>
                  <a:tcPr marT="18288" marB="18288"/>
                </a:tc>
                <a:tc hMerge="1">
                  <a:txBody>
                    <a:bodyPr/>
                    <a:lstStyle/>
                    <a:p>
                      <a:endParaRPr kumimoji="1" lang="ja-JP" altLang="en-US"/>
                    </a:p>
                  </a:txBody>
                  <a:tcPr/>
                </a:tc>
              </a:tr>
              <a:tr h="188923">
                <a:tc>
                  <a:txBody>
                    <a:bodyPr/>
                    <a:lstStyle/>
                    <a:p>
                      <a:r>
                        <a:rPr kumimoji="1" lang="en-US" altLang="ja-JP" sz="800" dirty="0" smtClean="0"/>
                        <a:t>Power</a:t>
                      </a:r>
                      <a:r>
                        <a:rPr kumimoji="1" lang="en-US" altLang="ja-JP" sz="800" baseline="0" dirty="0" smtClean="0"/>
                        <a:t> consumption</a:t>
                      </a:r>
                      <a:endParaRPr kumimoji="1" lang="ja-JP" altLang="en-US" sz="800" b="1" dirty="0">
                        <a:solidFill>
                          <a:schemeClr val="tx1"/>
                        </a:solidFill>
                        <a:latin typeface="Arial"/>
                        <a:ea typeface="メイリオ" pitchFamily="50" charset="-128"/>
                        <a:cs typeface="Arial"/>
                      </a:endParaRPr>
                    </a:p>
                  </a:txBody>
                  <a:tcPr marT="18288" marB="18288"/>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kern="1200" dirty="0" smtClean="0"/>
                        <a:t>(100V) </a:t>
                      </a:r>
                      <a:r>
                        <a:rPr kumimoji="1" lang="en-US" altLang="ja-JP" sz="800" dirty="0" smtClean="0"/>
                        <a:t>Max </a:t>
                      </a:r>
                      <a:r>
                        <a:rPr kumimoji="1" lang="en-US" altLang="ja-JP" sz="800" kern="1200" dirty="0" smtClean="0"/>
                        <a:t>1440W</a:t>
                      </a:r>
                      <a:r>
                        <a:rPr kumimoji="1" lang="en-US" altLang="ja-JP" sz="800" kern="1200" baseline="0" dirty="0" smtClean="0"/>
                        <a:t> x</a:t>
                      </a:r>
                      <a:r>
                        <a:rPr kumimoji="1" lang="en-US" altLang="ja-JP" sz="800" kern="1200" dirty="0" smtClean="0"/>
                        <a:t>2</a:t>
                      </a:r>
                      <a:endParaRPr kumimoji="1" lang="en-US" altLang="ja-JP"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r h="297180">
                <a:tc>
                  <a:txBody>
                    <a:bodyPr/>
                    <a:lstStyle/>
                    <a:p>
                      <a:r>
                        <a:rPr kumimoji="1" lang="en-US" altLang="ja-JP" sz="800" dirty="0" smtClean="0"/>
                        <a:t>Applicable</a:t>
                      </a:r>
                      <a:r>
                        <a:rPr kumimoji="1" lang="en-US" altLang="ja-JP" sz="800" baseline="0" dirty="0" smtClean="0"/>
                        <a:t> standards</a:t>
                      </a:r>
                      <a:endParaRPr kumimoji="1" lang="ja-JP" altLang="en-US" sz="800" b="1" dirty="0">
                        <a:solidFill>
                          <a:schemeClr val="tx1"/>
                        </a:solidFill>
                        <a:latin typeface="Arial"/>
                        <a:ea typeface="メイリオ" pitchFamily="50" charset="-128"/>
                        <a:cs typeface="Arial"/>
                      </a:endParaRPr>
                    </a:p>
                  </a:txBody>
                  <a:tcPr marT="18288" marB="18288"/>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VCCI class A</a:t>
                      </a:r>
                      <a:r>
                        <a:rPr kumimoji="1" lang="ja-JP" altLang="en-US" sz="800" baseline="0" dirty="0" smtClean="0"/>
                        <a:t> </a:t>
                      </a:r>
                      <a:r>
                        <a:rPr kumimoji="1" lang="en-US" altLang="ja-JP" sz="800" baseline="0" dirty="0" smtClean="0"/>
                        <a:t>/ </a:t>
                      </a:r>
                      <a:r>
                        <a:rPr kumimoji="1" lang="en-US" altLang="ja-JP" sz="800" dirty="0" smtClean="0"/>
                        <a:t>FCC class A </a:t>
                      </a:r>
                      <a:r>
                        <a:rPr kumimoji="1" lang="en-US" altLang="ja-JP" sz="800" baseline="0" dirty="0" smtClean="0"/>
                        <a:t>/ </a:t>
                      </a:r>
                      <a:r>
                        <a:rPr kumimoji="1" lang="en-US" altLang="ja-JP" sz="800" dirty="0" smtClean="0"/>
                        <a:t>UL60950-1ETL / </a:t>
                      </a:r>
                      <a:r>
                        <a:rPr kumimoji="1" lang="en-US" altLang="zh-TW" sz="800" dirty="0" smtClean="0"/>
                        <a:t>CE Marking (EMC, Low Voltage</a:t>
                      </a:r>
                      <a:r>
                        <a:rPr kumimoji="1" lang="en-US" altLang="zh-TW" sz="800" baseline="0" dirty="0" smtClean="0"/>
                        <a:t> and Machinery</a:t>
                      </a:r>
                      <a:r>
                        <a:rPr kumimoji="1" lang="en-US" altLang="zh-TW" sz="800" dirty="0" smtClean="0"/>
                        <a:t>)  </a:t>
                      </a:r>
                      <a:r>
                        <a:rPr kumimoji="1" lang="en-US" altLang="ja-JP" sz="800" dirty="0" smtClean="0"/>
                        <a:t>CB report</a:t>
                      </a:r>
                      <a:r>
                        <a:rPr kumimoji="1" lang="ja-JP" altLang="en-US" sz="800" dirty="0" smtClean="0"/>
                        <a:t> </a:t>
                      </a:r>
                      <a:r>
                        <a:rPr kumimoji="1" lang="en-US" altLang="ja-JP" sz="800" dirty="0" smtClean="0"/>
                        <a:t>/ </a:t>
                      </a:r>
                      <a:r>
                        <a:rPr kumimoji="1" lang="en-US" altLang="ja-JP" sz="800" dirty="0" err="1" smtClean="0"/>
                        <a:t>RoHS</a:t>
                      </a:r>
                      <a:r>
                        <a:rPr kumimoji="1" lang="ja-JP" altLang="en-US" sz="800" dirty="0" smtClean="0"/>
                        <a:t>　</a:t>
                      </a:r>
                      <a:r>
                        <a:rPr kumimoji="1" lang="en-US" altLang="ja-JP" sz="800" dirty="0" smtClean="0"/>
                        <a:t>/ REACH</a:t>
                      </a:r>
                      <a:r>
                        <a:rPr kumimoji="1" lang="ja-JP" altLang="en-US" sz="800" dirty="0" smtClean="0"/>
                        <a:t>・</a:t>
                      </a:r>
                      <a:r>
                        <a:rPr kumimoji="1" lang="en-US" altLang="ja-JP" sz="800" dirty="0" smtClean="0"/>
                        <a:t>CCC (pending)</a:t>
                      </a:r>
                      <a:r>
                        <a:rPr kumimoji="1" lang="ja-JP" altLang="en-US" sz="800" dirty="0" smtClean="0"/>
                        <a:t>・</a:t>
                      </a:r>
                      <a:r>
                        <a:rPr kumimoji="1" lang="en-US" altLang="ja-JP" sz="800" dirty="0" smtClean="0"/>
                        <a:t>Energy Star</a:t>
                      </a:r>
                      <a:r>
                        <a:rPr kumimoji="1" lang="ja-JP" altLang="en-US" sz="800" dirty="0" smtClean="0"/>
                        <a:t> </a:t>
                      </a:r>
                      <a:r>
                        <a:rPr kumimoji="1" lang="en-US" altLang="ja-JP" sz="800" dirty="0" smtClean="0"/>
                        <a:t>/ RCM</a:t>
                      </a:r>
                      <a:endParaRPr kumimoji="1" lang="en-US" altLang="ja-JP" sz="800" b="0" dirty="0" smtClean="0">
                        <a:latin typeface="Arial"/>
                        <a:ea typeface="メイリオ" pitchFamily="50" charset="-128"/>
                        <a:cs typeface="Arial"/>
                      </a:endParaRPr>
                    </a:p>
                  </a:txBody>
                  <a:tcPr marT="18288" marB="18288"/>
                </a:tc>
                <a:tc hMerge="1">
                  <a:txBody>
                    <a:bodyPr/>
                    <a:lstStyle/>
                    <a:p>
                      <a:endParaRPr kumimoji="1" lang="ja-JP" altLang="en-US"/>
                    </a:p>
                  </a:txBody>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System Configuration</a:t>
            </a:r>
            <a:endParaRPr lang="en-US" dirty="0"/>
          </a:p>
        </p:txBody>
      </p:sp>
      <p:sp>
        <p:nvSpPr>
          <p:cNvPr id="2" name="Content Placeholder 1"/>
          <p:cNvSpPr>
            <a:spLocks noGrp="1"/>
          </p:cNvSpPr>
          <p:nvPr>
            <p:ph sz="quarter" idx="10"/>
          </p:nvPr>
        </p:nvSpPr>
        <p:spPr>
          <a:xfrm>
            <a:off x="239718" y="895350"/>
            <a:ext cx="4790812" cy="3486150"/>
          </a:xfrm>
          <a:prstGeom prst="rect">
            <a:avLst/>
          </a:prstGeom>
        </p:spPr>
        <p:txBody>
          <a:bodyPr/>
          <a:lstStyle/>
          <a:p>
            <a:r>
              <a:rPr lang="en-US" altLang="en-US" dirty="0" smtClean="0"/>
              <a:t>Commercially Available Design Software</a:t>
            </a:r>
          </a:p>
          <a:p>
            <a:pPr lvl="1"/>
            <a:r>
              <a:rPr lang="en-US" altLang="ja-JP" dirty="0" smtClean="0"/>
              <a:t>Supports PS, EPS, TIFF, BMP, JPEG, etc.</a:t>
            </a:r>
          </a:p>
          <a:p>
            <a:pPr lvl="1"/>
            <a:endParaRPr lang="en-US" altLang="en-US" dirty="0" smtClean="0"/>
          </a:p>
          <a:p>
            <a:endParaRPr lang="en-US" dirty="0"/>
          </a:p>
        </p:txBody>
      </p:sp>
      <p:sp>
        <p:nvSpPr>
          <p:cNvPr id="11" name="Slide Number Placeholder 10"/>
          <p:cNvSpPr>
            <a:spLocks noGrp="1"/>
          </p:cNvSpPr>
          <p:nvPr>
            <p:ph type="sldNum" sz="quarter" idx="13"/>
          </p:nvPr>
        </p:nvSpPr>
        <p:spPr/>
        <p:txBody>
          <a:bodyPr/>
          <a:lstStyle/>
          <a:p>
            <a:fld id="{5E01D1F1-D4A3-BD49-A925-6EEB77B3F101}" type="slidenum">
              <a:rPr lang="en-US" smtClean="0"/>
              <a:pPr/>
              <a:t>51</a:t>
            </a:fld>
            <a:endParaRPr lang="en-US" dirty="0"/>
          </a:p>
        </p:txBody>
      </p:sp>
      <p:sp>
        <p:nvSpPr>
          <p:cNvPr id="31" name="TextBox 30"/>
          <p:cNvSpPr txBox="1"/>
          <p:nvPr/>
        </p:nvSpPr>
        <p:spPr>
          <a:xfrm>
            <a:off x="6074961" y="3595555"/>
            <a:ext cx="2808312" cy="861774"/>
          </a:xfrm>
          <a:prstGeom prst="rect">
            <a:avLst/>
          </a:prstGeom>
          <a:noFill/>
        </p:spPr>
        <p:txBody>
          <a:bodyPr wrap="square" rtlCol="0">
            <a:spAutoFit/>
          </a:bodyPr>
          <a:lstStyle/>
          <a:p>
            <a:r>
              <a:rPr lang="en-US" sz="1000" dirty="0" smtClean="0"/>
              <a:t>Options</a:t>
            </a:r>
          </a:p>
          <a:p>
            <a:pPr marL="285750" indent="-285750">
              <a:buFont typeface="Arial"/>
              <a:buChar char="•"/>
            </a:pPr>
            <a:r>
              <a:rPr lang="en-US" sz="1000" dirty="0" smtClean="0"/>
              <a:t>AMF Kit:  Tension Bar</a:t>
            </a:r>
          </a:p>
          <a:p>
            <a:pPr marL="285750" indent="-285750">
              <a:buFont typeface="Arial"/>
              <a:buChar char="•"/>
            </a:pPr>
            <a:r>
              <a:rPr lang="en-US" sz="1000" dirty="0" smtClean="0"/>
              <a:t>Static Prevention Sheet</a:t>
            </a:r>
          </a:p>
          <a:p>
            <a:pPr marL="285750" indent="-285750">
              <a:buFont typeface="Arial"/>
              <a:buChar char="•"/>
            </a:pPr>
            <a:r>
              <a:rPr lang="en-US" sz="1000" dirty="0" smtClean="0"/>
              <a:t>Drying Fan (avail 10/14)</a:t>
            </a:r>
          </a:p>
          <a:p>
            <a:pPr marL="285750" indent="-285750">
              <a:buFont typeface="Arial"/>
              <a:buChar char="•"/>
            </a:pPr>
            <a:r>
              <a:rPr lang="en-US" sz="1000" dirty="0" smtClean="0"/>
              <a:t>Air Exhaust Unit (avail 10/14)</a:t>
            </a:r>
            <a:endParaRPr lang="en-US" sz="1000" dirty="0"/>
          </a:p>
        </p:txBody>
      </p:sp>
      <p:grpSp>
        <p:nvGrpSpPr>
          <p:cNvPr id="7" name="Group 6"/>
          <p:cNvGrpSpPr/>
          <p:nvPr/>
        </p:nvGrpSpPr>
        <p:grpSpPr>
          <a:xfrm>
            <a:off x="714438" y="1599926"/>
            <a:ext cx="1806337" cy="1365568"/>
            <a:chOff x="721533" y="2011406"/>
            <a:chExt cx="1806337" cy="1365568"/>
          </a:xfrm>
        </p:grpSpPr>
        <p:grpSp>
          <p:nvGrpSpPr>
            <p:cNvPr id="30" name="Group 29"/>
            <p:cNvGrpSpPr/>
            <p:nvPr/>
          </p:nvGrpSpPr>
          <p:grpSpPr>
            <a:xfrm>
              <a:off x="721533" y="2251557"/>
              <a:ext cx="1806337" cy="1125417"/>
              <a:chOff x="682931" y="2631234"/>
              <a:chExt cx="2510945" cy="1564415"/>
            </a:xfrm>
          </p:grpSpPr>
          <p:pic>
            <p:nvPicPr>
              <p:cNvPr id="32"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82931" y="2631234"/>
                <a:ext cx="2510945" cy="1564415"/>
              </a:xfrm>
              <a:prstGeom prst="rect">
                <a:avLst/>
              </a:prstGeom>
            </p:spPr>
          </p:pic>
          <p:pic>
            <p:nvPicPr>
              <p:cNvPr id="34" name="Picture 2" descr="U:\Marketing\PR &amp; Media\Press releases\Rasterlink 6\Rasterlink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53297">
                <a:off x="974231" y="3324976"/>
                <a:ext cx="1245762" cy="13470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p:cNvGrpSpPr/>
            <p:nvPr/>
          </p:nvGrpSpPr>
          <p:grpSpPr>
            <a:xfrm>
              <a:off x="902528" y="2011406"/>
              <a:ext cx="1457641" cy="386530"/>
              <a:chOff x="523012" y="2040424"/>
              <a:chExt cx="1841263" cy="488257"/>
            </a:xfrm>
          </p:grpSpPr>
          <p:pic>
            <p:nvPicPr>
              <p:cNvPr id="36" name="Picture 37" descr="D:\Users\shuichi_hamada\Pictures\256px-Photoshop_logo_svg.png"/>
              <p:cNvPicPr>
                <a:picLocks noChangeAspect="1" noChangeArrowheads="1"/>
              </p:cNvPicPr>
              <p:nvPr/>
            </p:nvPicPr>
            <p:blipFill>
              <a:blip r:embed="rId4" cstate="email"/>
              <a:srcRect/>
              <a:stretch>
                <a:fillRect/>
              </a:stretch>
            </p:blipFill>
            <p:spPr bwMode="auto">
              <a:xfrm>
                <a:off x="1073926" y="2089253"/>
                <a:ext cx="412657" cy="380914"/>
              </a:xfrm>
              <a:prstGeom prst="rect">
                <a:avLst/>
              </a:prstGeom>
              <a:noFill/>
              <a:ln w="9525">
                <a:noFill/>
                <a:miter lim="800000"/>
                <a:headEnd/>
                <a:tailEnd/>
              </a:ln>
            </p:spPr>
          </p:pic>
          <p:pic>
            <p:nvPicPr>
              <p:cNvPr id="37" name="Picture 38" descr="D:\Users\shuichi_hamada\Pictures\256px-Illustrator_logo_svg.png"/>
              <p:cNvPicPr>
                <a:picLocks noChangeAspect="1" noChangeArrowheads="1"/>
              </p:cNvPicPr>
              <p:nvPr/>
            </p:nvPicPr>
            <p:blipFill>
              <a:blip r:embed="rId5" cstate="email"/>
              <a:srcRect/>
              <a:stretch>
                <a:fillRect/>
              </a:stretch>
            </p:blipFill>
            <p:spPr bwMode="auto">
              <a:xfrm>
                <a:off x="523012" y="2089253"/>
                <a:ext cx="411347" cy="380914"/>
              </a:xfrm>
              <a:prstGeom prst="rect">
                <a:avLst/>
              </a:prstGeom>
              <a:noFill/>
              <a:ln w="9525">
                <a:noFill/>
                <a:miter lim="800000"/>
                <a:headEnd/>
                <a:tailEnd/>
              </a:ln>
            </p:spPr>
          </p:pic>
          <p:pic>
            <p:nvPicPr>
              <p:cNvPr id="38"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0857" y="2040424"/>
                <a:ext cx="793418" cy="488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6" name="Group 5"/>
          <p:cNvGrpSpPr/>
          <p:nvPr/>
        </p:nvGrpSpPr>
        <p:grpSpPr>
          <a:xfrm>
            <a:off x="2944424" y="2152594"/>
            <a:ext cx="2976338" cy="1681522"/>
            <a:chOff x="2944424" y="2152594"/>
            <a:chExt cx="2976338" cy="1681522"/>
          </a:xfrm>
        </p:grpSpPr>
        <p:sp>
          <p:nvSpPr>
            <p:cNvPr id="12" name="Text Box 112"/>
            <p:cNvSpPr txBox="1">
              <a:spLocks noChangeArrowheads="1"/>
            </p:cNvSpPr>
            <p:nvPr/>
          </p:nvSpPr>
          <p:spPr bwMode="auto">
            <a:xfrm>
              <a:off x="3601480" y="3526339"/>
              <a:ext cx="1944216" cy="307777"/>
            </a:xfrm>
            <a:prstGeom prst="rect">
              <a:avLst/>
            </a:prstGeom>
            <a:noFill/>
            <a:ln w="9525">
              <a:noFill/>
              <a:miter lim="800000"/>
              <a:headEnd/>
              <a:tailEnd/>
            </a:ln>
          </p:spPr>
          <p:txBody>
            <a:bodyPr wrap="square" lIns="0" tIns="0" rIns="0" bIns="0">
              <a:spAutoFit/>
            </a:bodyPr>
            <a:lstStyle/>
            <a:p>
              <a:pPr algn="ctr"/>
              <a:r>
                <a:rPr lang="en-US" altLang="ja-JP" sz="1000" dirty="0" smtClean="0">
                  <a:latin typeface="Arial"/>
                  <a:cs typeface="Arial"/>
                </a:rPr>
                <a:t>(</a:t>
              </a:r>
              <a:r>
                <a:rPr lang="en-US" altLang="en-US" sz="1000" dirty="0" smtClean="0">
                  <a:latin typeface="Arial"/>
                  <a:cs typeface="Arial"/>
                </a:rPr>
                <a:t>USB 2.0 cable 5 m or shorter </a:t>
              </a:r>
              <a:r>
                <a:rPr lang="en-US" altLang="en-US" sz="1000" dirty="0">
                  <a:latin typeface="Arial"/>
                  <a:cs typeface="Arial"/>
                </a:rPr>
                <a:t>is recommended</a:t>
              </a:r>
              <a:r>
                <a:rPr lang="en-US" altLang="ja-JP" sz="1000" dirty="0" smtClean="0">
                  <a:latin typeface="Arial"/>
                  <a:cs typeface="Arial"/>
                </a:rPr>
                <a:t>)</a:t>
              </a:r>
              <a:endParaRPr lang="en-US" altLang="ja-JP" sz="1000" dirty="0">
                <a:latin typeface="Arial"/>
                <a:ea typeface="メイリオ" pitchFamily="50" charset="-128"/>
                <a:cs typeface="Arial"/>
              </a:endParaRPr>
            </a:p>
          </p:txBody>
        </p:sp>
        <p:sp>
          <p:nvSpPr>
            <p:cNvPr id="16" name="Line 110"/>
            <p:cNvSpPr>
              <a:spLocks noChangeShapeType="1"/>
            </p:cNvSpPr>
            <p:nvPr/>
          </p:nvSpPr>
          <p:spPr bwMode="auto">
            <a:xfrm flipH="1">
              <a:off x="2944424" y="2364275"/>
              <a:ext cx="2976338" cy="0"/>
            </a:xfrm>
            <a:prstGeom prst="line">
              <a:avLst/>
            </a:prstGeom>
            <a:noFill/>
            <a:ln w="25400">
              <a:solidFill>
                <a:schemeClr val="tx1"/>
              </a:solidFill>
              <a:prstDash val="sysDot"/>
              <a:round/>
              <a:headEnd type="triangle"/>
              <a:tailEnd type="triangle" w="med" len="med"/>
            </a:ln>
          </p:spPr>
          <p:txBody>
            <a:bodyPr/>
            <a:lstStyle/>
            <a:p>
              <a:endParaRPr lang="ja-JP" altLang="en-US" dirty="0">
                <a:latin typeface="Helvetica" pitchFamily="34" charset="0"/>
              </a:endParaRPr>
            </a:p>
          </p:txBody>
        </p:sp>
        <p:sp>
          <p:nvSpPr>
            <p:cNvPr id="24" name="Text Box 112"/>
            <p:cNvSpPr txBox="1">
              <a:spLocks noChangeArrowheads="1"/>
            </p:cNvSpPr>
            <p:nvPr/>
          </p:nvSpPr>
          <p:spPr bwMode="auto">
            <a:xfrm>
              <a:off x="3704233" y="2152594"/>
              <a:ext cx="1738709" cy="153888"/>
            </a:xfrm>
            <a:prstGeom prst="rect">
              <a:avLst/>
            </a:prstGeom>
            <a:noFill/>
            <a:ln w="9525">
              <a:noFill/>
              <a:miter lim="800000"/>
              <a:headEnd/>
              <a:tailEnd/>
            </a:ln>
          </p:spPr>
          <p:txBody>
            <a:bodyPr lIns="0" tIns="0" rIns="0" bIns="0">
              <a:spAutoFit/>
            </a:bodyPr>
            <a:lstStyle/>
            <a:p>
              <a:pPr algn="ctr"/>
              <a:r>
                <a:rPr lang="en-US" altLang="ja-JP" sz="1000" dirty="0" smtClean="0">
                  <a:latin typeface="Arial"/>
                  <a:cs typeface="Arial"/>
                </a:rPr>
                <a:t>Output / Installation</a:t>
              </a:r>
              <a:endParaRPr lang="en-US" altLang="ja-JP" sz="1000" dirty="0">
                <a:latin typeface="Arial"/>
                <a:ea typeface="メイリオ" pitchFamily="50" charset="-128"/>
                <a:cs typeface="Arial"/>
              </a:endParaRPr>
            </a:p>
          </p:txBody>
        </p:sp>
        <p:pic>
          <p:nvPicPr>
            <p:cNvPr id="39" name="Picture 2" descr="http://cable-ichiba.com/upload/save_image/KU20-NM50_MA.JPG"/>
            <p:cNvPicPr>
              <a:picLocks noChangeAspect="1" noChangeArrowheads="1"/>
            </p:cNvPicPr>
            <p:nvPr/>
          </p:nvPicPr>
          <p:blipFill>
            <a:blip r:embed="rId7" cstate="print"/>
            <a:srcRect/>
            <a:stretch>
              <a:fillRect/>
            </a:stretch>
          </p:blipFill>
          <p:spPr bwMode="auto">
            <a:xfrm>
              <a:off x="4119228" y="2512323"/>
              <a:ext cx="908720" cy="908720"/>
            </a:xfrm>
            <a:prstGeom prst="rect">
              <a:avLst/>
            </a:prstGeom>
            <a:noFill/>
          </p:spPr>
        </p:pic>
      </p:grpSp>
      <p:sp>
        <p:nvSpPr>
          <p:cNvPr id="15" name="テキスト ボックス 28"/>
          <p:cNvSpPr txBox="1"/>
          <p:nvPr/>
        </p:nvSpPr>
        <p:spPr>
          <a:xfrm>
            <a:off x="735630" y="3097132"/>
            <a:ext cx="2506898" cy="1323439"/>
          </a:xfrm>
          <a:prstGeom prst="rect">
            <a:avLst/>
          </a:prstGeom>
          <a:solidFill>
            <a:schemeClr val="accent4">
              <a:lumMod val="20000"/>
              <a:lumOff val="80000"/>
            </a:schemeClr>
          </a:solidFill>
        </p:spPr>
        <p:txBody>
          <a:bodyPr wrap="square">
            <a:spAutoFit/>
          </a:bodyPr>
          <a:lstStyle/>
          <a:p>
            <a:pPr>
              <a:defRPr/>
            </a:pPr>
            <a:r>
              <a:rPr lang="en-US" altLang="en-US" sz="1000" u="sng" dirty="0">
                <a:latin typeface="Arial"/>
                <a:cs typeface="Arial"/>
              </a:rPr>
              <a:t>Recommended Computer Specifications</a:t>
            </a:r>
            <a:endParaRPr lang="en-US" altLang="ja-JP" sz="1000" u="sng" dirty="0">
              <a:latin typeface="Arial"/>
              <a:ea typeface="メイリオ" pitchFamily="50" charset="-128"/>
              <a:cs typeface="Arial"/>
            </a:endParaRPr>
          </a:p>
          <a:p>
            <a:pPr>
              <a:defRPr/>
            </a:pPr>
            <a:r>
              <a:rPr lang="en-US" altLang="ja-JP" sz="1000" dirty="0">
                <a:latin typeface="Arial"/>
                <a:cs typeface="Arial"/>
              </a:rPr>
              <a:t>CPU: Core i5, </a:t>
            </a:r>
            <a:r>
              <a:rPr lang="en-US" altLang="ja-JP" sz="1000" dirty="0" smtClean="0">
                <a:latin typeface="Arial"/>
                <a:cs typeface="Arial"/>
              </a:rPr>
              <a:t>3.2 GHz</a:t>
            </a:r>
            <a:endParaRPr lang="en-US" altLang="ja-JP" sz="1000" dirty="0">
              <a:latin typeface="Arial"/>
              <a:ea typeface="メイリオ" pitchFamily="50" charset="-128"/>
              <a:cs typeface="Arial"/>
            </a:endParaRPr>
          </a:p>
          <a:p>
            <a:pPr>
              <a:defRPr/>
            </a:pPr>
            <a:r>
              <a:rPr lang="en-US" altLang="ja-JP" sz="1000" dirty="0">
                <a:latin typeface="Arial"/>
                <a:cs typeface="Arial"/>
              </a:rPr>
              <a:t>Memory: 8</a:t>
            </a:r>
            <a:r>
              <a:rPr lang="en-US" altLang="ja-JP" sz="1000" dirty="0" smtClean="0">
                <a:latin typeface="Arial"/>
                <a:cs typeface="Arial"/>
              </a:rPr>
              <a:t> GB</a:t>
            </a:r>
            <a:endParaRPr lang="en-US" altLang="ja-JP" sz="1000" dirty="0">
              <a:latin typeface="Arial"/>
              <a:ea typeface="メイリオ" pitchFamily="50" charset="-128"/>
              <a:cs typeface="Arial"/>
            </a:endParaRPr>
          </a:p>
          <a:p>
            <a:pPr>
              <a:defRPr/>
            </a:pPr>
            <a:r>
              <a:rPr lang="en-US" altLang="ja-JP" sz="1000" dirty="0">
                <a:latin typeface="Arial"/>
                <a:cs typeface="Arial"/>
              </a:rPr>
              <a:t>Hard drive: </a:t>
            </a:r>
            <a:r>
              <a:rPr lang="en-US" altLang="ja-JP" sz="1000" dirty="0" smtClean="0">
                <a:latin typeface="Arial"/>
                <a:cs typeface="Arial"/>
              </a:rPr>
              <a:t>500 GB</a:t>
            </a:r>
            <a:endParaRPr lang="en-US" altLang="ja-JP" sz="1000" dirty="0">
              <a:latin typeface="Arial"/>
              <a:ea typeface="メイリオ" pitchFamily="50" charset="-128"/>
              <a:cs typeface="Arial"/>
            </a:endParaRPr>
          </a:p>
          <a:p>
            <a:pPr>
              <a:defRPr/>
            </a:pPr>
            <a:r>
              <a:rPr lang="en-US" altLang="ja-JP" sz="1000" dirty="0">
                <a:latin typeface="Arial"/>
                <a:cs typeface="Arial"/>
              </a:rPr>
              <a:t>USB 2.0 ports: </a:t>
            </a:r>
            <a:r>
              <a:rPr lang="en-US" altLang="ja-JP" sz="1000" dirty="0" smtClean="0">
                <a:latin typeface="Arial"/>
                <a:cs typeface="Arial"/>
              </a:rPr>
              <a:t>Minimum 4</a:t>
            </a:r>
            <a:endParaRPr lang="en-US" altLang="ja-JP" sz="1000" dirty="0">
              <a:latin typeface="Arial"/>
              <a:cs typeface="Arial"/>
            </a:endParaRPr>
          </a:p>
          <a:p>
            <a:pPr>
              <a:defRPr/>
            </a:pPr>
            <a:r>
              <a:rPr lang="en-US" altLang="ja-JP" sz="1000" dirty="0">
                <a:latin typeface="Arial"/>
                <a:cs typeface="Arial"/>
              </a:rPr>
              <a:t>Optical disc drive: DVD-ROM</a:t>
            </a:r>
          </a:p>
          <a:p>
            <a:pPr>
              <a:defRPr/>
            </a:pPr>
            <a:r>
              <a:rPr lang="en-US" altLang="ja-JP" sz="1000" dirty="0" smtClean="0">
                <a:latin typeface="Arial"/>
                <a:cs typeface="Arial"/>
              </a:rPr>
              <a:t>OS:  Windows 7 Professional 64-bit</a:t>
            </a:r>
            <a:endParaRPr lang="en-US" altLang="ja-JP" sz="1000" dirty="0">
              <a:latin typeface="Arial"/>
              <a:ea typeface="メイリオ" pitchFamily="50" charset="-128"/>
              <a:cs typeface="Arial"/>
            </a:endParaRPr>
          </a:p>
          <a:p>
            <a:pPr>
              <a:defRPr/>
            </a:pPr>
            <a:r>
              <a:rPr lang="en-US" altLang="ja-JP" sz="1000" dirty="0">
                <a:latin typeface="Arial"/>
                <a:cs typeface="Arial"/>
              </a:rPr>
              <a:t>Monitor: </a:t>
            </a:r>
            <a:r>
              <a:rPr lang="en-US" altLang="ja-JP" sz="1000" dirty="0" smtClean="0">
                <a:latin typeface="Arial"/>
                <a:cs typeface="Arial"/>
              </a:rPr>
              <a:t>1366x768</a:t>
            </a:r>
            <a:endParaRPr lang="en-US" altLang="ja-JP" sz="1000" dirty="0">
              <a:latin typeface="Arial"/>
              <a:ea typeface="メイリオ" pitchFamily="50" charset="-128"/>
              <a:cs typeface="Arial"/>
            </a:endParaRPr>
          </a:p>
        </p:txBody>
      </p:sp>
      <p:sp>
        <p:nvSpPr>
          <p:cNvPr id="40" name="テキスト ボックス 115"/>
          <p:cNvSpPr txBox="1">
            <a:spLocks noChangeArrowheads="1"/>
          </p:cNvSpPr>
          <p:nvPr/>
        </p:nvSpPr>
        <p:spPr bwMode="auto">
          <a:xfrm>
            <a:off x="6116043" y="1851021"/>
            <a:ext cx="2689158" cy="246221"/>
          </a:xfrm>
          <a:prstGeom prst="rect">
            <a:avLst/>
          </a:prstGeom>
          <a:noFill/>
          <a:ln w="9525">
            <a:noFill/>
            <a:miter lim="800000"/>
            <a:headEnd/>
            <a:tailEnd/>
          </a:ln>
        </p:spPr>
        <p:txBody>
          <a:bodyPr wrap="square">
            <a:spAutoFit/>
          </a:bodyPr>
          <a:lstStyle/>
          <a:p>
            <a:pPr algn="ctr"/>
            <a:r>
              <a:rPr lang="en-US" altLang="en-US" sz="1000" dirty="0">
                <a:latin typeface="Arial"/>
                <a:cs typeface="Arial"/>
              </a:rPr>
              <a:t>&lt;</a:t>
            </a:r>
            <a:r>
              <a:rPr lang="en-US" altLang="ja-JP" sz="1000" dirty="0">
                <a:latin typeface="Arial"/>
                <a:cs typeface="Arial"/>
              </a:rPr>
              <a:t>RIP </a:t>
            </a:r>
            <a:r>
              <a:rPr lang="en-US" altLang="en-US" sz="1000" dirty="0">
                <a:latin typeface="Arial"/>
                <a:cs typeface="Arial"/>
              </a:rPr>
              <a:t>Software&gt; standard accessories</a:t>
            </a:r>
          </a:p>
        </p:txBody>
      </p:sp>
      <p:pic>
        <p:nvPicPr>
          <p:cNvPr id="41" name="Picture 2" descr="C:\Users\shinji_uchida\Desktop\RasterLink_Logo\RasterLink_Logo.jpg"/>
          <p:cNvPicPr>
            <a:picLocks noChangeAspect="1" noChangeArrowheads="1"/>
          </p:cNvPicPr>
          <p:nvPr/>
        </p:nvPicPr>
        <p:blipFill>
          <a:blip r:embed="rId8" cstate="email"/>
          <a:srcRect/>
          <a:stretch>
            <a:fillRect/>
          </a:stretch>
        </p:blipFill>
        <p:spPr bwMode="auto">
          <a:xfrm>
            <a:off x="6453709" y="981927"/>
            <a:ext cx="1725407" cy="209768"/>
          </a:xfrm>
          <a:prstGeom prst="rect">
            <a:avLst/>
          </a:prstGeom>
          <a:noFill/>
          <a:ln w="9525">
            <a:noFill/>
            <a:miter lim="800000"/>
            <a:headEnd/>
            <a:tailEnd/>
          </a:ln>
        </p:spPr>
      </p:pic>
      <p:pic>
        <p:nvPicPr>
          <p:cNvPr id="42" name="図 6" descr="RasterLink6_CD.png"/>
          <p:cNvPicPr>
            <a:picLocks noChangeAspect="1"/>
          </p:cNvPicPr>
          <p:nvPr/>
        </p:nvPicPr>
        <p:blipFill>
          <a:blip r:embed="rId9" cstate="print"/>
          <a:srcRect/>
          <a:stretch>
            <a:fillRect/>
          </a:stretch>
        </p:blipFill>
        <p:spPr bwMode="auto">
          <a:xfrm>
            <a:off x="6409559" y="1117818"/>
            <a:ext cx="771528" cy="929591"/>
          </a:xfrm>
          <a:prstGeom prst="rect">
            <a:avLst/>
          </a:prstGeom>
          <a:noFill/>
          <a:ln w="9525">
            <a:noFill/>
            <a:miter lim="800000"/>
            <a:headEnd/>
            <a:tailEnd/>
          </a:ln>
        </p:spPr>
      </p:pic>
      <p:pic>
        <p:nvPicPr>
          <p:cNvPr id="43" name="Picture 77" descr="PAP_0002"/>
          <p:cNvPicPr>
            <a:picLocks noChangeAspect="1" noChangeArrowheads="1"/>
          </p:cNvPicPr>
          <p:nvPr/>
        </p:nvPicPr>
        <p:blipFill>
          <a:blip r:embed="rId10" cstate="print"/>
          <a:srcRect/>
          <a:stretch>
            <a:fillRect/>
          </a:stretch>
        </p:blipFill>
        <p:spPr bwMode="auto">
          <a:xfrm>
            <a:off x="7460030" y="1322056"/>
            <a:ext cx="744547" cy="312063"/>
          </a:xfrm>
          <a:prstGeom prst="rect">
            <a:avLst/>
          </a:prstGeom>
          <a:noFill/>
          <a:ln w="9525">
            <a:noFill/>
            <a:miter lim="800000"/>
            <a:headEnd/>
            <a:tailEnd/>
          </a:ln>
        </p:spPr>
      </p:pic>
      <p:sp>
        <p:nvSpPr>
          <p:cNvPr id="44" name="正方形/長方形 22"/>
          <p:cNvSpPr/>
          <p:nvPr/>
        </p:nvSpPr>
        <p:spPr>
          <a:xfrm>
            <a:off x="6038708" y="858838"/>
            <a:ext cx="2844541" cy="2695498"/>
          </a:xfrm>
          <a:prstGeom prst="rect">
            <a:avLst/>
          </a:prstGeom>
          <a:noFill/>
          <a:ln w="12700" cap="flat" cmpd="sng" algn="ctr">
            <a:solidFill>
              <a:srgbClr val="C0504D"/>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Text" lastClr="000000"/>
              </a:solidFill>
              <a:effectLst/>
              <a:uLnTx/>
              <a:uFillTx/>
              <a:latin typeface="Helvetica" pitchFamily="34" charset="0"/>
              <a:ea typeface="ＭＳ Ｐゴシック"/>
              <a:cs typeface="+mn-cs"/>
            </a:endParaRPr>
          </a:p>
        </p:txBody>
      </p:sp>
      <p:pic>
        <p:nvPicPr>
          <p:cNvPr id="3" name="Picture 2" descr="Mimaki_CJV300-160_2x1.jp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93577" y="2167068"/>
            <a:ext cx="1828800" cy="1155192"/>
          </a:xfrm>
          <a:prstGeom prst="rect">
            <a:avLst/>
          </a:prstGeom>
        </p:spPr>
      </p:pic>
    </p:spTree>
    <p:extLst>
      <p:ext uri="{BB962C8B-B14F-4D97-AF65-F5344CB8AC3E}">
        <p14:creationId xmlns:p14="http://schemas.microsoft.com/office/powerpoint/2010/main" val="26630934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InstallFloorpla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863" y="2206383"/>
            <a:ext cx="3410414" cy="2638245"/>
          </a:xfrm>
          <a:prstGeom prst="rect">
            <a:avLst/>
          </a:prstGeom>
        </p:spPr>
      </p:pic>
      <p:sp>
        <p:nvSpPr>
          <p:cNvPr id="2" name="タイトル 1"/>
          <p:cNvSpPr>
            <a:spLocks noGrp="1"/>
          </p:cNvSpPr>
          <p:nvPr>
            <p:ph type="title"/>
          </p:nvPr>
        </p:nvSpPr>
        <p:spPr/>
        <p:txBody>
          <a:bodyPr/>
          <a:lstStyle/>
          <a:p>
            <a:r>
              <a:rPr lang="en-US" altLang="ja-JP" dirty="0" smtClean="0"/>
              <a:t>Packaging / Installation</a:t>
            </a:r>
            <a:endParaRPr lang="ja-JP" altLang="en-US" dirty="0"/>
          </a:p>
        </p:txBody>
      </p:sp>
      <p:sp>
        <p:nvSpPr>
          <p:cNvPr id="5" name="Slide Number Placeholder 4"/>
          <p:cNvSpPr>
            <a:spLocks noGrp="1"/>
          </p:cNvSpPr>
          <p:nvPr>
            <p:ph type="sldNum" sz="quarter" idx="11"/>
          </p:nvPr>
        </p:nvSpPr>
        <p:spPr/>
        <p:txBody>
          <a:bodyPr/>
          <a:lstStyle/>
          <a:p>
            <a:fld id="{6651B066-1157-514E-B0C8-6892A96CDEF1}" type="slidenum">
              <a:rPr lang="en-US" smtClean="0"/>
              <a:pPr/>
              <a:t>52</a:t>
            </a:fld>
            <a:endParaRPr lang="en-US" dirty="0"/>
          </a:p>
        </p:txBody>
      </p:sp>
      <p:graphicFrame>
        <p:nvGraphicFramePr>
          <p:cNvPr id="6" name="表 5"/>
          <p:cNvGraphicFramePr>
            <a:graphicFrameLocks noGrp="1"/>
          </p:cNvGraphicFramePr>
          <p:nvPr>
            <p:extLst>
              <p:ext uri="{D42A27DB-BD31-4B8C-83A1-F6EECF244321}">
                <p14:modId xmlns:p14="http://schemas.microsoft.com/office/powerpoint/2010/main" val="3930793874"/>
              </p:ext>
            </p:extLst>
          </p:nvPr>
        </p:nvGraphicFramePr>
        <p:xfrm>
          <a:off x="593725" y="952500"/>
          <a:ext cx="7926508" cy="1029474"/>
        </p:xfrm>
        <a:graphic>
          <a:graphicData uri="http://schemas.openxmlformats.org/drawingml/2006/table">
            <a:tbl>
              <a:tblPr firstRow="1" bandRow="1">
                <a:tableStyleId>{72833802-FEF1-4C79-8D5D-14CF1EAF98D9}</a:tableStyleId>
              </a:tblPr>
              <a:tblGrid>
                <a:gridCol w="1346909"/>
                <a:gridCol w="1346909"/>
                <a:gridCol w="1138176"/>
                <a:gridCol w="1174221"/>
                <a:gridCol w="1001243"/>
                <a:gridCol w="1919050"/>
              </a:tblGrid>
              <a:tr h="343674">
                <a:tc>
                  <a:txBody>
                    <a:bodyPr/>
                    <a:lstStyle/>
                    <a:p>
                      <a:pPr algn="ctr"/>
                      <a:r>
                        <a:rPr kumimoji="1" lang="en-US" altLang="ja-JP" sz="900" dirty="0" smtClean="0"/>
                        <a:t>Model</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Width</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Depth</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Height</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Weight</a:t>
                      </a:r>
                      <a:endParaRPr kumimoji="1" lang="ja-JP" altLang="en-US" sz="900" dirty="0">
                        <a:latin typeface="Arial"/>
                        <a:ea typeface="メイリオ" pitchFamily="50" charset="-128"/>
                        <a:cs typeface="Arial"/>
                      </a:endParaRPr>
                    </a:p>
                  </a:txBody>
                  <a:tcPr marT="34290" marB="34290" anchor="ctr"/>
                </a:tc>
                <a:tc>
                  <a:txBody>
                    <a:bodyPr/>
                    <a:lstStyle/>
                    <a:p>
                      <a:pPr algn="ctr"/>
                      <a:r>
                        <a:rPr kumimoji="1" lang="en-US" altLang="ja-JP" sz="900" dirty="0" smtClean="0"/>
                        <a:t>Manpower for installation</a:t>
                      </a:r>
                      <a:endParaRPr kumimoji="1" lang="ja-JP" altLang="en-US" sz="900" dirty="0">
                        <a:latin typeface="Arial"/>
                        <a:ea typeface="メイリオ" pitchFamily="50" charset="-128"/>
                        <a:cs typeface="Arial"/>
                      </a:endParaRPr>
                    </a:p>
                  </a:txBody>
                  <a:tcPr marT="34290" marB="34290" anchor="ctr"/>
                </a:tc>
              </a:tr>
              <a:tr h="342900">
                <a:tc>
                  <a:txBody>
                    <a:bodyPr/>
                    <a:lstStyle/>
                    <a:p>
                      <a:pPr algn="ctr"/>
                      <a:r>
                        <a:rPr kumimoji="1" lang="en-US" altLang="ja-JP" sz="900" dirty="0" smtClean="0"/>
                        <a:t>CJV300-130</a:t>
                      </a:r>
                      <a:endParaRPr kumimoji="1" lang="ja-JP" altLang="en-US" sz="900" dirty="0">
                        <a:latin typeface="Arial"/>
                        <a:ea typeface="メイリオ" pitchFamily="50" charset="-128"/>
                        <a:cs typeface="Arial"/>
                      </a:endParaRPr>
                    </a:p>
                  </a:txBody>
                  <a:tcPr marT="34290" marB="34290" anchor="ctr">
                    <a:lnR w="6350" cap="flat" cmpd="sng" algn="ctr">
                      <a:solidFill>
                        <a:srgbClr val="000090"/>
                      </a:solidFill>
                      <a:prstDash val="solid"/>
                      <a:round/>
                      <a:headEnd type="none" w="med" len="med"/>
                      <a:tailEnd type="none" w="med" len="med"/>
                    </a:lnR>
                  </a:tcPr>
                </a:tc>
                <a:tc>
                  <a:txBody>
                    <a:bodyPr/>
                    <a:lstStyle/>
                    <a:p>
                      <a:pPr algn="ctr"/>
                      <a:r>
                        <a:rPr kumimoji="1" lang="en-US" altLang="ja-JP" sz="900" dirty="0" smtClean="0"/>
                        <a:t>105 in. /</a:t>
                      </a:r>
                    </a:p>
                    <a:p>
                      <a:pPr algn="ctr"/>
                      <a:r>
                        <a:rPr kumimoji="1" lang="en-US" altLang="ja-JP" sz="900" dirty="0" smtClean="0"/>
                        <a:t>2662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rowSpan="2">
                  <a:txBody>
                    <a:bodyPr/>
                    <a:lstStyle/>
                    <a:p>
                      <a:pPr algn="ctr"/>
                      <a:r>
                        <a:rPr kumimoji="1" lang="en-US" altLang="ja-JP" sz="900" dirty="0" smtClean="0"/>
                        <a:t>30 in.</a:t>
                      </a:r>
                      <a:r>
                        <a:rPr kumimoji="1" lang="en-US" altLang="ja-JP" sz="900" baseline="0" dirty="0" smtClean="0"/>
                        <a:t> / </a:t>
                      </a:r>
                    </a:p>
                    <a:p>
                      <a:pPr algn="ctr"/>
                      <a:r>
                        <a:rPr kumimoji="1" lang="en-US" altLang="ja-JP" sz="900" dirty="0" smtClean="0"/>
                        <a:t>750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rowSpan="2">
                  <a:txBody>
                    <a:bodyPr/>
                    <a:lstStyle/>
                    <a:p>
                      <a:pPr algn="ctr"/>
                      <a:r>
                        <a:rPr kumimoji="1" lang="en-US" altLang="ja-JP" sz="900" dirty="0" smtClean="0"/>
                        <a:t>42 in. / </a:t>
                      </a:r>
                    </a:p>
                    <a:p>
                      <a:pPr algn="ctr"/>
                      <a:r>
                        <a:rPr kumimoji="1" lang="en-US" altLang="ja-JP" sz="900" dirty="0" smtClean="0"/>
                        <a:t>1050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t>492 lbs. /223</a:t>
                      </a:r>
                      <a:r>
                        <a:rPr kumimoji="1" lang="en-US" altLang="ja-JP" sz="900" baseline="0" dirty="0" smtClean="0"/>
                        <a:t> </a:t>
                      </a:r>
                      <a:r>
                        <a:rPr kumimoji="1" lang="en-US" altLang="ja-JP" sz="900" dirty="0" smtClean="0"/>
                        <a:t>kg</a:t>
                      </a:r>
                      <a:endParaRPr kumimoji="1" lang="ja-JP" altLang="en-US" sz="900" dirty="0" smtClean="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rowSpan="2">
                  <a:txBody>
                    <a:bodyPr/>
                    <a:lstStyle/>
                    <a:p>
                      <a:pPr algn="ctr"/>
                      <a:r>
                        <a:rPr kumimoji="1" lang="en-US" altLang="ja-JP" sz="900" dirty="0" smtClean="0"/>
                        <a:t>4 people</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tcPr>
                </a:tc>
              </a:tr>
              <a:tr h="342900">
                <a:tc>
                  <a:txBody>
                    <a:bodyPr/>
                    <a:lstStyle/>
                    <a:p>
                      <a:pPr algn="ctr"/>
                      <a:r>
                        <a:rPr kumimoji="1" lang="en-US" altLang="ja-JP" sz="900" dirty="0" smtClean="0"/>
                        <a:t>CJV300-160</a:t>
                      </a:r>
                      <a:endParaRPr kumimoji="1" lang="ja-JP" altLang="en-US" sz="900" dirty="0">
                        <a:latin typeface="Arial"/>
                        <a:ea typeface="メイリオ" pitchFamily="50" charset="-128"/>
                        <a:cs typeface="Arial"/>
                      </a:endParaRPr>
                    </a:p>
                  </a:txBody>
                  <a:tcPr marT="34290" marB="34290" anchor="ctr">
                    <a:lnR w="6350" cap="flat" cmpd="sng" algn="ctr">
                      <a:solidFill>
                        <a:srgbClr val="000090"/>
                      </a:solidFill>
                      <a:prstDash val="solid"/>
                      <a:round/>
                      <a:headEnd type="none" w="med" len="med"/>
                      <a:tailEnd type="none" w="med" len="med"/>
                    </a:lnR>
                  </a:tcPr>
                </a:tc>
                <a:tc>
                  <a:txBody>
                    <a:bodyPr/>
                    <a:lstStyle/>
                    <a:p>
                      <a:pPr algn="ctr"/>
                      <a:r>
                        <a:rPr kumimoji="1" lang="en-US" altLang="ja-JP" sz="900" dirty="0" smtClean="0"/>
                        <a:t>115 in.</a:t>
                      </a:r>
                      <a:r>
                        <a:rPr kumimoji="1" lang="en-US" altLang="ja-JP" sz="900" baseline="0" dirty="0" smtClean="0"/>
                        <a:t> / </a:t>
                      </a:r>
                    </a:p>
                    <a:p>
                      <a:pPr algn="ctr"/>
                      <a:r>
                        <a:rPr kumimoji="1" lang="en-US" altLang="ja-JP" sz="900" dirty="0" smtClean="0"/>
                        <a:t>2912 mm</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900" dirty="0" smtClean="0"/>
                        <a:t>525 lbs. /239</a:t>
                      </a:r>
                      <a:r>
                        <a:rPr kumimoji="1" lang="en-US" altLang="ja-JP" sz="900" baseline="0" dirty="0" smtClean="0"/>
                        <a:t> </a:t>
                      </a:r>
                      <a:r>
                        <a:rPr kumimoji="1" lang="en-US" altLang="ja-JP" sz="900" dirty="0" smtClean="0"/>
                        <a:t>kg</a:t>
                      </a:r>
                      <a:endParaRPr kumimoji="1" lang="ja-JP" altLang="en-US" sz="900" dirty="0">
                        <a:latin typeface="Arial"/>
                        <a:ea typeface="メイリオ" pitchFamily="50" charset="-128"/>
                        <a:cs typeface="Arial"/>
                      </a:endParaRPr>
                    </a:p>
                  </a:txBody>
                  <a:tcPr marT="34290" marB="34290" anchor="ctr">
                    <a:lnL w="6350" cap="flat" cmpd="sng" algn="ctr">
                      <a:solidFill>
                        <a:srgbClr val="000090"/>
                      </a:solidFill>
                      <a:prstDash val="solid"/>
                      <a:round/>
                      <a:headEnd type="none" w="med" len="med"/>
                      <a:tailEnd type="none" w="med" len="med"/>
                    </a:lnL>
                    <a:lnR w="6350" cap="flat" cmpd="sng" algn="ctr">
                      <a:solidFill>
                        <a:srgbClr val="000090"/>
                      </a:solidFill>
                      <a:prstDash val="solid"/>
                      <a:round/>
                      <a:headEnd type="none" w="med" len="med"/>
                      <a:tailEnd type="none" w="med" len="med"/>
                    </a:lnR>
                  </a:tcPr>
                </a:tc>
                <a:tc vMerge="1">
                  <a:txBody>
                    <a:bodyPr/>
                    <a:lstStyle/>
                    <a:p>
                      <a:pPr algn="ctr"/>
                      <a:endParaRPr kumimoji="1" lang="ja-JP" altLang="en-US" sz="1400" dirty="0">
                        <a:latin typeface="メイリオ" pitchFamily="50" charset="-128"/>
                        <a:ea typeface="メイリオ"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9" name="TextBox 18"/>
          <p:cNvSpPr txBox="1"/>
          <p:nvPr/>
        </p:nvSpPr>
        <p:spPr>
          <a:xfrm>
            <a:off x="593725" y="1988788"/>
            <a:ext cx="3603625" cy="246221"/>
          </a:xfrm>
          <a:prstGeom prst="rect">
            <a:avLst/>
          </a:prstGeom>
          <a:noFill/>
        </p:spPr>
        <p:txBody>
          <a:bodyPr wrap="square" rtlCol="0">
            <a:spAutoFit/>
          </a:bodyPr>
          <a:lstStyle/>
          <a:p>
            <a:r>
              <a:rPr lang="en-US" sz="1000" dirty="0" smtClean="0"/>
              <a:t>Minimum installation clearances below</a:t>
            </a:r>
            <a:endParaRPr lang="en-US" sz="1000" dirty="0"/>
          </a:p>
        </p:txBody>
      </p:sp>
      <p:sp>
        <p:nvSpPr>
          <p:cNvPr id="21" name="TextBox 20"/>
          <p:cNvSpPr txBox="1"/>
          <p:nvPr/>
        </p:nvSpPr>
        <p:spPr>
          <a:xfrm>
            <a:off x="638565" y="2909592"/>
            <a:ext cx="879475" cy="215444"/>
          </a:xfrm>
          <a:prstGeom prst="rect">
            <a:avLst/>
          </a:prstGeom>
          <a:noFill/>
        </p:spPr>
        <p:txBody>
          <a:bodyPr wrap="square" rtlCol="0">
            <a:spAutoFit/>
          </a:bodyPr>
          <a:lstStyle/>
          <a:p>
            <a:pPr algn="r"/>
            <a:r>
              <a:rPr lang="en-US" sz="800" dirty="0" smtClean="0"/>
              <a:t>20” / 50 cm</a:t>
            </a:r>
            <a:endParaRPr lang="en-US" sz="800" dirty="0"/>
          </a:p>
        </p:txBody>
      </p:sp>
      <p:sp>
        <p:nvSpPr>
          <p:cNvPr id="22" name="TextBox 21"/>
          <p:cNvSpPr txBox="1"/>
          <p:nvPr/>
        </p:nvSpPr>
        <p:spPr>
          <a:xfrm>
            <a:off x="2918960" y="4423575"/>
            <a:ext cx="879475" cy="215444"/>
          </a:xfrm>
          <a:prstGeom prst="rect">
            <a:avLst/>
          </a:prstGeom>
          <a:noFill/>
        </p:spPr>
        <p:txBody>
          <a:bodyPr wrap="square" rtlCol="0">
            <a:spAutoFit/>
          </a:bodyPr>
          <a:lstStyle/>
          <a:p>
            <a:pPr algn="ctr"/>
            <a:r>
              <a:rPr lang="en-US" sz="800" dirty="0" smtClean="0"/>
              <a:t>20” / 50 cm</a:t>
            </a:r>
            <a:endParaRPr lang="en-US" sz="800" dirty="0"/>
          </a:p>
        </p:txBody>
      </p:sp>
      <p:sp>
        <p:nvSpPr>
          <p:cNvPr id="23" name="TextBox 22"/>
          <p:cNvSpPr txBox="1"/>
          <p:nvPr/>
        </p:nvSpPr>
        <p:spPr>
          <a:xfrm rot="1710720">
            <a:off x="528764" y="4080019"/>
            <a:ext cx="2054225" cy="338554"/>
          </a:xfrm>
          <a:prstGeom prst="rect">
            <a:avLst/>
          </a:prstGeom>
          <a:noFill/>
        </p:spPr>
        <p:txBody>
          <a:bodyPr wrap="square" rtlCol="0">
            <a:spAutoFit/>
          </a:bodyPr>
          <a:lstStyle/>
          <a:p>
            <a:pPr algn="ctr"/>
            <a:r>
              <a:rPr lang="en-US" sz="800" dirty="0" smtClean="0"/>
              <a:t>139” / 353 cm for CJV300-130</a:t>
            </a:r>
          </a:p>
          <a:p>
            <a:pPr algn="ctr"/>
            <a:r>
              <a:rPr lang="en-US" sz="800" dirty="0"/>
              <a:t>149” / 378 cm </a:t>
            </a:r>
            <a:r>
              <a:rPr lang="en-US" sz="800" dirty="0" smtClean="0"/>
              <a:t>for CJV300</a:t>
            </a:r>
            <a:r>
              <a:rPr lang="en-US" sz="800" dirty="0"/>
              <a:t>-</a:t>
            </a:r>
            <a:r>
              <a:rPr lang="en-US" sz="800" dirty="0" smtClean="0"/>
              <a:t>160</a:t>
            </a:r>
            <a:endParaRPr lang="en-US" sz="800" dirty="0"/>
          </a:p>
        </p:txBody>
      </p:sp>
      <p:sp>
        <p:nvSpPr>
          <p:cNvPr id="25" name="TextBox 24"/>
          <p:cNvSpPr txBox="1"/>
          <p:nvPr/>
        </p:nvSpPr>
        <p:spPr>
          <a:xfrm rot="19798310">
            <a:off x="2130720" y="3823459"/>
            <a:ext cx="1783897" cy="215444"/>
          </a:xfrm>
          <a:prstGeom prst="rect">
            <a:avLst/>
          </a:prstGeom>
          <a:noFill/>
        </p:spPr>
        <p:txBody>
          <a:bodyPr wrap="square" rtlCol="0">
            <a:spAutoFit/>
          </a:bodyPr>
          <a:lstStyle/>
          <a:p>
            <a:r>
              <a:rPr lang="en-US" sz="800" dirty="0"/>
              <a:t>4</a:t>
            </a:r>
            <a:r>
              <a:rPr lang="en-US" sz="800" dirty="0" smtClean="0"/>
              <a:t>0” / 100 cm           40</a:t>
            </a:r>
            <a:r>
              <a:rPr lang="en-US" sz="800" dirty="0"/>
              <a:t>” / 100 </a:t>
            </a:r>
            <a:r>
              <a:rPr lang="en-US" sz="800" dirty="0" smtClean="0"/>
              <a:t>cm</a:t>
            </a:r>
            <a:endParaRPr lang="en-US" sz="800" dirty="0"/>
          </a:p>
        </p:txBody>
      </p:sp>
      <p:sp>
        <p:nvSpPr>
          <p:cNvPr id="26" name="TextBox 25"/>
          <p:cNvSpPr txBox="1"/>
          <p:nvPr/>
        </p:nvSpPr>
        <p:spPr>
          <a:xfrm rot="19771716">
            <a:off x="3140010" y="3972726"/>
            <a:ext cx="1281113" cy="215444"/>
          </a:xfrm>
          <a:prstGeom prst="rect">
            <a:avLst/>
          </a:prstGeom>
          <a:noFill/>
        </p:spPr>
        <p:txBody>
          <a:bodyPr wrap="square" rtlCol="0">
            <a:spAutoFit/>
          </a:bodyPr>
          <a:lstStyle/>
          <a:p>
            <a:pPr algn="ctr"/>
            <a:r>
              <a:rPr lang="en-US" sz="800" dirty="0" smtClean="0"/>
              <a:t>107” / 270 cm</a:t>
            </a:r>
            <a:endParaRPr lang="en-US" sz="800" dirty="0"/>
          </a:p>
        </p:txBody>
      </p:sp>
      <p:sp>
        <p:nvSpPr>
          <p:cNvPr id="7" name="Rectangle 66"/>
          <p:cNvSpPr>
            <a:spLocks noChangeArrowheads="1"/>
          </p:cNvSpPr>
          <p:nvPr/>
        </p:nvSpPr>
        <p:spPr bwMode="auto">
          <a:xfrm>
            <a:off x="4573588" y="2023936"/>
            <a:ext cx="4079506" cy="2121093"/>
          </a:xfrm>
          <a:prstGeom prst="rect">
            <a:avLst/>
          </a:prstGeom>
          <a:noFill/>
          <a:ln w="9525" algn="ctr">
            <a:noFill/>
            <a:miter lim="800000"/>
            <a:headEnd/>
            <a:tailEnd/>
          </a:ln>
        </p:spPr>
        <p:txBody>
          <a:bodyPr wrap="square">
            <a:spAutoFit/>
          </a:bodyPr>
          <a:lstStyle/>
          <a:p>
            <a:pPr marL="171450" indent="-171450">
              <a:lnSpc>
                <a:spcPct val="110000"/>
              </a:lnSpc>
              <a:buFont typeface="Arial"/>
              <a:buChar char="•"/>
            </a:pPr>
            <a:r>
              <a:rPr lang="en-US" altLang="ja-JP" sz="1000" dirty="0" smtClean="0">
                <a:latin typeface="Arial"/>
                <a:ea typeface="メイリオ" pitchFamily="50" charset="-128"/>
                <a:cs typeface="Arial"/>
              </a:rPr>
              <a:t>Ensure installation floor can safely accommodate weight</a:t>
            </a:r>
          </a:p>
          <a:p>
            <a:pPr marL="171450" indent="-171450">
              <a:lnSpc>
                <a:spcPct val="110000"/>
              </a:lnSpc>
              <a:buFont typeface="Arial"/>
              <a:buChar char="•"/>
            </a:pPr>
            <a:r>
              <a:rPr lang="en-US" altLang="ja-JP" sz="1000" dirty="0" smtClean="0">
                <a:latin typeface="Arial"/>
                <a:ea typeface="メイリオ" pitchFamily="50" charset="-128"/>
                <a:cs typeface="Arial"/>
              </a:rPr>
              <a:t>Use in a well-ventilated environment</a:t>
            </a:r>
          </a:p>
          <a:p>
            <a:pPr marL="396875" indent="-171450">
              <a:lnSpc>
                <a:spcPct val="110000"/>
              </a:lnSpc>
              <a:buFont typeface="Arial"/>
              <a:buChar char="•"/>
            </a:pPr>
            <a:r>
              <a:rPr lang="en-US" altLang="ja-JP" sz="1000" dirty="0" smtClean="0">
                <a:latin typeface="Arial"/>
                <a:ea typeface="メイリオ" pitchFamily="50" charset="-128"/>
                <a:cs typeface="Arial"/>
              </a:rPr>
              <a:t>Environmental temperature:</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 65-86˚F / 20-30˚C</a:t>
            </a:r>
          </a:p>
          <a:p>
            <a:pPr marL="396875" indent="-171450">
              <a:lnSpc>
                <a:spcPct val="110000"/>
              </a:lnSpc>
              <a:buFont typeface="Arial"/>
              <a:buChar char="•"/>
            </a:pPr>
            <a:r>
              <a:rPr lang="en-US" altLang="ja-JP" sz="1000" dirty="0" smtClean="0">
                <a:latin typeface="Arial"/>
                <a:ea typeface="メイリオ" pitchFamily="50" charset="-128"/>
                <a:cs typeface="Arial"/>
              </a:rPr>
              <a:t>Quality assurance temperature:</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 65-77˚F / 20-25˚C</a:t>
            </a:r>
            <a:r>
              <a:rPr lang="ja-JP" altLang="en-US" sz="1000" dirty="0" smtClean="0">
                <a:latin typeface="Arial"/>
                <a:ea typeface="メイリオ" pitchFamily="50" charset="-128"/>
                <a:cs typeface="Arial"/>
              </a:rPr>
              <a:t> </a:t>
            </a:r>
            <a:r>
              <a:rPr lang="en-US" altLang="ja-JP" sz="1000" dirty="0" smtClean="0">
                <a:latin typeface="Arial"/>
                <a:ea typeface="メイリオ" pitchFamily="50" charset="-128"/>
                <a:cs typeface="Arial"/>
              </a:rPr>
              <a:t> </a:t>
            </a:r>
          </a:p>
          <a:p>
            <a:pPr marL="396875" indent="-171450">
              <a:lnSpc>
                <a:spcPct val="110000"/>
              </a:lnSpc>
              <a:buFont typeface="Arial"/>
              <a:buChar char="•"/>
            </a:pPr>
            <a:r>
              <a:rPr lang="en-US" altLang="ja-JP" sz="1000" dirty="0" smtClean="0">
                <a:latin typeface="Arial"/>
                <a:ea typeface="メイリオ" pitchFamily="50" charset="-128"/>
                <a:cs typeface="Arial"/>
              </a:rPr>
              <a:t>Humidity:</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 35-65% RH (non-condensing)</a:t>
            </a:r>
          </a:p>
          <a:p>
            <a:pPr marL="396875" indent="-171450">
              <a:lnSpc>
                <a:spcPct val="110000"/>
              </a:lnSpc>
              <a:buFont typeface="Arial"/>
              <a:buChar char="•"/>
            </a:pPr>
            <a:r>
              <a:rPr lang="en-US" altLang="ja-JP" sz="1000" dirty="0" smtClean="0">
                <a:latin typeface="Arial"/>
                <a:ea typeface="メイリオ" pitchFamily="50" charset="-128"/>
                <a:cs typeface="Arial"/>
              </a:rPr>
              <a:t>Temperature gradient: +/- 50˚F / 10˚C per hour maximum</a:t>
            </a:r>
          </a:p>
          <a:p>
            <a:pPr marL="396875" indent="-171450">
              <a:lnSpc>
                <a:spcPct val="110000"/>
              </a:lnSpc>
              <a:buFont typeface="Arial"/>
              <a:buChar char="•"/>
            </a:pPr>
            <a:r>
              <a:rPr lang="en-US" altLang="ja-JP" sz="1000" dirty="0" smtClean="0">
                <a:latin typeface="Arial"/>
                <a:ea typeface="メイリオ" pitchFamily="50" charset="-128"/>
                <a:cs typeface="Arial"/>
              </a:rPr>
              <a:t>Dust:  equivalent to office environment</a:t>
            </a:r>
            <a:r>
              <a:rPr lang="ja-JP" altLang="en-US" sz="1000" dirty="0" smtClean="0">
                <a:latin typeface="Arial"/>
                <a:ea typeface="メイリオ" pitchFamily="50" charset="-128"/>
                <a:cs typeface="Arial"/>
              </a:rPr>
              <a:t>　</a:t>
            </a:r>
            <a:endParaRPr lang="en-US" altLang="ja-JP" sz="1000" dirty="0">
              <a:latin typeface="Arial"/>
              <a:ea typeface="メイリオ" pitchFamily="50" charset="-128"/>
              <a:cs typeface="Arial"/>
            </a:endParaRPr>
          </a:p>
          <a:p>
            <a:pPr marL="171450" indent="-171450">
              <a:lnSpc>
                <a:spcPct val="110000"/>
              </a:lnSpc>
              <a:buFont typeface="Arial"/>
              <a:buChar char="•"/>
            </a:pPr>
            <a:r>
              <a:rPr lang="en-US" altLang="ja-JP" sz="1000" dirty="0">
                <a:latin typeface="Arial"/>
                <a:ea typeface="メイリオ" pitchFamily="50" charset="-128"/>
                <a:cs typeface="Arial"/>
              </a:rPr>
              <a:t>Do not install on </a:t>
            </a:r>
            <a:r>
              <a:rPr lang="en-US" altLang="ja-JP" sz="1000" dirty="0" smtClean="0">
                <a:latin typeface="Arial"/>
                <a:ea typeface="メイリオ" pitchFamily="50" charset="-128"/>
                <a:cs typeface="Arial"/>
              </a:rPr>
              <a:t>carpets</a:t>
            </a:r>
            <a:r>
              <a:rPr lang="en-US" altLang="ja-JP" sz="1000" dirty="0">
                <a:latin typeface="Arial"/>
                <a:ea typeface="メイリオ" pitchFamily="50" charset="-128"/>
                <a:cs typeface="Arial"/>
              </a:rPr>
              <a:t> </a:t>
            </a:r>
            <a:r>
              <a:rPr lang="en-US" altLang="ja-JP" sz="1000" dirty="0" smtClean="0">
                <a:latin typeface="Arial"/>
                <a:ea typeface="メイリオ" pitchFamily="50" charset="-128"/>
                <a:cs typeface="Arial"/>
              </a:rPr>
              <a:t>or any surface that can cause static electricity, which can affect image quality</a:t>
            </a:r>
            <a:endParaRPr lang="ja-JP" altLang="en-US" sz="1000" dirty="0">
              <a:latin typeface="Arial"/>
              <a:ea typeface="メイリオ" pitchFamily="50" charset="-128"/>
              <a:cs typeface="Arial"/>
            </a:endParaRPr>
          </a:p>
          <a:p>
            <a:pPr marL="171450" indent="-171450">
              <a:lnSpc>
                <a:spcPct val="110000"/>
              </a:lnSpc>
              <a:buFont typeface="Arial"/>
              <a:buChar char="•"/>
            </a:pPr>
            <a:r>
              <a:rPr lang="en-US" altLang="ja-JP" sz="1000" dirty="0" smtClean="0">
                <a:latin typeface="Arial"/>
                <a:ea typeface="メイリオ" pitchFamily="50" charset="-128"/>
                <a:cs typeface="Arial"/>
              </a:rPr>
              <a:t>Do not install near where chemicals (e.g. photographic fixer, acetic acid, hydrochloric acid) are used</a:t>
            </a:r>
          </a:p>
          <a:p>
            <a:pPr marL="171450" indent="-171450">
              <a:lnSpc>
                <a:spcPct val="110000"/>
              </a:lnSpc>
              <a:buFont typeface="Arial"/>
              <a:buChar char="•"/>
            </a:pPr>
            <a:r>
              <a:rPr lang="en-US" altLang="ja-JP" sz="1000" dirty="0" smtClean="0">
                <a:latin typeface="Arial"/>
                <a:ea typeface="メイリオ" pitchFamily="50" charset="-128"/>
                <a:cs typeface="Arial"/>
              </a:rPr>
              <a:t>Diagram at left does not include installation area for PC</a:t>
            </a:r>
          </a:p>
        </p:txBody>
      </p:sp>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pPr>
              <a:defRPr/>
            </a:pPr>
            <a:fld id="{FCABE788-517C-5F48-B4F9-339C3168B238}" type="slidenum">
              <a:rPr lang="en-US" smtClean="0"/>
              <a:pPr>
                <a:defRPr/>
              </a:pPr>
              <a:t>53</a:t>
            </a:fld>
            <a:endParaRPr lang="en-US" dirty="0"/>
          </a:p>
        </p:txBody>
      </p:sp>
    </p:spTree>
    <p:extLst>
      <p:ext uri="{BB962C8B-B14F-4D97-AF65-F5344CB8AC3E}">
        <p14:creationId xmlns:p14="http://schemas.microsoft.com/office/powerpoint/2010/main" val="4194511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627932" y="1918313"/>
            <a:ext cx="4769527" cy="2376163"/>
            <a:chOff x="3618525" y="2078239"/>
            <a:chExt cx="4769527" cy="2376163"/>
          </a:xfrm>
        </p:grpSpPr>
        <p:sp>
          <p:nvSpPr>
            <p:cNvPr id="62" name="TextBox 61"/>
            <p:cNvSpPr txBox="1"/>
            <p:nvPr/>
          </p:nvSpPr>
          <p:spPr>
            <a:xfrm>
              <a:off x="5607050" y="2354512"/>
              <a:ext cx="1098550" cy="215444"/>
            </a:xfrm>
            <a:prstGeom prst="rect">
              <a:avLst/>
            </a:prstGeom>
            <a:noFill/>
          </p:spPr>
          <p:txBody>
            <a:bodyPr wrap="square" rtlCol="0">
              <a:spAutoFit/>
            </a:bodyPr>
            <a:lstStyle/>
            <a:p>
              <a:pPr algn="dist"/>
              <a:r>
                <a:rPr lang="en-US" sz="800" i="1" dirty="0" smtClean="0">
                  <a:solidFill>
                    <a:schemeClr val="bg2">
                      <a:lumMod val="50000"/>
                    </a:schemeClr>
                  </a:solidFill>
                </a:rPr>
                <a:t>1 2 3 4 5 6 7 8</a:t>
              </a:r>
              <a:endParaRPr lang="en-US" sz="800" i="1" dirty="0">
                <a:solidFill>
                  <a:schemeClr val="bg2">
                    <a:lumMod val="50000"/>
                  </a:schemeClr>
                </a:solidFill>
              </a:endParaRPr>
            </a:p>
          </p:txBody>
        </p:sp>
        <p:grpSp>
          <p:nvGrpSpPr>
            <p:cNvPr id="137" name="グループ化 62"/>
            <p:cNvGrpSpPr>
              <a:grpSpLocks noChangeAspect="1"/>
            </p:cNvGrpSpPr>
            <p:nvPr/>
          </p:nvGrpSpPr>
          <p:grpSpPr bwMode="auto">
            <a:xfrm>
              <a:off x="3618525" y="2078239"/>
              <a:ext cx="4769527" cy="2376163"/>
              <a:chOff x="770345" y="2622660"/>
              <a:chExt cx="7010239" cy="4092555"/>
            </a:xfrm>
          </p:grpSpPr>
          <p:cxnSp>
            <p:nvCxnSpPr>
              <p:cNvPr id="138" name="直線コネクタ 9"/>
              <p:cNvCxnSpPr/>
              <p:nvPr/>
            </p:nvCxnSpPr>
            <p:spPr>
              <a:xfrm>
                <a:off x="4599858" y="3405134"/>
                <a:ext cx="0" cy="1337856"/>
              </a:xfrm>
              <a:prstGeom prst="line">
                <a:avLst/>
              </a:prstGeom>
              <a:ln w="28575"/>
            </p:spPr>
            <p:style>
              <a:lnRef idx="1">
                <a:schemeClr val="dk1"/>
              </a:lnRef>
              <a:fillRef idx="0">
                <a:schemeClr val="dk1"/>
              </a:fillRef>
              <a:effectRef idx="0">
                <a:schemeClr val="dk1"/>
              </a:effectRef>
              <a:fontRef idx="minor">
                <a:schemeClr val="tx1"/>
              </a:fontRef>
            </p:style>
          </p:cxnSp>
          <p:cxnSp>
            <p:nvCxnSpPr>
              <p:cNvPr id="139" name="直線コネクタ 10"/>
              <p:cNvCxnSpPr/>
              <p:nvPr/>
            </p:nvCxnSpPr>
            <p:spPr>
              <a:xfrm>
                <a:off x="4785225" y="3405134"/>
                <a:ext cx="0" cy="1337856"/>
              </a:xfrm>
              <a:prstGeom prst="line">
                <a:avLst/>
              </a:prstGeom>
              <a:ln w="28575"/>
            </p:spPr>
            <p:style>
              <a:lnRef idx="1">
                <a:schemeClr val="dk1"/>
              </a:lnRef>
              <a:fillRef idx="0">
                <a:schemeClr val="dk1"/>
              </a:fillRef>
              <a:effectRef idx="0">
                <a:schemeClr val="dk1"/>
              </a:effectRef>
              <a:fontRef idx="minor">
                <a:schemeClr val="tx1"/>
              </a:fontRef>
            </p:style>
          </p:cxnSp>
          <p:cxnSp>
            <p:nvCxnSpPr>
              <p:cNvPr id="140" name="直線コネクタ 11"/>
              <p:cNvCxnSpPr/>
              <p:nvPr/>
            </p:nvCxnSpPr>
            <p:spPr>
              <a:xfrm>
                <a:off x="4964273" y="3405134"/>
                <a:ext cx="0" cy="1337856"/>
              </a:xfrm>
              <a:prstGeom prst="line">
                <a:avLst/>
              </a:prstGeom>
              <a:ln w="28575"/>
            </p:spPr>
            <p:style>
              <a:lnRef idx="1">
                <a:schemeClr val="dk1"/>
              </a:lnRef>
              <a:fillRef idx="0">
                <a:schemeClr val="dk1"/>
              </a:fillRef>
              <a:effectRef idx="0">
                <a:schemeClr val="dk1"/>
              </a:effectRef>
              <a:fontRef idx="minor">
                <a:schemeClr val="tx1"/>
              </a:fontRef>
            </p:style>
          </p:cxnSp>
          <p:cxnSp>
            <p:nvCxnSpPr>
              <p:cNvPr id="141" name="直線コネクタ 12"/>
              <p:cNvCxnSpPr/>
              <p:nvPr/>
            </p:nvCxnSpPr>
            <p:spPr>
              <a:xfrm>
                <a:off x="5137001" y="3405134"/>
                <a:ext cx="0" cy="1337856"/>
              </a:xfrm>
              <a:prstGeom prst="line">
                <a:avLst/>
              </a:prstGeom>
              <a:ln w="28575"/>
            </p:spPr>
            <p:style>
              <a:lnRef idx="1">
                <a:schemeClr val="dk1"/>
              </a:lnRef>
              <a:fillRef idx="0">
                <a:schemeClr val="dk1"/>
              </a:fillRef>
              <a:effectRef idx="0">
                <a:schemeClr val="dk1"/>
              </a:effectRef>
              <a:fontRef idx="minor">
                <a:schemeClr val="tx1"/>
              </a:fontRef>
            </p:style>
          </p:cxnSp>
          <p:grpSp>
            <p:nvGrpSpPr>
              <p:cNvPr id="142" name="グループ化 72"/>
              <p:cNvGrpSpPr>
                <a:grpSpLocks/>
              </p:cNvGrpSpPr>
              <p:nvPr/>
            </p:nvGrpSpPr>
            <p:grpSpPr bwMode="auto">
              <a:xfrm>
                <a:off x="5585671" y="4402354"/>
                <a:ext cx="1760985" cy="1809314"/>
                <a:chOff x="5247355" y="2852733"/>
                <a:chExt cx="1046953" cy="1179015"/>
              </a:xfrm>
            </p:grpSpPr>
            <p:grpSp>
              <p:nvGrpSpPr>
                <p:cNvPr id="162" name="グループ化 46"/>
                <p:cNvGrpSpPr>
                  <a:grpSpLocks/>
                </p:cNvGrpSpPr>
                <p:nvPr/>
              </p:nvGrpSpPr>
              <p:grpSpPr bwMode="auto">
                <a:xfrm>
                  <a:off x="5247355" y="2852733"/>
                  <a:ext cx="1046953" cy="1179015"/>
                  <a:chOff x="3976626" y="2276669"/>
                  <a:chExt cx="1046953" cy="1179015"/>
                </a:xfrm>
              </p:grpSpPr>
              <p:sp>
                <p:nvSpPr>
                  <p:cNvPr id="167" name="正方形/長方形 19"/>
                  <p:cNvSpPr/>
                  <p:nvPr/>
                </p:nvSpPr>
                <p:spPr>
                  <a:xfrm>
                    <a:off x="3976626" y="2276669"/>
                    <a:ext cx="1046953" cy="117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ja-JP" altLang="en-US" sz="1100" smtClean="0">
                      <a:solidFill>
                        <a:srgbClr val="FFFFFF"/>
                      </a:solidFill>
                      <a:latin typeface="Meiryo" pitchFamily="34" charset="-128"/>
                      <a:ea typeface="Meiryo" pitchFamily="34" charset="-128"/>
                      <a:cs typeface="Meiryo" pitchFamily="34" charset="-128"/>
                    </a:endParaRPr>
                  </a:p>
                </p:txBody>
              </p:sp>
              <p:cxnSp>
                <p:nvCxnSpPr>
                  <p:cNvPr id="168" name="直線コネクタ 20"/>
                  <p:cNvCxnSpPr/>
                  <p:nvPr/>
                </p:nvCxnSpPr>
                <p:spPr>
                  <a:xfrm>
                    <a:off x="4114383" y="2498640"/>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9" name="直線コネクタ 21"/>
                  <p:cNvCxnSpPr/>
                  <p:nvPr/>
                </p:nvCxnSpPr>
                <p:spPr>
                  <a:xfrm>
                    <a:off x="4224588" y="2498640"/>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70" name="直線コネクタ 22"/>
                  <p:cNvCxnSpPr/>
                  <p:nvPr/>
                </p:nvCxnSpPr>
                <p:spPr>
                  <a:xfrm>
                    <a:off x="4337299" y="2498640"/>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71" name="直線コネクタ 23"/>
                  <p:cNvCxnSpPr/>
                  <p:nvPr/>
                </p:nvCxnSpPr>
                <p:spPr>
                  <a:xfrm>
                    <a:off x="4447504" y="2498640"/>
                    <a:ext cx="0" cy="871796"/>
                  </a:xfrm>
                  <a:prstGeom prst="line">
                    <a:avLst/>
                  </a:prstGeom>
                  <a:ln w="28575"/>
                </p:spPr>
                <p:style>
                  <a:lnRef idx="1">
                    <a:schemeClr val="dk1"/>
                  </a:lnRef>
                  <a:fillRef idx="0">
                    <a:schemeClr val="dk1"/>
                  </a:fillRef>
                  <a:effectRef idx="0">
                    <a:schemeClr val="dk1"/>
                  </a:effectRef>
                  <a:fontRef idx="minor">
                    <a:schemeClr val="tx1"/>
                  </a:fontRef>
                </p:style>
              </p:cxnSp>
            </p:grpSp>
            <p:cxnSp>
              <p:nvCxnSpPr>
                <p:cNvPr id="163" name="直線コネクタ 15"/>
                <p:cNvCxnSpPr/>
                <p:nvPr/>
              </p:nvCxnSpPr>
              <p:spPr>
                <a:xfrm>
                  <a:off x="5823430" y="3074704"/>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4" name="直線コネクタ 16"/>
                <p:cNvCxnSpPr/>
                <p:nvPr/>
              </p:nvCxnSpPr>
              <p:spPr>
                <a:xfrm>
                  <a:off x="5933635" y="3074704"/>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5" name="直線コネクタ 17"/>
                <p:cNvCxnSpPr/>
                <p:nvPr/>
              </p:nvCxnSpPr>
              <p:spPr>
                <a:xfrm>
                  <a:off x="6046345" y="3074704"/>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66" name="直線コネクタ 18"/>
                <p:cNvCxnSpPr/>
                <p:nvPr/>
              </p:nvCxnSpPr>
              <p:spPr>
                <a:xfrm>
                  <a:off x="6156551" y="3074704"/>
                  <a:ext cx="0" cy="871796"/>
                </a:xfrm>
                <a:prstGeom prst="line">
                  <a:avLst/>
                </a:prstGeom>
                <a:ln w="28575"/>
              </p:spPr>
              <p:style>
                <a:lnRef idx="1">
                  <a:schemeClr val="dk1"/>
                </a:lnRef>
                <a:fillRef idx="0">
                  <a:schemeClr val="dk1"/>
                </a:fillRef>
                <a:effectRef idx="0">
                  <a:schemeClr val="dk1"/>
                </a:effectRef>
                <a:fontRef idx="minor">
                  <a:schemeClr val="tx1"/>
                </a:fontRef>
              </p:style>
            </p:cxnSp>
          </p:grpSp>
          <p:grpSp>
            <p:nvGrpSpPr>
              <p:cNvPr id="143" name="グループ化 61"/>
              <p:cNvGrpSpPr>
                <a:grpSpLocks/>
              </p:cNvGrpSpPr>
              <p:nvPr/>
            </p:nvGrpSpPr>
            <p:grpSpPr bwMode="auto">
              <a:xfrm>
                <a:off x="770345" y="2622660"/>
                <a:ext cx="7010239" cy="4092555"/>
                <a:chOff x="770345" y="2505986"/>
                <a:chExt cx="7010239" cy="4092555"/>
              </a:xfrm>
            </p:grpSpPr>
            <p:cxnSp>
              <p:nvCxnSpPr>
                <p:cNvPr id="144" name="直線矢印コネクタ 55"/>
                <p:cNvCxnSpPr/>
                <p:nvPr/>
              </p:nvCxnSpPr>
              <p:spPr>
                <a:xfrm flipV="1">
                  <a:off x="1345405" y="3285991"/>
                  <a:ext cx="0" cy="2651028"/>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145" name="直線矢印コネクタ 66"/>
                <p:cNvCxnSpPr/>
                <p:nvPr/>
              </p:nvCxnSpPr>
              <p:spPr>
                <a:xfrm>
                  <a:off x="3866816" y="4929924"/>
                  <a:ext cx="1223843"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nvGrpSpPr>
                <p:cNvPr id="146" name="グループ化 58"/>
                <p:cNvGrpSpPr>
                  <a:grpSpLocks/>
                </p:cNvGrpSpPr>
                <p:nvPr/>
              </p:nvGrpSpPr>
              <p:grpSpPr bwMode="auto">
                <a:xfrm>
                  <a:off x="770345" y="2505986"/>
                  <a:ext cx="7010239" cy="4092555"/>
                  <a:chOff x="770345" y="2622660"/>
                  <a:chExt cx="7010239" cy="4092555"/>
                </a:xfrm>
              </p:grpSpPr>
              <p:grpSp>
                <p:nvGrpSpPr>
                  <p:cNvPr id="148" name="グループ化 45"/>
                  <p:cNvGrpSpPr>
                    <a:grpSpLocks/>
                  </p:cNvGrpSpPr>
                  <p:nvPr/>
                </p:nvGrpSpPr>
                <p:grpSpPr bwMode="auto">
                  <a:xfrm>
                    <a:off x="770345" y="2622660"/>
                    <a:ext cx="7010239" cy="3845719"/>
                    <a:chOff x="2276434" y="1983210"/>
                    <a:chExt cx="4167774" cy="2506011"/>
                  </a:xfrm>
                </p:grpSpPr>
                <p:sp>
                  <p:nvSpPr>
                    <p:cNvPr id="153" name="正方形/長方形 32"/>
                    <p:cNvSpPr/>
                    <p:nvPr/>
                  </p:nvSpPr>
                  <p:spPr>
                    <a:xfrm>
                      <a:off x="3977106" y="2277562"/>
                      <a:ext cx="1045701" cy="117901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ja-JP" altLang="en-US" sz="1100" smtClean="0">
                        <a:solidFill>
                          <a:srgbClr val="FFFFFF"/>
                        </a:solidFill>
                        <a:latin typeface="Meiryo" pitchFamily="34" charset="-128"/>
                        <a:ea typeface="Meiryo" pitchFamily="34" charset="-128"/>
                        <a:cs typeface="Meiryo" pitchFamily="34" charset="-128"/>
                      </a:endParaRPr>
                    </a:p>
                  </p:txBody>
                </p:sp>
                <p:cxnSp>
                  <p:nvCxnSpPr>
                    <p:cNvPr id="154" name="直線コネクタ 10"/>
                    <p:cNvCxnSpPr/>
                    <p:nvPr/>
                  </p:nvCxnSpPr>
                  <p:spPr>
                    <a:xfrm>
                      <a:off x="4114863" y="2497923"/>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55" name="直線コネクタ 11"/>
                    <p:cNvCxnSpPr/>
                    <p:nvPr/>
                  </p:nvCxnSpPr>
                  <p:spPr>
                    <a:xfrm>
                      <a:off x="4225069" y="2497923"/>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56" name="直線コネクタ 35"/>
                    <p:cNvCxnSpPr/>
                    <p:nvPr/>
                  </p:nvCxnSpPr>
                  <p:spPr>
                    <a:xfrm>
                      <a:off x="4336527" y="2497923"/>
                      <a:ext cx="0" cy="871796"/>
                    </a:xfrm>
                    <a:prstGeom prst="line">
                      <a:avLst/>
                    </a:prstGeom>
                    <a:ln w="28575"/>
                  </p:spPr>
                  <p:style>
                    <a:lnRef idx="1">
                      <a:schemeClr val="dk1"/>
                    </a:lnRef>
                    <a:fillRef idx="0">
                      <a:schemeClr val="dk1"/>
                    </a:fillRef>
                    <a:effectRef idx="0">
                      <a:schemeClr val="dk1"/>
                    </a:effectRef>
                    <a:fontRef idx="minor">
                      <a:schemeClr val="tx1"/>
                    </a:fontRef>
                  </p:style>
                </p:cxnSp>
                <p:cxnSp>
                  <p:nvCxnSpPr>
                    <p:cNvPr id="157" name="直線コネクタ 36"/>
                    <p:cNvCxnSpPr/>
                    <p:nvPr/>
                  </p:nvCxnSpPr>
                  <p:spPr>
                    <a:xfrm>
                      <a:off x="4446733" y="2497923"/>
                      <a:ext cx="0" cy="871796"/>
                    </a:xfrm>
                    <a:prstGeom prst="line">
                      <a:avLst/>
                    </a:prstGeom>
                    <a:ln w="28575"/>
                  </p:spPr>
                  <p:style>
                    <a:lnRef idx="1">
                      <a:schemeClr val="dk1"/>
                    </a:lnRef>
                    <a:fillRef idx="0">
                      <a:schemeClr val="dk1"/>
                    </a:fillRef>
                    <a:effectRef idx="0">
                      <a:schemeClr val="dk1"/>
                    </a:effectRef>
                    <a:fontRef idx="minor">
                      <a:schemeClr val="tx1"/>
                    </a:fontRef>
                  </p:style>
                </p:cxnSp>
                <p:sp>
                  <p:nvSpPr>
                    <p:cNvPr id="158" name="角丸四角形 37"/>
                    <p:cNvSpPr/>
                    <p:nvPr/>
                  </p:nvSpPr>
                  <p:spPr>
                    <a:xfrm>
                      <a:off x="3707855" y="1983210"/>
                      <a:ext cx="2736353" cy="2506011"/>
                    </a:xfrm>
                    <a:prstGeom prst="roundRect">
                      <a:avLst/>
                    </a:pr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defRPr/>
                      </a:pPr>
                      <a:endParaRPr kumimoji="1" lang="ja-JP" altLang="en-US" sz="1100" smtClean="0">
                        <a:solidFill>
                          <a:srgbClr val="FFFFFF"/>
                        </a:solidFill>
                        <a:latin typeface="Meiryo" pitchFamily="34" charset="-128"/>
                        <a:ea typeface="Meiryo" pitchFamily="34" charset="-128"/>
                        <a:cs typeface="Meiryo" pitchFamily="34" charset="-128"/>
                      </a:endParaRPr>
                    </a:p>
                  </p:txBody>
                </p:sp>
                <p:cxnSp>
                  <p:nvCxnSpPr>
                    <p:cNvPr id="159" name="直線コネクタ 38"/>
                    <p:cNvCxnSpPr/>
                    <p:nvPr/>
                  </p:nvCxnSpPr>
                  <p:spPr>
                    <a:xfrm>
                      <a:off x="2276434" y="2497923"/>
                      <a:ext cx="1820896"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0" name="直線コネクタ 39"/>
                    <p:cNvCxnSpPr/>
                    <p:nvPr/>
                  </p:nvCxnSpPr>
                  <p:spPr>
                    <a:xfrm>
                      <a:off x="2756079" y="3369719"/>
                      <a:ext cx="13412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1" name="直線矢印コネクタ 48"/>
                    <p:cNvCxnSpPr/>
                    <p:nvPr/>
                  </p:nvCxnSpPr>
                  <p:spPr>
                    <a:xfrm flipV="1">
                      <a:off x="3563836" y="2497923"/>
                      <a:ext cx="0" cy="87179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cxnSp>
                <p:nvCxnSpPr>
                  <p:cNvPr id="149" name="直線コネクタ 52"/>
                  <p:cNvCxnSpPr/>
                  <p:nvPr/>
                </p:nvCxnSpPr>
                <p:spPr>
                  <a:xfrm>
                    <a:off x="770346" y="6053693"/>
                    <a:ext cx="4463551"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0" name="直線コネクタ 60"/>
                  <p:cNvCxnSpPr/>
                  <p:nvPr/>
                </p:nvCxnSpPr>
                <p:spPr>
                  <a:xfrm flipV="1">
                    <a:off x="3866816" y="4767673"/>
                    <a:ext cx="0" cy="187596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1" name="直線コネクタ 64"/>
                  <p:cNvCxnSpPr/>
                  <p:nvPr/>
                </p:nvCxnSpPr>
                <p:spPr>
                  <a:xfrm flipV="1">
                    <a:off x="5134894" y="4782483"/>
                    <a:ext cx="0" cy="99722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2" name="直線コネクタ 71"/>
                  <p:cNvCxnSpPr/>
                  <p:nvPr/>
                </p:nvCxnSpPr>
                <p:spPr>
                  <a:xfrm flipV="1">
                    <a:off x="7106524" y="6066035"/>
                    <a:ext cx="0" cy="64918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cxnSp>
              <p:nvCxnSpPr>
                <p:cNvPr id="147" name="直線矢印コネクタ 77"/>
                <p:cNvCxnSpPr/>
                <p:nvPr/>
              </p:nvCxnSpPr>
              <p:spPr>
                <a:xfrm>
                  <a:off x="3896306" y="6571390"/>
                  <a:ext cx="3168089"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grpSp>
        </p:grpSp>
        <p:sp>
          <p:nvSpPr>
            <p:cNvPr id="172" name="TextBox 171"/>
            <p:cNvSpPr txBox="1"/>
            <p:nvPr/>
          </p:nvSpPr>
          <p:spPr>
            <a:xfrm>
              <a:off x="6931025" y="3119687"/>
              <a:ext cx="1114425" cy="215444"/>
            </a:xfrm>
            <a:prstGeom prst="rect">
              <a:avLst/>
            </a:prstGeom>
            <a:noFill/>
          </p:spPr>
          <p:txBody>
            <a:bodyPr wrap="square" rtlCol="0">
              <a:spAutoFit/>
            </a:bodyPr>
            <a:lstStyle/>
            <a:p>
              <a:pPr algn="dist"/>
              <a:r>
                <a:rPr lang="en-US" sz="800" i="1" dirty="0" smtClean="0">
                  <a:solidFill>
                    <a:schemeClr val="bg2">
                      <a:lumMod val="50000"/>
                    </a:schemeClr>
                  </a:solidFill>
                </a:rPr>
                <a:t>1 2 3 4 5 6 7 8</a:t>
              </a:r>
              <a:endParaRPr lang="en-US" sz="800" i="1" dirty="0">
                <a:solidFill>
                  <a:schemeClr val="bg2">
                    <a:lumMod val="50000"/>
                  </a:schemeClr>
                </a:solidFill>
              </a:endParaRPr>
            </a:p>
          </p:txBody>
        </p:sp>
      </p:grpSp>
      <p:sp>
        <p:nvSpPr>
          <p:cNvPr id="51" name="Title 50"/>
          <p:cNvSpPr>
            <a:spLocks noGrp="1"/>
          </p:cNvSpPr>
          <p:nvPr>
            <p:ph type="title"/>
          </p:nvPr>
        </p:nvSpPr>
        <p:spPr/>
        <p:txBody>
          <a:bodyPr/>
          <a:lstStyle/>
          <a:p>
            <a:r>
              <a:rPr lang="en-US" smtClean="0"/>
              <a:t>Staggered Dual Printheads</a:t>
            </a:r>
            <a:endParaRPr lang="en-US" dirty="0"/>
          </a:p>
        </p:txBody>
      </p:sp>
      <p:sp>
        <p:nvSpPr>
          <p:cNvPr id="52" name="Content Placeholder 51"/>
          <p:cNvSpPr>
            <a:spLocks noGrp="1"/>
          </p:cNvSpPr>
          <p:nvPr>
            <p:ph sz="quarter" idx="10"/>
          </p:nvPr>
        </p:nvSpPr>
        <p:spPr/>
        <p:txBody>
          <a:bodyPr/>
          <a:lstStyle/>
          <a:p>
            <a:r>
              <a:rPr lang="en-US" dirty="0" smtClean="0"/>
              <a:t>Increased print speed</a:t>
            </a:r>
          </a:p>
          <a:p>
            <a:pPr lvl="1"/>
            <a:r>
              <a:rPr lang="en-US" dirty="0" smtClean="0"/>
              <a:t>Due to a wider print swath</a:t>
            </a:r>
          </a:p>
          <a:p>
            <a:pPr lvl="2"/>
            <a:r>
              <a:rPr lang="en-US" dirty="0" smtClean="0"/>
              <a:t>2 inches wide in a single pass</a:t>
            </a:r>
          </a:p>
          <a:p>
            <a:pPr lvl="2"/>
            <a:r>
              <a:rPr lang="en-US" dirty="0" smtClean="0"/>
              <a:t>Print speeds of up to 1140 </a:t>
            </a:r>
            <a:r>
              <a:rPr lang="en-US" dirty="0" err="1" smtClean="0"/>
              <a:t>SqFt</a:t>
            </a:r>
            <a:r>
              <a:rPr lang="en-US" dirty="0" smtClean="0"/>
              <a:t>/</a:t>
            </a:r>
            <a:r>
              <a:rPr lang="en-US" dirty="0" err="1" smtClean="0"/>
              <a:t>Hr</a:t>
            </a:r>
            <a:endParaRPr lang="en-US" dirty="0"/>
          </a:p>
        </p:txBody>
      </p:sp>
      <p:sp>
        <p:nvSpPr>
          <p:cNvPr id="8" name="Slide Number Placeholder 7"/>
          <p:cNvSpPr>
            <a:spLocks noGrp="1"/>
          </p:cNvSpPr>
          <p:nvPr>
            <p:ph type="sldNum" sz="quarter" idx="12"/>
          </p:nvPr>
        </p:nvSpPr>
        <p:spPr/>
        <p:txBody>
          <a:bodyPr/>
          <a:lstStyle/>
          <a:p>
            <a:pPr>
              <a:defRPr/>
            </a:pPr>
            <a:fld id="{5E01D1F1-D4A3-BD49-A925-6EEB77B3F101}" type="slidenum">
              <a:rPr lang="en-US" smtClean="0"/>
              <a:pPr>
                <a:defRPr/>
              </a:pPr>
              <a:t>6</a:t>
            </a:fld>
            <a:endParaRPr lang="en-US" dirty="0"/>
          </a:p>
        </p:txBody>
      </p:sp>
      <p:sp>
        <p:nvSpPr>
          <p:cNvPr id="74" name="テキスト ボックス 99"/>
          <p:cNvSpPr txBox="1">
            <a:spLocks noChangeArrowheads="1"/>
          </p:cNvSpPr>
          <p:nvPr/>
        </p:nvSpPr>
        <p:spPr bwMode="auto">
          <a:xfrm>
            <a:off x="6001631" y="4263321"/>
            <a:ext cx="165618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ltLang="ja-JP" sz="1000" dirty="0" smtClean="0">
                <a:solidFill>
                  <a:srgbClr val="FF0000"/>
                </a:solidFill>
                <a:latin typeface="Arial"/>
                <a:ea typeface="Meiryo" charset="0"/>
                <a:cs typeface="Arial"/>
              </a:rPr>
              <a:t>Combined width approx</a:t>
            </a:r>
            <a:r>
              <a:rPr lang="en-US" altLang="ja-JP" sz="1000" dirty="0">
                <a:solidFill>
                  <a:srgbClr val="FF0000"/>
                </a:solidFill>
                <a:latin typeface="Arial"/>
                <a:ea typeface="Meiryo" charset="0"/>
                <a:cs typeface="Arial"/>
              </a:rPr>
              <a:t>. </a:t>
            </a:r>
            <a:r>
              <a:rPr lang="en-US" altLang="ja-JP" sz="1000" dirty="0" smtClean="0">
                <a:solidFill>
                  <a:srgbClr val="FF0000"/>
                </a:solidFill>
                <a:latin typeface="Arial"/>
                <a:ea typeface="Meiryo" charset="0"/>
                <a:cs typeface="Arial"/>
              </a:rPr>
              <a:t>3.9 inches</a:t>
            </a:r>
            <a:endParaRPr lang="en-US" altLang="ja-JP" sz="1000" dirty="0">
              <a:solidFill>
                <a:srgbClr val="FF0000"/>
              </a:solidFill>
              <a:latin typeface="Arial"/>
              <a:ea typeface="Meiryo" charset="0"/>
              <a:cs typeface="Arial"/>
            </a:endParaRPr>
          </a:p>
        </p:txBody>
      </p:sp>
      <p:sp>
        <p:nvSpPr>
          <p:cNvPr id="59" name="Rectangular Callout 58"/>
          <p:cNvSpPr/>
          <p:nvPr/>
        </p:nvSpPr>
        <p:spPr bwMode="auto">
          <a:xfrm>
            <a:off x="4421864" y="976046"/>
            <a:ext cx="3049063" cy="261298"/>
          </a:xfrm>
          <a:prstGeom prst="wedgeRectCallout">
            <a:avLst>
              <a:gd name="adj1" fmla="val -10477"/>
              <a:gd name="adj2" fmla="val 369526"/>
            </a:avLst>
          </a:prstGeom>
          <a:no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algn="ctr" defTabSz="914400" rtl="0" eaLnBrk="1" fontAlgn="base" latinLnBrk="0" hangingPunct="1">
              <a:lnSpc>
                <a:spcPct val="100000"/>
              </a:lnSpc>
              <a:spcBef>
                <a:spcPct val="20000"/>
              </a:spcBef>
              <a:spcAft>
                <a:spcPct val="0"/>
              </a:spcAft>
              <a:buClrTx/>
              <a:buSzTx/>
              <a:buFontTx/>
              <a:buNone/>
            </a:pPr>
            <a:r>
              <a:rPr kumimoji="0" lang="en-US" sz="1000" dirty="0" smtClean="0">
                <a:latin typeface="Arial"/>
                <a:ea typeface="ＭＳ Ｐゴシック" pitchFamily="34" charset="-128"/>
                <a:cs typeface="Arial"/>
              </a:rPr>
              <a:t>One head = 1440 nozzles (180 nozzles x 8 lines)</a:t>
            </a:r>
            <a:endParaRPr kumimoji="0" lang="en-US" sz="1000" b="0" i="0" u="none" strike="noStrike" cap="none" normalizeH="0" baseline="0" dirty="0" smtClean="0">
              <a:ln>
                <a:noFill/>
              </a:ln>
              <a:effectLst/>
              <a:latin typeface="Arial"/>
              <a:ea typeface="ＭＳ Ｐゴシック" pitchFamily="34" charset="-128"/>
              <a:cs typeface="Arial"/>
            </a:endParaRPr>
          </a:p>
        </p:txBody>
      </p:sp>
      <p:sp>
        <p:nvSpPr>
          <p:cNvPr id="132" name="Rectangular Callout 131"/>
          <p:cNvSpPr/>
          <p:nvPr/>
        </p:nvSpPr>
        <p:spPr bwMode="auto">
          <a:xfrm>
            <a:off x="7222894" y="1437254"/>
            <a:ext cx="1464844" cy="230603"/>
          </a:xfrm>
          <a:prstGeom prst="wedgeRectCallout">
            <a:avLst>
              <a:gd name="adj1" fmla="val -33194"/>
              <a:gd name="adj2" fmla="val 295129"/>
            </a:avLst>
          </a:prstGeom>
          <a:no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R="0" defTabSz="914400" rtl="0" eaLnBrk="1" fontAlgn="base" latinLnBrk="0" hangingPunct="1">
              <a:lnSpc>
                <a:spcPct val="100000"/>
              </a:lnSpc>
              <a:spcBef>
                <a:spcPct val="20000"/>
              </a:spcBef>
              <a:spcAft>
                <a:spcPct val="0"/>
              </a:spcAft>
              <a:buClrTx/>
              <a:buSzTx/>
              <a:buFontTx/>
              <a:buNone/>
            </a:pPr>
            <a:r>
              <a:rPr kumimoji="0" lang="en-US" sz="1000" dirty="0" smtClean="0">
                <a:latin typeface="Arial"/>
                <a:ea typeface="ＭＳ Ｐゴシック" pitchFamily="34" charset="-128"/>
                <a:cs typeface="Arial"/>
              </a:rPr>
              <a:t>Staggered dual heads</a:t>
            </a:r>
            <a:endParaRPr kumimoji="0" lang="en-US" sz="1000" b="0" i="0" u="none" strike="noStrike" cap="none" normalizeH="0" baseline="0" dirty="0" smtClean="0">
              <a:ln>
                <a:noFill/>
              </a:ln>
              <a:effectLst/>
              <a:latin typeface="Arial"/>
              <a:ea typeface="ＭＳ Ｐゴシック" pitchFamily="34" charset="-128"/>
              <a:cs typeface="Arial"/>
            </a:endParaRPr>
          </a:p>
        </p:txBody>
      </p:sp>
      <p:sp>
        <p:nvSpPr>
          <p:cNvPr id="173" name="テキスト ボックス 59"/>
          <p:cNvSpPr txBox="1">
            <a:spLocks noChangeArrowheads="1"/>
          </p:cNvSpPr>
          <p:nvPr/>
        </p:nvSpPr>
        <p:spPr bwMode="auto">
          <a:xfrm>
            <a:off x="2937925" y="2793464"/>
            <a:ext cx="10801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ltLang="ja-JP" sz="1000" dirty="0" smtClean="0">
                <a:solidFill>
                  <a:srgbClr val="FF0000"/>
                </a:solidFill>
                <a:latin typeface="Arial"/>
                <a:ea typeface="Meiryo" charset="0"/>
                <a:cs typeface="Arial"/>
              </a:rPr>
              <a:t>Combined length </a:t>
            </a:r>
          </a:p>
          <a:p>
            <a:pPr algn="r" eaLnBrk="1" hangingPunct="1"/>
            <a:r>
              <a:rPr lang="en-US" altLang="ja-JP" sz="1000" dirty="0" smtClean="0">
                <a:solidFill>
                  <a:srgbClr val="FF0000"/>
                </a:solidFill>
                <a:latin typeface="Arial"/>
                <a:ea typeface="Meiryo" charset="0"/>
                <a:cs typeface="Arial"/>
              </a:rPr>
              <a:t>approx</a:t>
            </a:r>
            <a:r>
              <a:rPr lang="en-US" altLang="ja-JP" sz="1000" dirty="0">
                <a:solidFill>
                  <a:srgbClr val="FF0000"/>
                </a:solidFill>
                <a:latin typeface="Arial"/>
                <a:ea typeface="Meiryo" charset="0"/>
                <a:cs typeface="Arial"/>
              </a:rPr>
              <a:t>.</a:t>
            </a:r>
          </a:p>
          <a:p>
            <a:pPr algn="r" eaLnBrk="1" hangingPunct="1"/>
            <a:r>
              <a:rPr lang="en-US" altLang="ja-JP" sz="1000" dirty="0" smtClean="0">
                <a:solidFill>
                  <a:srgbClr val="FF0000"/>
                </a:solidFill>
                <a:latin typeface="Arial"/>
                <a:ea typeface="Meiryo" charset="0"/>
                <a:cs typeface="Arial"/>
              </a:rPr>
              <a:t>2 inches</a:t>
            </a:r>
            <a:endParaRPr lang="en-US" altLang="ja-JP" sz="1000" dirty="0">
              <a:solidFill>
                <a:srgbClr val="FF0000"/>
              </a:solidFill>
              <a:latin typeface="Arial"/>
              <a:ea typeface="Meiryo" charset="0"/>
              <a:cs typeface="Arial"/>
            </a:endParaRPr>
          </a:p>
        </p:txBody>
      </p:sp>
      <p:sp>
        <p:nvSpPr>
          <p:cNvPr id="174" name="テキスト ボックス 54"/>
          <p:cNvSpPr txBox="1">
            <a:spLocks noChangeArrowheads="1"/>
          </p:cNvSpPr>
          <p:nvPr/>
        </p:nvSpPr>
        <p:spPr bwMode="auto">
          <a:xfrm>
            <a:off x="3922792" y="2407432"/>
            <a:ext cx="112196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altLang="ja-JP" sz="1000" dirty="0">
                <a:latin typeface="Arial"/>
                <a:ea typeface="Meiryo" charset="0"/>
                <a:cs typeface="Arial"/>
              </a:rPr>
              <a:t>Nozzle </a:t>
            </a:r>
            <a:endParaRPr lang="en-US" altLang="ja-JP" sz="1000" dirty="0" smtClean="0">
              <a:latin typeface="Arial"/>
              <a:ea typeface="Meiryo" charset="0"/>
              <a:cs typeface="Arial"/>
            </a:endParaRPr>
          </a:p>
          <a:p>
            <a:pPr algn="r" eaLnBrk="1" hangingPunct="1"/>
            <a:r>
              <a:rPr lang="en-US" altLang="ja-JP" sz="1000" dirty="0" smtClean="0">
                <a:latin typeface="Arial"/>
                <a:ea typeface="Meiryo" charset="0"/>
                <a:cs typeface="Arial"/>
              </a:rPr>
              <a:t>length</a:t>
            </a:r>
            <a:endParaRPr lang="en-US" altLang="ja-JP" sz="1000" dirty="0">
              <a:latin typeface="Arial"/>
              <a:ea typeface="Meiryo" charset="0"/>
              <a:cs typeface="Arial"/>
            </a:endParaRPr>
          </a:p>
          <a:p>
            <a:pPr algn="r" eaLnBrk="1" hangingPunct="1"/>
            <a:r>
              <a:rPr lang="en-US" altLang="ja-JP" sz="1000" dirty="0">
                <a:latin typeface="Arial"/>
                <a:ea typeface="Meiryo" charset="0"/>
                <a:cs typeface="Arial"/>
              </a:rPr>
              <a:t>a</a:t>
            </a:r>
            <a:r>
              <a:rPr lang="en-US" altLang="ja-JP" sz="1000" dirty="0" smtClean="0">
                <a:latin typeface="Arial"/>
                <a:ea typeface="Meiryo" charset="0"/>
                <a:cs typeface="Arial"/>
              </a:rPr>
              <a:t>pprox. </a:t>
            </a:r>
            <a:br>
              <a:rPr lang="en-US" altLang="ja-JP" sz="1000" dirty="0" smtClean="0">
                <a:latin typeface="Arial"/>
                <a:ea typeface="Meiryo" charset="0"/>
                <a:cs typeface="Arial"/>
              </a:rPr>
            </a:br>
            <a:r>
              <a:rPr lang="en-US" altLang="ja-JP" sz="1000" dirty="0" smtClean="0">
                <a:latin typeface="Arial"/>
                <a:ea typeface="Meiryo" charset="0"/>
                <a:cs typeface="Arial"/>
              </a:rPr>
              <a:t>1 inch</a:t>
            </a:r>
            <a:endParaRPr lang="en-US" altLang="ja-JP" sz="1000" dirty="0">
              <a:latin typeface="Arial"/>
              <a:ea typeface="Meiryo" charset="0"/>
              <a:cs typeface="Arial"/>
            </a:endParaRPr>
          </a:p>
        </p:txBody>
      </p:sp>
      <p:sp>
        <p:nvSpPr>
          <p:cNvPr id="175" name="テキスト ボックス 69"/>
          <p:cNvSpPr txBox="1">
            <a:spLocks noChangeArrowheads="1"/>
          </p:cNvSpPr>
          <p:nvPr/>
        </p:nvSpPr>
        <p:spPr bwMode="auto">
          <a:xfrm>
            <a:off x="5709648" y="3340300"/>
            <a:ext cx="9213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altLang="ja-JP" sz="1000" dirty="0">
                <a:latin typeface="Arial"/>
                <a:ea typeface="Meiryo" charset="0"/>
                <a:cs typeface="Arial"/>
              </a:rPr>
              <a:t>Nozzle width</a:t>
            </a:r>
          </a:p>
          <a:p>
            <a:pPr algn="ctr" eaLnBrk="1" hangingPunct="1"/>
            <a:r>
              <a:rPr lang="en-US" altLang="ja-JP" sz="1000" dirty="0">
                <a:latin typeface="Arial"/>
                <a:ea typeface="Meiryo" charset="0"/>
                <a:cs typeface="Arial"/>
              </a:rPr>
              <a:t>a</a:t>
            </a:r>
            <a:r>
              <a:rPr lang="en-US" altLang="ja-JP" sz="1000" dirty="0" smtClean="0">
                <a:latin typeface="Arial"/>
                <a:ea typeface="Meiryo" charset="0"/>
                <a:cs typeface="Arial"/>
              </a:rPr>
              <a:t>pprox. </a:t>
            </a:r>
            <a:br>
              <a:rPr lang="en-US" altLang="ja-JP" sz="1000" dirty="0" smtClean="0">
                <a:latin typeface="Arial"/>
                <a:ea typeface="Meiryo" charset="0"/>
                <a:cs typeface="Arial"/>
              </a:rPr>
            </a:br>
            <a:r>
              <a:rPr lang="en-US" altLang="ja-JP" sz="1000" dirty="0" smtClean="0">
                <a:latin typeface="Arial"/>
                <a:ea typeface="Meiryo" charset="0"/>
                <a:cs typeface="Arial"/>
              </a:rPr>
              <a:t>1.2 inches</a:t>
            </a:r>
            <a:endParaRPr lang="en-US" altLang="ja-JP" sz="1000" dirty="0">
              <a:latin typeface="Arial"/>
              <a:ea typeface="Meiryo"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High Density </a:t>
            </a:r>
            <a:r>
              <a:rPr lang="en-US" altLang="ja-JP" dirty="0" smtClean="0"/>
              <a:t>Ink Drop</a:t>
            </a:r>
            <a:endParaRPr lang="ja-JP" altLang="en-US" dirty="0"/>
          </a:p>
        </p:txBody>
      </p:sp>
      <p:sp>
        <p:nvSpPr>
          <p:cNvPr id="8" name="Content Placeholder 7"/>
          <p:cNvSpPr>
            <a:spLocks noGrp="1"/>
          </p:cNvSpPr>
          <p:nvPr>
            <p:ph sz="quarter" idx="10"/>
          </p:nvPr>
        </p:nvSpPr>
        <p:spPr/>
        <p:txBody>
          <a:bodyPr/>
          <a:lstStyle/>
          <a:p>
            <a:r>
              <a:rPr lang="en-US" dirty="0" smtClean="0"/>
              <a:t>Higher density printing</a:t>
            </a:r>
          </a:p>
          <a:p>
            <a:pPr lvl="1"/>
            <a:r>
              <a:rPr lang="en-US" dirty="0" smtClean="0"/>
              <a:t>More coverage</a:t>
            </a:r>
          </a:p>
          <a:p>
            <a:pPr lvl="2"/>
            <a:r>
              <a:rPr lang="en-US" dirty="0" smtClean="0"/>
              <a:t>No gaps between dots</a:t>
            </a:r>
          </a:p>
          <a:p>
            <a:pPr lvl="1"/>
            <a:r>
              <a:rPr lang="en-US" dirty="0" smtClean="0"/>
              <a:t>Contributes to higher productivity</a:t>
            </a:r>
          </a:p>
          <a:p>
            <a:pPr lvl="2"/>
            <a:r>
              <a:rPr lang="en-US" dirty="0"/>
              <a:t>Print speeds of up to 1140 </a:t>
            </a:r>
            <a:r>
              <a:rPr lang="en-US" dirty="0" err="1"/>
              <a:t>SqFt</a:t>
            </a:r>
            <a:r>
              <a:rPr lang="en-US" dirty="0"/>
              <a:t>/</a:t>
            </a:r>
            <a:r>
              <a:rPr lang="en-US" dirty="0" err="1"/>
              <a:t>Hr</a:t>
            </a:r>
            <a:endParaRPr lang="en-US" dirty="0"/>
          </a:p>
          <a:p>
            <a:r>
              <a:rPr lang="en-US" dirty="0" smtClean="0"/>
              <a:t>Largest droplet size 35 </a:t>
            </a:r>
            <a:r>
              <a:rPr lang="en-US" dirty="0" err="1" smtClean="0"/>
              <a:t>pl</a:t>
            </a:r>
            <a:endParaRPr lang="en-US" dirty="0" smtClean="0"/>
          </a:p>
          <a:p>
            <a:pPr lvl="1"/>
            <a:r>
              <a:rPr lang="en-US" dirty="0" smtClean="0"/>
              <a:t>Also effective in other resolutions</a:t>
            </a:r>
          </a:p>
          <a:p>
            <a:pPr lvl="2"/>
            <a:r>
              <a:rPr lang="en-US" dirty="0" smtClean="0"/>
              <a:t>540x360</a:t>
            </a:r>
          </a:p>
          <a:p>
            <a:pPr lvl="2"/>
            <a:r>
              <a:rPr lang="en-US" dirty="0" smtClean="0"/>
              <a:t>720x720</a:t>
            </a:r>
          </a:p>
        </p:txBody>
      </p:sp>
      <p:sp>
        <p:nvSpPr>
          <p:cNvPr id="10" name="Slide Number Placeholder 9"/>
          <p:cNvSpPr>
            <a:spLocks noGrp="1"/>
          </p:cNvSpPr>
          <p:nvPr>
            <p:ph type="sldNum" sz="quarter" idx="12"/>
          </p:nvPr>
        </p:nvSpPr>
        <p:spPr/>
        <p:txBody>
          <a:bodyPr/>
          <a:lstStyle/>
          <a:p>
            <a:pPr>
              <a:defRPr/>
            </a:pPr>
            <a:fld id="{5E01D1F1-D4A3-BD49-A925-6EEB77B3F101}" type="slidenum">
              <a:rPr lang="en-US" smtClean="0"/>
              <a:pPr>
                <a:defRPr/>
              </a:pPr>
              <a:t>7</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9"/>
          <p:cNvSpPr>
            <a:spLocks noGrp="1"/>
          </p:cNvSpPr>
          <p:nvPr>
            <p:ph type="title"/>
          </p:nvPr>
        </p:nvSpPr>
        <p:spPr/>
        <p:txBody>
          <a:bodyPr/>
          <a:lstStyle/>
          <a:p>
            <a:r>
              <a:rPr lang="en-US" smtClean="0"/>
              <a:t>Waveform Control</a:t>
            </a:r>
            <a:endParaRPr lang="en-US" dirty="0"/>
          </a:p>
        </p:txBody>
      </p:sp>
      <p:sp>
        <p:nvSpPr>
          <p:cNvPr id="2" name="Content Placeholder 1"/>
          <p:cNvSpPr>
            <a:spLocks noGrp="1"/>
          </p:cNvSpPr>
          <p:nvPr>
            <p:ph sz="quarter" idx="10"/>
          </p:nvPr>
        </p:nvSpPr>
        <p:spPr/>
        <p:txBody>
          <a:bodyPr/>
          <a:lstStyle/>
          <a:p>
            <a:r>
              <a:rPr lang="en-US" dirty="0" smtClean="0"/>
              <a:t>Highly accurate dot placement</a:t>
            </a:r>
          </a:p>
          <a:p>
            <a:pPr lvl="1"/>
            <a:r>
              <a:rPr lang="en-US" dirty="0" smtClean="0"/>
              <a:t>Each color has its own specific gravity and viscosity</a:t>
            </a:r>
          </a:p>
          <a:p>
            <a:pPr lvl="1"/>
            <a:r>
              <a:rPr lang="en-US" dirty="0" err="1" smtClean="0"/>
              <a:t>Printhead</a:t>
            </a:r>
            <a:r>
              <a:rPr lang="en-US" dirty="0" smtClean="0"/>
              <a:t> jets each ink color at the appropriate jetting </a:t>
            </a:r>
            <a:br>
              <a:rPr lang="en-US" dirty="0" smtClean="0"/>
            </a:br>
            <a:r>
              <a:rPr lang="en-US" dirty="0" smtClean="0"/>
              <a:t>angle without losing precise ink droplet circularity</a:t>
            </a:r>
          </a:p>
          <a:p>
            <a:pPr lvl="1"/>
            <a:r>
              <a:rPr lang="en-US" dirty="0" smtClean="0"/>
              <a:t>Ejects ink in a straight line with a near-perfect circle </a:t>
            </a:r>
          </a:p>
          <a:p>
            <a:pPr lvl="1"/>
            <a:r>
              <a:rPr lang="en-US" dirty="0" smtClean="0"/>
              <a:t>Ink dots do not overlap</a:t>
            </a:r>
          </a:p>
          <a:p>
            <a:r>
              <a:rPr lang="en-US" dirty="0" smtClean="0"/>
              <a:t>Less misting </a:t>
            </a:r>
          </a:p>
          <a:p>
            <a:pPr lvl="1"/>
            <a:r>
              <a:rPr lang="en-US" dirty="0" smtClean="0"/>
              <a:t>Crisper letters, lines, edges, etc.</a:t>
            </a:r>
          </a:p>
          <a:p>
            <a:r>
              <a:rPr lang="en-US" dirty="0" smtClean="0"/>
              <a:t>Optimized to greatly minimize nozzle-out</a:t>
            </a:r>
          </a:p>
          <a:p>
            <a:endParaRPr lang="en-US" dirty="0"/>
          </a:p>
        </p:txBody>
      </p:sp>
      <p:sp>
        <p:nvSpPr>
          <p:cNvPr id="9" name="Slide Number Placeholder 8"/>
          <p:cNvSpPr>
            <a:spLocks noGrp="1"/>
          </p:cNvSpPr>
          <p:nvPr>
            <p:ph type="sldNum" sz="quarter" idx="12"/>
          </p:nvPr>
        </p:nvSpPr>
        <p:spPr/>
        <p:txBody>
          <a:bodyPr/>
          <a:lstStyle/>
          <a:p>
            <a:pPr>
              <a:defRPr/>
            </a:pPr>
            <a:fld id="{5E01D1F1-D4A3-BD49-A925-6EEB77B3F101}" type="slidenum">
              <a:rPr lang="en-US" smtClean="0"/>
              <a:pPr>
                <a:defRPr/>
              </a:pPr>
              <a:t>8</a:t>
            </a:fld>
            <a:endParaRPr lang="en-US" dirty="0"/>
          </a:p>
        </p:txBody>
      </p:sp>
      <p:sp>
        <p:nvSpPr>
          <p:cNvPr id="23" name="TextBox 22"/>
          <p:cNvSpPr txBox="1"/>
          <p:nvPr/>
        </p:nvSpPr>
        <p:spPr>
          <a:xfrm>
            <a:off x="6445249" y="2070831"/>
            <a:ext cx="2398273" cy="861774"/>
          </a:xfrm>
          <a:prstGeom prst="rect">
            <a:avLst/>
          </a:prstGeom>
          <a:noFill/>
        </p:spPr>
        <p:txBody>
          <a:bodyPr wrap="square" rtlCol="0">
            <a:spAutoFit/>
          </a:bodyPr>
          <a:lstStyle/>
          <a:p>
            <a:pPr lvl="0" algn="r"/>
            <a:r>
              <a:rPr kumimoji="0" lang="en-US" sz="1000" dirty="0">
                <a:solidFill>
                  <a:srgbClr val="000000"/>
                </a:solidFill>
                <a:latin typeface="Arial" charset="0"/>
                <a:ea typeface="ＭＳ Ｐゴシック" charset="0"/>
                <a:cs typeface="ＭＳ Ｐゴシック" charset="0"/>
              </a:rPr>
              <a:t>When ink droplets are deformed in-</a:t>
            </a:r>
            <a:r>
              <a:rPr kumimoji="0" lang="en-US" sz="1000" dirty="0" smtClean="0">
                <a:solidFill>
                  <a:srgbClr val="000000"/>
                </a:solidFill>
                <a:latin typeface="Arial" charset="0"/>
                <a:ea typeface="ＭＳ Ｐゴシック" charset="0"/>
                <a:cs typeface="ＭＳ Ｐゴシック" charset="0"/>
              </a:rPr>
              <a:t>flight (above), </a:t>
            </a:r>
            <a:r>
              <a:rPr kumimoji="0" lang="en-US" sz="1000" dirty="0">
                <a:solidFill>
                  <a:srgbClr val="000000"/>
                </a:solidFill>
                <a:latin typeface="Arial" charset="0"/>
                <a:ea typeface="ＭＳ Ｐゴシック" charset="0"/>
                <a:cs typeface="ＭＳ Ｐゴシック" charset="0"/>
              </a:rPr>
              <a:t>they do not result in accurate placement because either the jetting angle is out of tolerance or droplets break in the air.</a:t>
            </a:r>
          </a:p>
        </p:txBody>
      </p:sp>
      <p:sp>
        <p:nvSpPr>
          <p:cNvPr id="24" name="TextBox 73"/>
          <p:cNvSpPr txBox="1">
            <a:spLocks noChangeArrowheads="1"/>
          </p:cNvSpPr>
          <p:nvPr/>
        </p:nvSpPr>
        <p:spPr bwMode="auto">
          <a:xfrm>
            <a:off x="3214781" y="3899737"/>
            <a:ext cx="261101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With Mimaki </a:t>
            </a:r>
            <a:r>
              <a:rPr lang="en-US" sz="1000" dirty="0" smtClean="0"/>
              <a:t>Waveform technology (right), ink droplets </a:t>
            </a:r>
            <a:r>
              <a:rPr lang="en-US" sz="1000" dirty="0"/>
              <a:t>are placed precisely without deformation because they maintain high circularity in-flight.</a:t>
            </a:r>
          </a:p>
        </p:txBody>
      </p:sp>
      <p:pic>
        <p:nvPicPr>
          <p:cNvPr id="10" name="Picture 9" descr="NoWavefor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3187" y="889000"/>
            <a:ext cx="2384789" cy="1172927"/>
          </a:xfrm>
          <a:prstGeom prst="rect">
            <a:avLst/>
          </a:prstGeom>
          <a:ln>
            <a:solidFill>
              <a:schemeClr val="bg1">
                <a:lumMod val="50000"/>
              </a:schemeClr>
            </a:solidFill>
          </a:ln>
        </p:spPr>
      </p:pic>
      <p:pic>
        <p:nvPicPr>
          <p:cNvPr id="11" name="Picture 10" descr="Wavefor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29176" y="3116253"/>
            <a:ext cx="3008355" cy="1437993"/>
          </a:xfrm>
          <a:prstGeom prst="rect">
            <a:avLst/>
          </a:prstGeom>
          <a:ln>
            <a:solidFill>
              <a:srgbClr val="7F7F7F"/>
            </a:solidFill>
          </a:ln>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Variable Dot Printing</a:t>
            </a:r>
            <a:endParaRPr lang="en-US" dirty="0"/>
          </a:p>
        </p:txBody>
      </p:sp>
      <p:sp>
        <p:nvSpPr>
          <p:cNvPr id="12293" name="Content Placeholder 2"/>
          <p:cNvSpPr>
            <a:spLocks noGrp="1"/>
          </p:cNvSpPr>
          <p:nvPr>
            <p:ph sz="quarter" idx="10"/>
          </p:nvPr>
        </p:nvSpPr>
        <p:spPr/>
        <p:txBody>
          <a:bodyPr/>
          <a:lstStyle/>
          <a:p>
            <a:r>
              <a:rPr lang="en-US" dirty="0" smtClean="0"/>
              <a:t>Three dot sizes</a:t>
            </a:r>
          </a:p>
          <a:p>
            <a:pPr lvl="1"/>
            <a:r>
              <a:rPr lang="en-US" dirty="0" smtClean="0"/>
              <a:t>4, 7, 8, 14, 16, 24, 35 </a:t>
            </a:r>
            <a:r>
              <a:rPr lang="en-US" dirty="0" err="1" smtClean="0"/>
              <a:t>pl</a:t>
            </a:r>
            <a:endParaRPr lang="en-US" dirty="0" smtClean="0"/>
          </a:p>
          <a:p>
            <a:pPr lvl="1"/>
            <a:r>
              <a:rPr lang="en-US" dirty="0" smtClean="0"/>
              <a:t>Selected depending on ink type and print mode</a:t>
            </a:r>
          </a:p>
          <a:p>
            <a:pPr lvl="2"/>
            <a:r>
              <a:rPr lang="en-US" dirty="0" smtClean="0"/>
              <a:t>Embedded in profile</a:t>
            </a:r>
          </a:p>
          <a:p>
            <a:pPr lvl="1"/>
            <a:r>
              <a:rPr lang="en-US" dirty="0" smtClean="0"/>
              <a:t>Small drop delivers smoother gradients and quartertones</a:t>
            </a:r>
          </a:p>
          <a:p>
            <a:pPr lvl="1"/>
            <a:r>
              <a:rPr lang="en-US" dirty="0" smtClean="0"/>
              <a:t>High density</a:t>
            </a:r>
            <a:r>
              <a:rPr lang="en-US" dirty="0" smtClean="0"/>
              <a:t> </a:t>
            </a:r>
            <a:r>
              <a:rPr lang="en-US" dirty="0" smtClean="0"/>
              <a:t>drop produces uniform solids</a:t>
            </a:r>
          </a:p>
          <a:p>
            <a:pPr lvl="2"/>
            <a:r>
              <a:rPr lang="en-US" dirty="0" smtClean="0"/>
              <a:t>Enables higher print speeds</a:t>
            </a:r>
          </a:p>
          <a:p>
            <a:pPr lvl="2"/>
            <a:endParaRPr lang="en-US" dirty="0"/>
          </a:p>
        </p:txBody>
      </p:sp>
      <p:sp>
        <p:nvSpPr>
          <p:cNvPr id="8" name="Slide Number Placeholder 7"/>
          <p:cNvSpPr>
            <a:spLocks noGrp="1"/>
          </p:cNvSpPr>
          <p:nvPr>
            <p:ph type="sldNum" sz="quarter" idx="12"/>
          </p:nvPr>
        </p:nvSpPr>
        <p:spPr/>
        <p:txBody>
          <a:bodyPr/>
          <a:lstStyle/>
          <a:p>
            <a:pPr>
              <a:defRPr/>
            </a:pPr>
            <a:fld id="{5E01D1F1-D4A3-BD49-A925-6EEB77B3F101}" type="slidenum">
              <a:rPr lang="en-US" smtClean="0"/>
              <a:pPr>
                <a:defRPr/>
              </a:pPr>
              <a:t>9</a:t>
            </a:fld>
            <a:endParaRPr lang="en-US" dirty="0"/>
          </a:p>
        </p:txBody>
      </p:sp>
      <p:sp>
        <p:nvSpPr>
          <p:cNvPr id="12299" name="TextBox 11"/>
          <p:cNvSpPr txBox="1">
            <a:spLocks noChangeArrowheads="1"/>
          </p:cNvSpPr>
          <p:nvPr/>
        </p:nvSpPr>
        <p:spPr bwMode="auto">
          <a:xfrm>
            <a:off x="6008687" y="1735504"/>
            <a:ext cx="282803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Fixed dots result in a grainy image.</a:t>
            </a:r>
          </a:p>
        </p:txBody>
      </p:sp>
      <p:sp>
        <p:nvSpPr>
          <p:cNvPr id="12297" name="TextBox 12"/>
          <p:cNvSpPr txBox="1">
            <a:spLocks noChangeArrowheads="1"/>
          </p:cNvSpPr>
          <p:nvPr/>
        </p:nvSpPr>
        <p:spPr bwMode="auto">
          <a:xfrm>
            <a:off x="5310187" y="4325164"/>
            <a:ext cx="353232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r>
              <a:rPr lang="en-US" sz="1000" dirty="0"/>
              <a:t>Variable dots deliver smoother images.</a:t>
            </a:r>
          </a:p>
        </p:txBody>
      </p:sp>
      <p:pic>
        <p:nvPicPr>
          <p:cNvPr id="15" name="Picture 9" descr="Fixed Drop.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419" y="889001"/>
            <a:ext cx="2812538" cy="831298"/>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pic>
        <p:nvPicPr>
          <p:cNvPr id="16" name="Picture 10" descr="Variable Drop.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14876" y="3079086"/>
            <a:ext cx="4122878" cy="1234106"/>
          </a:xfrm>
          <a:prstGeom prst="rect">
            <a:avLst/>
          </a:prstGeom>
          <a:noFill/>
          <a:ln w="9525">
            <a:solidFill>
              <a:srgbClr val="7F7F7F"/>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738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Mimaki Titl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Mimaki Blank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imaki 2 Blank Background">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1800" b="0" i="0" u="none" strike="noStrike" cap="none" normalizeH="0" baseline="0" smtClean="0">
            <a:ln>
              <a:noFill/>
            </a:ln>
            <a:solidFill>
              <a:srgbClr val="E41A2E"/>
            </a:solidFill>
            <a:effectLst/>
            <a:latin typeface="Myriad Pro" pitchFamily="1" charset="0"/>
            <a:ea typeface="ＭＳ Ｐゴシック"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50811</TotalTime>
  <Words>4237</Words>
  <Application>Microsoft Macintosh PowerPoint</Application>
  <PresentationFormat>On-screen Show (16:9)</PresentationFormat>
  <Paragraphs>764</Paragraphs>
  <Slides>53</Slides>
  <Notes>26</Notes>
  <HiddenSlides>0</HiddenSlides>
  <MMClips>0</MMClips>
  <ScaleCrop>false</ScaleCrop>
  <HeadingPairs>
    <vt:vector size="4" baseType="variant">
      <vt:variant>
        <vt:lpstr>Theme</vt:lpstr>
      </vt:variant>
      <vt:variant>
        <vt:i4>4</vt:i4>
      </vt:variant>
      <vt:variant>
        <vt:lpstr>Slide Titles</vt:lpstr>
      </vt:variant>
      <vt:variant>
        <vt:i4>53</vt:i4>
      </vt:variant>
    </vt:vector>
  </HeadingPairs>
  <TitlesOfParts>
    <vt:vector size="57" baseType="lpstr">
      <vt:lpstr>1_Mimaki Title 1</vt:lpstr>
      <vt:lpstr>1_Mimaki Blank Background</vt:lpstr>
      <vt:lpstr>1_Mimaki 2 Blank Background</vt:lpstr>
      <vt:lpstr>1_Custom Design</vt:lpstr>
      <vt:lpstr>Product Guide</vt:lpstr>
      <vt:lpstr>Contents</vt:lpstr>
      <vt:lpstr>Key Features</vt:lpstr>
      <vt:lpstr>Key Features</vt:lpstr>
      <vt:lpstr>Print Technologies</vt:lpstr>
      <vt:lpstr>Staggered Dual Printheads</vt:lpstr>
      <vt:lpstr>High Density Ink Drop</vt:lpstr>
      <vt:lpstr>Waveform Control</vt:lpstr>
      <vt:lpstr>Variable Dot Printing</vt:lpstr>
      <vt:lpstr>Mimaki Advanced Pass System 3 (MAPS3)</vt:lpstr>
      <vt:lpstr>Ink Sets</vt:lpstr>
      <vt:lpstr>SS21 Eco-solvent Inks</vt:lpstr>
      <vt:lpstr>Silver Ink </vt:lpstr>
      <vt:lpstr>White Ink</vt:lpstr>
      <vt:lpstr>Orange ink</vt:lpstr>
      <vt:lpstr>Light Black ink</vt:lpstr>
      <vt:lpstr>Sb53 Dye-sublimation Inks</vt:lpstr>
      <vt:lpstr>Print Speeds – Select Examples</vt:lpstr>
      <vt:lpstr>SS21 – CMYKx2</vt:lpstr>
      <vt:lpstr>SS21  -- CMYKLcLmLkOr</vt:lpstr>
      <vt:lpstr>SS21 – White (CMYLLcLmWW)</vt:lpstr>
      <vt:lpstr>SS21 – Silver (CMYKLcLmWSi)</vt:lpstr>
      <vt:lpstr>Sb53 – BMYK x2 </vt:lpstr>
      <vt:lpstr>Cutting Functions</vt:lpstr>
      <vt:lpstr>Continuous Registration Mark Detection</vt:lpstr>
      <vt:lpstr>Segment Correction</vt:lpstr>
      <vt:lpstr>Cut and Print</vt:lpstr>
      <vt:lpstr>Over cut and Corner Cut</vt:lpstr>
      <vt:lpstr>Half Cut, Die Cut and Dotted Line Cut</vt:lpstr>
      <vt:lpstr>Features for Productivity</vt:lpstr>
      <vt:lpstr>Nozzle Check Unit (NCU)</vt:lpstr>
      <vt:lpstr>Nozzle Recovery System (NRS)</vt:lpstr>
      <vt:lpstr>Media Heating System</vt:lpstr>
      <vt:lpstr>Mimaki Bulk Ink System 3 (MBIS3)</vt:lpstr>
      <vt:lpstr>Mimaki Circulation Technology (MCT)</vt:lpstr>
      <vt:lpstr>Media Handling:  Independent Pinch Rollers</vt:lpstr>
      <vt:lpstr>Media Handling:  Auto Engage/Disengage</vt:lpstr>
      <vt:lpstr>Media Handling:  Feed and Take-Up</vt:lpstr>
      <vt:lpstr>Media Handling:  Auto Pull Back</vt:lpstr>
      <vt:lpstr>Media Handling:  Media Stand</vt:lpstr>
      <vt:lpstr>Printer Stabilization</vt:lpstr>
      <vt:lpstr>User Interface</vt:lpstr>
      <vt:lpstr>Event Mail Notification</vt:lpstr>
      <vt:lpstr> </vt:lpstr>
      <vt:lpstr> Key Features</vt:lpstr>
      <vt:lpstr>New Functions</vt:lpstr>
      <vt:lpstr>Multi-color Matching Profile</vt:lpstr>
      <vt:lpstr>Cut Data Creation</vt:lpstr>
      <vt:lpstr>Preparing for Installation</vt:lpstr>
      <vt:lpstr>Specifications </vt:lpstr>
      <vt:lpstr>System Configuration</vt:lpstr>
      <vt:lpstr>Packaging / Installation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JV300</dc:title>
  <dc:creator>Ryosuke Nakayama</dc:creator>
  <cp:lastModifiedBy>Kelli Ramirez</cp:lastModifiedBy>
  <cp:revision>3768</cp:revision>
  <cp:lastPrinted>2014-09-25T18:10:51Z</cp:lastPrinted>
  <dcterms:created xsi:type="dcterms:W3CDTF">2011-10-03T02:29:52Z</dcterms:created>
  <dcterms:modified xsi:type="dcterms:W3CDTF">2014-09-30T14:34:15Z</dcterms:modified>
</cp:coreProperties>
</file>