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6"/>
  </p:notesMasterIdLst>
  <p:handoutMasterIdLst>
    <p:handoutMasterId r:id="rId37"/>
  </p:handoutMasterIdLst>
  <p:sldIdLst>
    <p:sldId id="413" r:id="rId2"/>
    <p:sldId id="438" r:id="rId3"/>
    <p:sldId id="415" r:id="rId4"/>
    <p:sldId id="463" r:id="rId5"/>
    <p:sldId id="464" r:id="rId6"/>
    <p:sldId id="417" r:id="rId7"/>
    <p:sldId id="497" r:id="rId8"/>
    <p:sldId id="498" r:id="rId9"/>
    <p:sldId id="499" r:id="rId10"/>
    <p:sldId id="500" r:id="rId11"/>
    <p:sldId id="469" r:id="rId12"/>
    <p:sldId id="470" r:id="rId13"/>
    <p:sldId id="471" r:id="rId14"/>
    <p:sldId id="418" r:id="rId15"/>
    <p:sldId id="450" r:id="rId16"/>
    <p:sldId id="492" r:id="rId17"/>
    <p:sldId id="475" r:id="rId18"/>
    <p:sldId id="493" r:id="rId19"/>
    <p:sldId id="476" r:id="rId20"/>
    <p:sldId id="504" r:id="rId21"/>
    <p:sldId id="477" r:id="rId22"/>
    <p:sldId id="479" r:id="rId23"/>
    <p:sldId id="480" r:id="rId24"/>
    <p:sldId id="505" r:id="rId25"/>
    <p:sldId id="506" r:id="rId26"/>
    <p:sldId id="482" r:id="rId27"/>
    <p:sldId id="501" r:id="rId28"/>
    <p:sldId id="483" r:id="rId29"/>
    <p:sldId id="486" r:id="rId30"/>
    <p:sldId id="487" r:id="rId31"/>
    <p:sldId id="489" r:id="rId32"/>
    <p:sldId id="502" r:id="rId33"/>
    <p:sldId id="503" r:id="rId34"/>
    <p:sldId id="491" r:id="rId3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FF"/>
    <a:srgbClr val="99CCFF"/>
    <a:srgbClr val="FF6699"/>
    <a:srgbClr val="FF0066"/>
    <a:srgbClr val="FF9999"/>
    <a:srgbClr val="FF9900"/>
    <a:srgbClr val="67F030"/>
    <a:srgbClr val="55F030"/>
    <a:srgbClr val="FFC8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7" autoAdjust="0"/>
    <p:restoredTop sz="93886" autoAdjust="0"/>
  </p:normalViewPr>
  <p:slideViewPr>
    <p:cSldViewPr>
      <p:cViewPr varScale="1">
        <p:scale>
          <a:sx n="65" d="100"/>
          <a:sy n="65" d="100"/>
        </p:scale>
        <p:origin x="-163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96" y="-12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452;&#12531;&#12463;\20140124_SS21OrLk&#33394;&#30456;&#26908;&#3534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503;&#12522;&#12531;&#12488;&#12514;&#12540;&#12489;\JV300_150&#12503;&#12522;&#12531;&#12488;&#36895;&#24230;ver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31609398498390451"/>
          <c:y val="7.3788611964925949E-2"/>
          <c:w val="0.5828031953522117"/>
          <c:h val="0.81023147633802228"/>
        </c:manualLayout>
      </c:layout>
      <c:barChart>
        <c:barDir val="bar"/>
        <c:grouping val="clustered"/>
        <c:ser>
          <c:idx val="1"/>
          <c:order val="0"/>
          <c:tx>
            <c:strRef>
              <c:f>SS21ALL!$D$4</c:f>
              <c:strCache>
                <c:ptCount val="1"/>
                <c:pt idx="0">
                  <c:v>JV300-130</c:v>
                </c:pt>
              </c:strCache>
            </c:strRef>
          </c:tx>
          <c:dLbls>
            <c:showVal val="1"/>
          </c:dLbls>
          <c:cat>
            <c:strRef>
              <c:f>SS21ALL!$B$5:$B$11</c:f>
              <c:strCache>
                <c:ptCount val="7"/>
                <c:pt idx="0">
                  <c:v>Super Smooth
1440x1440,16P,Bi</c:v>
                </c:pt>
                <c:pt idx="1">
                  <c:v>High Quality②
720x1440,16P,Bi</c:v>
                </c:pt>
                <c:pt idx="2">
                  <c:v>High Quality①
720x1440,12P,Bi</c:v>
                </c:pt>
                <c:pt idx="3">
                  <c:v>Standard②
720x1080,8P,Bi</c:v>
                </c:pt>
                <c:pt idx="4">
                  <c:v>Standard①
720x1080,6P,Bi</c:v>
                </c:pt>
                <c:pt idx="5">
                  <c:v>High Speed
540x720,6P,Bi</c:v>
                </c:pt>
                <c:pt idx="6">
                  <c:v>Draft
540x720,4P,Bi</c:v>
                </c:pt>
              </c:strCache>
            </c:strRef>
          </c:cat>
          <c:val>
            <c:numRef>
              <c:f>SS21ALL!$D$5:$D$11</c:f>
              <c:numCache>
                <c:formatCode>0.0_ </c:formatCode>
                <c:ptCount val="7"/>
                <c:pt idx="0">
                  <c:v>3.7410000000000001</c:v>
                </c:pt>
                <c:pt idx="1">
                  <c:v>6.8730000000000002</c:v>
                </c:pt>
                <c:pt idx="2">
                  <c:v>9.0479999999999983</c:v>
                </c:pt>
                <c:pt idx="3">
                  <c:v>13.398</c:v>
                </c:pt>
                <c:pt idx="4">
                  <c:v>17.573999999999987</c:v>
                </c:pt>
                <c:pt idx="5">
                  <c:v>21.401999999999987</c:v>
                </c:pt>
                <c:pt idx="6">
                  <c:v>28.449000000000002</c:v>
                </c:pt>
              </c:numCache>
            </c:numRef>
          </c:val>
        </c:ser>
        <c:ser>
          <c:idx val="0"/>
          <c:order val="1"/>
          <c:tx>
            <c:strRef>
              <c:f>SS21ALL!$C$4</c:f>
              <c:strCache>
                <c:ptCount val="1"/>
                <c:pt idx="0">
                  <c:v>JV300-160</c:v>
                </c:pt>
              </c:strCache>
            </c:strRef>
          </c:tx>
          <c:dLbls>
            <c:showVal val="1"/>
          </c:dLbls>
          <c:cat>
            <c:strRef>
              <c:f>SS21ALL!$B$5:$B$11</c:f>
              <c:strCache>
                <c:ptCount val="7"/>
                <c:pt idx="0">
                  <c:v>Super Smooth
1440x1440,16P,Bi</c:v>
                </c:pt>
                <c:pt idx="1">
                  <c:v>High Quality②
720x1440,16P,Bi</c:v>
                </c:pt>
                <c:pt idx="2">
                  <c:v>High Quality①
720x1440,12P,Bi</c:v>
                </c:pt>
                <c:pt idx="3">
                  <c:v>Standard②
720x1080,8P,Bi</c:v>
                </c:pt>
                <c:pt idx="4">
                  <c:v>Standard①
720x1080,6P,Bi</c:v>
                </c:pt>
                <c:pt idx="5">
                  <c:v>High Speed
540x720,6P,Bi</c:v>
                </c:pt>
                <c:pt idx="6">
                  <c:v>Draft
540x720,4P,Bi</c:v>
                </c:pt>
              </c:strCache>
            </c:strRef>
          </c:cat>
          <c:val>
            <c:numRef>
              <c:f>SS21ALL!$C$5:$C$11</c:f>
              <c:numCache>
                <c:formatCode>General</c:formatCode>
                <c:ptCount val="7"/>
                <c:pt idx="0">
                  <c:v>4.3</c:v>
                </c:pt>
                <c:pt idx="1">
                  <c:v>7.9</c:v>
                </c:pt>
                <c:pt idx="2">
                  <c:v>10.4</c:v>
                </c:pt>
                <c:pt idx="3">
                  <c:v>15.4</c:v>
                </c:pt>
                <c:pt idx="4">
                  <c:v>20.2</c:v>
                </c:pt>
                <c:pt idx="5">
                  <c:v>24.6</c:v>
                </c:pt>
                <c:pt idx="6">
                  <c:v>32.700000000000003</c:v>
                </c:pt>
              </c:numCache>
            </c:numRef>
          </c:val>
        </c:ser>
        <c:axId val="260838912"/>
        <c:axId val="261004672"/>
      </c:barChart>
      <c:catAx>
        <c:axId val="260838912"/>
        <c:scaling>
          <c:orientation val="minMax"/>
        </c:scaling>
        <c:axPos val="l"/>
        <c:tickLblPos val="nextTo"/>
        <c:crossAx val="261004672"/>
        <c:crosses val="autoZero"/>
        <c:auto val="1"/>
        <c:lblAlgn val="ctr"/>
        <c:lblOffset val="100"/>
      </c:catAx>
      <c:valAx>
        <c:axId val="261004672"/>
        <c:scaling>
          <c:orientation val="minMax"/>
          <c:max val="80"/>
        </c:scaling>
        <c:axPos val="b"/>
        <c:majorGridlines/>
        <c:numFmt formatCode="General" sourceLinked="0"/>
        <c:tickLblPos val="nextTo"/>
        <c:crossAx val="260838912"/>
        <c:crosses val="autoZero"/>
        <c:crossBetween val="between"/>
      </c:valAx>
    </c:plotArea>
    <c:legend>
      <c:legendPos val="r"/>
      <c:layout>
        <c:manualLayout>
          <c:xMode val="edge"/>
          <c:yMode val="edge"/>
          <c:x val="0.68290806786406633"/>
          <c:y val="0.71179738896274258"/>
          <c:w val="0.21145454857358514"/>
          <c:h val="0.15656202065650884"/>
        </c:manualLayout>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6.6011014381630623E-2"/>
          <c:y val="8.5748034629934133E-2"/>
          <c:w val="0.7804437050255979"/>
          <c:h val="0.86159966340432181"/>
        </c:manualLayout>
      </c:layout>
      <c:scatterChart>
        <c:scatterStyle val="lineMarker"/>
        <c:ser>
          <c:idx val="0"/>
          <c:order val="0"/>
          <c:tx>
            <c:v>CMYKLcLmLkOr</c:v>
          </c:tx>
          <c:spPr>
            <a:ln>
              <a:solidFill>
                <a:srgbClr val="0070C0"/>
              </a:solidFill>
            </a:ln>
          </c:spPr>
          <c:marker>
            <c:symbol val="none"/>
          </c:marker>
          <c:xVal>
            <c:numRef>
              <c:f>(Or評価!$Y$47,Or評価!$Z$47,Or評価!$AA$47,Or評価!$AC$47,Or評価!$AD$47,Or評価!$AE$47,Or評価!$AF$47,Or評価!$AG$47,Or評価!$AH$47)</c:f>
              <c:numCache>
                <c:formatCode>General</c:formatCode>
                <c:ptCount val="9"/>
                <c:pt idx="0">
                  <c:v>-1.0049999999999908</c:v>
                </c:pt>
                <c:pt idx="1">
                  <c:v>47.355000000000004</c:v>
                </c:pt>
                <c:pt idx="2">
                  <c:v>50.49</c:v>
                </c:pt>
                <c:pt idx="3">
                  <c:v>64.972499999999982</c:v>
                </c:pt>
                <c:pt idx="4">
                  <c:v>69.412499999999994</c:v>
                </c:pt>
                <c:pt idx="5">
                  <c:v>27.967499999999824</c:v>
                </c:pt>
                <c:pt idx="6">
                  <c:v>-34.747500000000002</c:v>
                </c:pt>
                <c:pt idx="7">
                  <c:v>-79.85499999999999</c:v>
                </c:pt>
                <c:pt idx="8">
                  <c:v>-1.0049999999999908</c:v>
                </c:pt>
              </c:numCache>
            </c:numRef>
          </c:xVal>
          <c:yVal>
            <c:numRef>
              <c:f>(Or評価!$Y$48,Or評価!$Z$48,Or評価!$AA$48,Or評価!$AC$48,Or評価!$AD$48,Or評価!$AE$48,Or評価!$AF$48,Or評価!$AG$48,Or評価!$AH$48)</c:f>
              <c:numCache>
                <c:formatCode>General</c:formatCode>
                <c:ptCount val="9"/>
                <c:pt idx="0">
                  <c:v>100.32000000000001</c:v>
                </c:pt>
                <c:pt idx="1">
                  <c:v>96.877499999999998</c:v>
                </c:pt>
                <c:pt idx="2">
                  <c:v>89.797500000000127</c:v>
                </c:pt>
                <c:pt idx="3">
                  <c:v>52.322500000000012</c:v>
                </c:pt>
                <c:pt idx="4">
                  <c:v>-16.547499999999989</c:v>
                </c:pt>
                <c:pt idx="5">
                  <c:v>-54.957499999999996</c:v>
                </c:pt>
                <c:pt idx="6">
                  <c:v>-47.775000000000013</c:v>
                </c:pt>
                <c:pt idx="7">
                  <c:v>38.162500000000286</c:v>
                </c:pt>
                <c:pt idx="8">
                  <c:v>100.32000000000001</c:v>
                </c:pt>
              </c:numCache>
            </c:numRef>
          </c:yVal>
        </c:ser>
        <c:ser>
          <c:idx val="1"/>
          <c:order val="1"/>
          <c:tx>
            <c:v>CMYK</c:v>
          </c:tx>
          <c:spPr>
            <a:ln>
              <a:solidFill>
                <a:srgbClr val="FF0000"/>
              </a:solidFill>
            </a:ln>
          </c:spPr>
          <c:marker>
            <c:symbol val="none"/>
          </c:marker>
          <c:xVal>
            <c:numRef>
              <c:f>Or評価!$P$47:$V$47</c:f>
              <c:numCache>
                <c:formatCode>General</c:formatCode>
                <c:ptCount val="7"/>
                <c:pt idx="0">
                  <c:v>-1.0049999999999908</c:v>
                </c:pt>
                <c:pt idx="1">
                  <c:v>60.825000000000003</c:v>
                </c:pt>
                <c:pt idx="2">
                  <c:v>69.412499999999994</c:v>
                </c:pt>
                <c:pt idx="3">
                  <c:v>27.967499999999824</c:v>
                </c:pt>
                <c:pt idx="4">
                  <c:v>-34.747500000000002</c:v>
                </c:pt>
                <c:pt idx="5">
                  <c:v>-79.85499999999999</c:v>
                </c:pt>
                <c:pt idx="6">
                  <c:v>-1.0049999999999908</c:v>
                </c:pt>
              </c:numCache>
            </c:numRef>
          </c:xVal>
          <c:yVal>
            <c:numRef>
              <c:f>Or評価!$P$48:$V$48</c:f>
              <c:numCache>
                <c:formatCode>General</c:formatCode>
                <c:ptCount val="7"/>
                <c:pt idx="0">
                  <c:v>100.32000000000001</c:v>
                </c:pt>
                <c:pt idx="1">
                  <c:v>50.304999999999993</c:v>
                </c:pt>
                <c:pt idx="2">
                  <c:v>-16.547499999999989</c:v>
                </c:pt>
                <c:pt idx="3">
                  <c:v>-54.957499999999996</c:v>
                </c:pt>
                <c:pt idx="4">
                  <c:v>-47.775000000000013</c:v>
                </c:pt>
                <c:pt idx="5">
                  <c:v>38.162500000000286</c:v>
                </c:pt>
                <c:pt idx="6">
                  <c:v>100.32000000000001</c:v>
                </c:pt>
              </c:numCache>
            </c:numRef>
          </c:yVal>
        </c:ser>
        <c:ser>
          <c:idx val="2"/>
          <c:order val="2"/>
          <c:tx>
            <c:v>PANTONE近似色</c:v>
          </c:tx>
          <c:spPr>
            <a:ln w="28575">
              <a:noFill/>
            </a:ln>
          </c:spPr>
          <c:marker>
            <c:symbol val="circle"/>
            <c:size val="4"/>
            <c:spPr>
              <a:noFill/>
              <a:ln w="9525"/>
            </c:spPr>
          </c:marker>
          <c:xVal>
            <c:numRef>
              <c:f>PANTONE_deta!$C$6:$FB$6</c:f>
              <c:numCache>
                <c:formatCode>General</c:formatCode>
                <c:ptCount val="156"/>
                <c:pt idx="0">
                  <c:v>-6.64</c:v>
                </c:pt>
                <c:pt idx="1">
                  <c:v>-3.14</c:v>
                </c:pt>
                <c:pt idx="2">
                  <c:v>-0.55000000000000004</c:v>
                </c:pt>
                <c:pt idx="3">
                  <c:v>1.86</c:v>
                </c:pt>
                <c:pt idx="4">
                  <c:v>0.47000000000000008</c:v>
                </c:pt>
                <c:pt idx="5">
                  <c:v>-0.99</c:v>
                </c:pt>
                <c:pt idx="6">
                  <c:v>7.88</c:v>
                </c:pt>
                <c:pt idx="7">
                  <c:v>10.030000000000001</c:v>
                </c:pt>
                <c:pt idx="8">
                  <c:v>6.14</c:v>
                </c:pt>
                <c:pt idx="9">
                  <c:v>10.5</c:v>
                </c:pt>
                <c:pt idx="10">
                  <c:v>29.56</c:v>
                </c:pt>
                <c:pt idx="11">
                  <c:v>4.6399999999999997</c:v>
                </c:pt>
                <c:pt idx="12">
                  <c:v>21.66</c:v>
                </c:pt>
                <c:pt idx="13">
                  <c:v>33.71</c:v>
                </c:pt>
                <c:pt idx="14">
                  <c:v>20.62</c:v>
                </c:pt>
                <c:pt idx="15">
                  <c:v>29.22</c:v>
                </c:pt>
                <c:pt idx="16">
                  <c:v>30.810000000000031</c:v>
                </c:pt>
                <c:pt idx="17">
                  <c:v>36.4</c:v>
                </c:pt>
                <c:pt idx="18">
                  <c:v>27.110000000000031</c:v>
                </c:pt>
                <c:pt idx="19">
                  <c:v>24.25</c:v>
                </c:pt>
                <c:pt idx="20">
                  <c:v>33.120000000000012</c:v>
                </c:pt>
                <c:pt idx="21">
                  <c:v>22.9</c:v>
                </c:pt>
                <c:pt idx="22">
                  <c:v>11.92</c:v>
                </c:pt>
                <c:pt idx="23">
                  <c:v>20.25</c:v>
                </c:pt>
                <c:pt idx="24">
                  <c:v>34.220000000000013</c:v>
                </c:pt>
                <c:pt idx="25">
                  <c:v>17.459999999999987</c:v>
                </c:pt>
                <c:pt idx="26">
                  <c:v>37.71</c:v>
                </c:pt>
                <c:pt idx="27">
                  <c:v>32.43</c:v>
                </c:pt>
                <c:pt idx="28">
                  <c:v>27.85</c:v>
                </c:pt>
                <c:pt idx="29">
                  <c:v>20.56</c:v>
                </c:pt>
                <c:pt idx="30">
                  <c:v>19.899999999999999</c:v>
                </c:pt>
                <c:pt idx="31">
                  <c:v>17.86</c:v>
                </c:pt>
                <c:pt idx="32">
                  <c:v>10.34</c:v>
                </c:pt>
                <c:pt idx="33">
                  <c:v>21.55</c:v>
                </c:pt>
                <c:pt idx="34">
                  <c:v>18.97</c:v>
                </c:pt>
                <c:pt idx="35">
                  <c:v>17</c:v>
                </c:pt>
                <c:pt idx="36">
                  <c:v>8.3500000000000068</c:v>
                </c:pt>
                <c:pt idx="37">
                  <c:v>8.6</c:v>
                </c:pt>
                <c:pt idx="38">
                  <c:v>3.8699999999999997</c:v>
                </c:pt>
                <c:pt idx="39">
                  <c:v>7.56</c:v>
                </c:pt>
                <c:pt idx="40">
                  <c:v>-0.6200000000000041</c:v>
                </c:pt>
                <c:pt idx="41">
                  <c:v>-4.33</c:v>
                </c:pt>
                <c:pt idx="42">
                  <c:v>-3.57</c:v>
                </c:pt>
                <c:pt idx="43">
                  <c:v>-7.05</c:v>
                </c:pt>
                <c:pt idx="44">
                  <c:v>-8.5300000000000011</c:v>
                </c:pt>
                <c:pt idx="45">
                  <c:v>-8.51</c:v>
                </c:pt>
                <c:pt idx="46">
                  <c:v>-13.65</c:v>
                </c:pt>
                <c:pt idx="47">
                  <c:v>-19.29</c:v>
                </c:pt>
                <c:pt idx="48">
                  <c:v>-16.16</c:v>
                </c:pt>
                <c:pt idx="49">
                  <c:v>-19.110000000000031</c:v>
                </c:pt>
                <c:pt idx="50">
                  <c:v>-26.22</c:v>
                </c:pt>
                <c:pt idx="51">
                  <c:v>-27.7</c:v>
                </c:pt>
                <c:pt idx="52">
                  <c:v>-16.920000000000002</c:v>
                </c:pt>
                <c:pt idx="53">
                  <c:v>-20.87</c:v>
                </c:pt>
                <c:pt idx="54">
                  <c:v>-31.459999999999987</c:v>
                </c:pt>
                <c:pt idx="55">
                  <c:v>-30.29</c:v>
                </c:pt>
                <c:pt idx="56">
                  <c:v>-26.06</c:v>
                </c:pt>
                <c:pt idx="57">
                  <c:v>-17.79</c:v>
                </c:pt>
                <c:pt idx="58">
                  <c:v>-23.87</c:v>
                </c:pt>
                <c:pt idx="59">
                  <c:v>-34.1</c:v>
                </c:pt>
                <c:pt idx="60">
                  <c:v>-21.23</c:v>
                </c:pt>
                <c:pt idx="61">
                  <c:v>-24.77</c:v>
                </c:pt>
                <c:pt idx="62">
                  <c:v>-22.45</c:v>
                </c:pt>
                <c:pt idx="63">
                  <c:v>-17.86</c:v>
                </c:pt>
                <c:pt idx="64">
                  <c:v>-14.54</c:v>
                </c:pt>
                <c:pt idx="65">
                  <c:v>-11.96</c:v>
                </c:pt>
                <c:pt idx="66">
                  <c:v>-10.77</c:v>
                </c:pt>
                <c:pt idx="67">
                  <c:v>-7.76</c:v>
                </c:pt>
                <c:pt idx="68">
                  <c:v>-7.6499999999999995</c:v>
                </c:pt>
                <c:pt idx="69">
                  <c:v>0.47000000000000008</c:v>
                </c:pt>
                <c:pt idx="70">
                  <c:v>1.34</c:v>
                </c:pt>
                <c:pt idx="71">
                  <c:v>-1.86</c:v>
                </c:pt>
                <c:pt idx="72">
                  <c:v>-1.07</c:v>
                </c:pt>
                <c:pt idx="73">
                  <c:v>-1.04</c:v>
                </c:pt>
                <c:pt idx="74">
                  <c:v>4.1099999999999985</c:v>
                </c:pt>
                <c:pt idx="75">
                  <c:v>-3.55</c:v>
                </c:pt>
                <c:pt idx="76">
                  <c:v>8.0000000000000043E-2</c:v>
                </c:pt>
                <c:pt idx="77">
                  <c:v>2.2799999999999998</c:v>
                </c:pt>
                <c:pt idx="78">
                  <c:v>-0.67000000000000526</c:v>
                </c:pt>
                <c:pt idx="79">
                  <c:v>-0.8</c:v>
                </c:pt>
                <c:pt idx="80">
                  <c:v>-4.0000000000000022E-2</c:v>
                </c:pt>
                <c:pt idx="81">
                  <c:v>-0.4</c:v>
                </c:pt>
                <c:pt idx="82">
                  <c:v>3.6</c:v>
                </c:pt>
                <c:pt idx="83">
                  <c:v>1.52</c:v>
                </c:pt>
                <c:pt idx="84">
                  <c:v>4.95</c:v>
                </c:pt>
                <c:pt idx="85">
                  <c:v>12.57</c:v>
                </c:pt>
                <c:pt idx="86">
                  <c:v>16.75</c:v>
                </c:pt>
                <c:pt idx="87">
                  <c:v>14.47</c:v>
                </c:pt>
                <c:pt idx="88">
                  <c:v>9.18</c:v>
                </c:pt>
                <c:pt idx="89">
                  <c:v>19.610000000000031</c:v>
                </c:pt>
                <c:pt idx="90">
                  <c:v>21.97</c:v>
                </c:pt>
                <c:pt idx="91">
                  <c:v>15.639999999999999</c:v>
                </c:pt>
                <c:pt idx="92">
                  <c:v>14.5</c:v>
                </c:pt>
                <c:pt idx="93">
                  <c:v>20.190000000000001</c:v>
                </c:pt>
                <c:pt idx="94">
                  <c:v>26.08</c:v>
                </c:pt>
                <c:pt idx="95">
                  <c:v>17.27</c:v>
                </c:pt>
                <c:pt idx="96">
                  <c:v>13.18</c:v>
                </c:pt>
                <c:pt idx="97">
                  <c:v>13.629999999999999</c:v>
                </c:pt>
                <c:pt idx="98">
                  <c:v>22.93</c:v>
                </c:pt>
                <c:pt idx="99">
                  <c:v>5.67</c:v>
                </c:pt>
                <c:pt idx="100">
                  <c:v>-0.1</c:v>
                </c:pt>
                <c:pt idx="101">
                  <c:v>-8.9600000000000026</c:v>
                </c:pt>
                <c:pt idx="102">
                  <c:v>-5.96</c:v>
                </c:pt>
                <c:pt idx="103">
                  <c:v>-13.83</c:v>
                </c:pt>
                <c:pt idx="104">
                  <c:v>-11.07</c:v>
                </c:pt>
                <c:pt idx="105">
                  <c:v>-10.639999999999999</c:v>
                </c:pt>
                <c:pt idx="106">
                  <c:v>-16.38</c:v>
                </c:pt>
                <c:pt idx="107">
                  <c:v>-9.2399999999999984</c:v>
                </c:pt>
                <c:pt idx="108">
                  <c:v>-11.7</c:v>
                </c:pt>
                <c:pt idx="109">
                  <c:v>-10.139999999999999</c:v>
                </c:pt>
                <c:pt idx="110">
                  <c:v>-13.54</c:v>
                </c:pt>
                <c:pt idx="111">
                  <c:v>-10.67</c:v>
                </c:pt>
                <c:pt idx="112">
                  <c:v>-7.31</c:v>
                </c:pt>
                <c:pt idx="113">
                  <c:v>-6.23</c:v>
                </c:pt>
                <c:pt idx="114">
                  <c:v>-3.59</c:v>
                </c:pt>
                <c:pt idx="115">
                  <c:v>-2.34</c:v>
                </c:pt>
                <c:pt idx="116">
                  <c:v>-5.29</c:v>
                </c:pt>
                <c:pt idx="117">
                  <c:v>-4.9000000000000004</c:v>
                </c:pt>
                <c:pt idx="118">
                  <c:v>-3.82</c:v>
                </c:pt>
                <c:pt idx="119">
                  <c:v>-6.42</c:v>
                </c:pt>
                <c:pt idx="120">
                  <c:v>-11.28</c:v>
                </c:pt>
                <c:pt idx="121">
                  <c:v>-17.149999999999999</c:v>
                </c:pt>
                <c:pt idx="122">
                  <c:v>-3.8699999999999997</c:v>
                </c:pt>
                <c:pt idx="123">
                  <c:v>-2.48</c:v>
                </c:pt>
                <c:pt idx="124">
                  <c:v>-2.61</c:v>
                </c:pt>
                <c:pt idx="125">
                  <c:v>2.09</c:v>
                </c:pt>
                <c:pt idx="126">
                  <c:v>9.56</c:v>
                </c:pt>
                <c:pt idx="127">
                  <c:v>8.06</c:v>
                </c:pt>
                <c:pt idx="128">
                  <c:v>11.639999999999999</c:v>
                </c:pt>
                <c:pt idx="129">
                  <c:v>7.48</c:v>
                </c:pt>
                <c:pt idx="130">
                  <c:v>8.89</c:v>
                </c:pt>
                <c:pt idx="131">
                  <c:v>8.33</c:v>
                </c:pt>
                <c:pt idx="132">
                  <c:v>14.12</c:v>
                </c:pt>
                <c:pt idx="133">
                  <c:v>9.92</c:v>
                </c:pt>
                <c:pt idx="134">
                  <c:v>7.5</c:v>
                </c:pt>
                <c:pt idx="135">
                  <c:v>1.72</c:v>
                </c:pt>
                <c:pt idx="136">
                  <c:v>13.1</c:v>
                </c:pt>
                <c:pt idx="137">
                  <c:v>11.42</c:v>
                </c:pt>
                <c:pt idx="138">
                  <c:v>11.729999999999999</c:v>
                </c:pt>
                <c:pt idx="139">
                  <c:v>13.2</c:v>
                </c:pt>
                <c:pt idx="140">
                  <c:v>7.4300000000000024</c:v>
                </c:pt>
                <c:pt idx="141">
                  <c:v>2.0499999999999998</c:v>
                </c:pt>
                <c:pt idx="142">
                  <c:v>-0.8700000000000041</c:v>
                </c:pt>
                <c:pt idx="143">
                  <c:v>-9.27</c:v>
                </c:pt>
                <c:pt idx="144">
                  <c:v>-18.73</c:v>
                </c:pt>
                <c:pt idx="145">
                  <c:v>-29.56</c:v>
                </c:pt>
                <c:pt idx="146">
                  <c:v>-28.34</c:v>
                </c:pt>
                <c:pt idx="147">
                  <c:v>-8.2399999999999984</c:v>
                </c:pt>
                <c:pt idx="148">
                  <c:v>-12.55</c:v>
                </c:pt>
                <c:pt idx="149">
                  <c:v>-1.9300000000000082</c:v>
                </c:pt>
                <c:pt idx="150">
                  <c:v>2.65</c:v>
                </c:pt>
                <c:pt idx="151">
                  <c:v>11.739999999999998</c:v>
                </c:pt>
                <c:pt idx="152">
                  <c:v>13.16</c:v>
                </c:pt>
                <c:pt idx="153">
                  <c:v>-0.22</c:v>
                </c:pt>
                <c:pt idx="154">
                  <c:v>-0.15000000000000024</c:v>
                </c:pt>
                <c:pt idx="155">
                  <c:v>-3.14</c:v>
                </c:pt>
              </c:numCache>
            </c:numRef>
          </c:xVal>
          <c:yVal>
            <c:numRef>
              <c:f>PANTONE_deta!$C$7:$FB$7</c:f>
              <c:numCache>
                <c:formatCode>General</c:formatCode>
                <c:ptCount val="156"/>
                <c:pt idx="0">
                  <c:v>52.93</c:v>
                </c:pt>
                <c:pt idx="1">
                  <c:v>71.75</c:v>
                </c:pt>
                <c:pt idx="2">
                  <c:v>70.14</c:v>
                </c:pt>
                <c:pt idx="3">
                  <c:v>58.08</c:v>
                </c:pt>
                <c:pt idx="4">
                  <c:v>37.700000000000003</c:v>
                </c:pt>
                <c:pt idx="5">
                  <c:v>56.32</c:v>
                </c:pt>
                <c:pt idx="6">
                  <c:v>51.9</c:v>
                </c:pt>
                <c:pt idx="7">
                  <c:v>42.46</c:v>
                </c:pt>
                <c:pt idx="8">
                  <c:v>57.51</c:v>
                </c:pt>
                <c:pt idx="9">
                  <c:v>35.349999999999994</c:v>
                </c:pt>
                <c:pt idx="10">
                  <c:v>46.379999999999995</c:v>
                </c:pt>
                <c:pt idx="11">
                  <c:v>29.39</c:v>
                </c:pt>
                <c:pt idx="12">
                  <c:v>28.53</c:v>
                </c:pt>
                <c:pt idx="13">
                  <c:v>26.66</c:v>
                </c:pt>
                <c:pt idx="14">
                  <c:v>25.53</c:v>
                </c:pt>
                <c:pt idx="15">
                  <c:v>16.77</c:v>
                </c:pt>
                <c:pt idx="16">
                  <c:v>5.94</c:v>
                </c:pt>
                <c:pt idx="17">
                  <c:v>3.71</c:v>
                </c:pt>
                <c:pt idx="18">
                  <c:v>5.29</c:v>
                </c:pt>
                <c:pt idx="19">
                  <c:v>0.4</c:v>
                </c:pt>
                <c:pt idx="20">
                  <c:v>-1.62</c:v>
                </c:pt>
                <c:pt idx="21">
                  <c:v>-3.68</c:v>
                </c:pt>
                <c:pt idx="22">
                  <c:v>4.3099999999999996</c:v>
                </c:pt>
                <c:pt idx="23">
                  <c:v>-3.3299999999999987</c:v>
                </c:pt>
                <c:pt idx="24">
                  <c:v>-8.92</c:v>
                </c:pt>
                <c:pt idx="25">
                  <c:v>-4.8899999999999997</c:v>
                </c:pt>
                <c:pt idx="26">
                  <c:v>-14.81</c:v>
                </c:pt>
                <c:pt idx="27">
                  <c:v>-11.450000000000006</c:v>
                </c:pt>
                <c:pt idx="28">
                  <c:v>-15.66</c:v>
                </c:pt>
                <c:pt idx="29">
                  <c:v>-9.2100000000000009</c:v>
                </c:pt>
                <c:pt idx="30">
                  <c:v>-13.38</c:v>
                </c:pt>
                <c:pt idx="31">
                  <c:v>-10.94</c:v>
                </c:pt>
                <c:pt idx="32">
                  <c:v>-11.219999999999999</c:v>
                </c:pt>
                <c:pt idx="33">
                  <c:v>-22.830000000000005</c:v>
                </c:pt>
                <c:pt idx="34">
                  <c:v>-20.67</c:v>
                </c:pt>
                <c:pt idx="35">
                  <c:v>-23.330000000000005</c:v>
                </c:pt>
                <c:pt idx="36">
                  <c:v>-12.62</c:v>
                </c:pt>
                <c:pt idx="37">
                  <c:v>-17.649999999999999</c:v>
                </c:pt>
                <c:pt idx="38">
                  <c:v>-19.02</c:v>
                </c:pt>
                <c:pt idx="39">
                  <c:v>-27.4</c:v>
                </c:pt>
                <c:pt idx="40">
                  <c:v>-11.12</c:v>
                </c:pt>
                <c:pt idx="41">
                  <c:v>-12.96</c:v>
                </c:pt>
                <c:pt idx="42">
                  <c:v>-16.489999999999846</c:v>
                </c:pt>
                <c:pt idx="43">
                  <c:v>-15.75</c:v>
                </c:pt>
                <c:pt idx="44">
                  <c:v>-20.14</c:v>
                </c:pt>
                <c:pt idx="45">
                  <c:v>-9.3500000000000068</c:v>
                </c:pt>
                <c:pt idx="46">
                  <c:v>-18.34</c:v>
                </c:pt>
                <c:pt idx="47">
                  <c:v>-21.459999999999987</c:v>
                </c:pt>
                <c:pt idx="48">
                  <c:v>-12.67</c:v>
                </c:pt>
                <c:pt idx="49">
                  <c:v>-8.5300000000000011</c:v>
                </c:pt>
                <c:pt idx="50">
                  <c:v>-16.25</c:v>
                </c:pt>
                <c:pt idx="51">
                  <c:v>-13.69</c:v>
                </c:pt>
                <c:pt idx="52">
                  <c:v>-2.65</c:v>
                </c:pt>
                <c:pt idx="53">
                  <c:v>-3.64</c:v>
                </c:pt>
                <c:pt idx="54">
                  <c:v>-3.73</c:v>
                </c:pt>
                <c:pt idx="55">
                  <c:v>-0.86000000000000065</c:v>
                </c:pt>
                <c:pt idx="56">
                  <c:v>-1.1399999999999908</c:v>
                </c:pt>
                <c:pt idx="57">
                  <c:v>1.76</c:v>
                </c:pt>
                <c:pt idx="58">
                  <c:v>4.72</c:v>
                </c:pt>
                <c:pt idx="59">
                  <c:v>9.0400000000000009</c:v>
                </c:pt>
                <c:pt idx="60">
                  <c:v>11.7</c:v>
                </c:pt>
                <c:pt idx="61">
                  <c:v>16.95</c:v>
                </c:pt>
                <c:pt idx="62">
                  <c:v>29.62</c:v>
                </c:pt>
                <c:pt idx="63">
                  <c:v>37.230000000000011</c:v>
                </c:pt>
                <c:pt idx="64">
                  <c:v>37.32</c:v>
                </c:pt>
                <c:pt idx="65">
                  <c:v>53.760000000000012</c:v>
                </c:pt>
                <c:pt idx="66">
                  <c:v>53.42</c:v>
                </c:pt>
                <c:pt idx="67">
                  <c:v>51.01</c:v>
                </c:pt>
                <c:pt idx="68">
                  <c:v>58.94</c:v>
                </c:pt>
                <c:pt idx="69">
                  <c:v>5.8</c:v>
                </c:pt>
                <c:pt idx="70">
                  <c:v>4.57</c:v>
                </c:pt>
                <c:pt idx="71">
                  <c:v>7.05</c:v>
                </c:pt>
                <c:pt idx="72">
                  <c:v>1.71</c:v>
                </c:pt>
                <c:pt idx="73">
                  <c:v>-1.3800000000000001</c:v>
                </c:pt>
                <c:pt idx="74">
                  <c:v>-0.29000000000000031</c:v>
                </c:pt>
                <c:pt idx="75">
                  <c:v>1.87</c:v>
                </c:pt>
                <c:pt idx="76">
                  <c:v>5.92</c:v>
                </c:pt>
                <c:pt idx="77">
                  <c:v>5.33</c:v>
                </c:pt>
                <c:pt idx="78">
                  <c:v>1.1599999999999908</c:v>
                </c:pt>
                <c:pt idx="79">
                  <c:v>-1.47</c:v>
                </c:pt>
                <c:pt idx="80">
                  <c:v>4.92</c:v>
                </c:pt>
                <c:pt idx="81">
                  <c:v>13.950000000000006</c:v>
                </c:pt>
                <c:pt idx="82">
                  <c:v>29.779999999999987</c:v>
                </c:pt>
                <c:pt idx="83">
                  <c:v>35.020000000000003</c:v>
                </c:pt>
                <c:pt idx="84">
                  <c:v>20.37</c:v>
                </c:pt>
                <c:pt idx="85">
                  <c:v>12.360000000000024</c:v>
                </c:pt>
                <c:pt idx="86">
                  <c:v>22.84</c:v>
                </c:pt>
                <c:pt idx="87">
                  <c:v>12.17</c:v>
                </c:pt>
                <c:pt idx="88">
                  <c:v>10.719999999999999</c:v>
                </c:pt>
                <c:pt idx="89">
                  <c:v>15.7</c:v>
                </c:pt>
                <c:pt idx="90">
                  <c:v>6.25</c:v>
                </c:pt>
                <c:pt idx="91">
                  <c:v>5.83</c:v>
                </c:pt>
                <c:pt idx="92">
                  <c:v>4.45</c:v>
                </c:pt>
                <c:pt idx="93">
                  <c:v>2.48</c:v>
                </c:pt>
                <c:pt idx="94">
                  <c:v>-12.66</c:v>
                </c:pt>
                <c:pt idx="95">
                  <c:v>-7.95</c:v>
                </c:pt>
                <c:pt idx="96">
                  <c:v>-8.9600000000000026</c:v>
                </c:pt>
                <c:pt idx="97">
                  <c:v>-5.8599999999999985</c:v>
                </c:pt>
                <c:pt idx="98">
                  <c:v>-22.5</c:v>
                </c:pt>
                <c:pt idx="99">
                  <c:v>-15.04</c:v>
                </c:pt>
                <c:pt idx="100">
                  <c:v>-4.21</c:v>
                </c:pt>
                <c:pt idx="101">
                  <c:v>-16.630000000000031</c:v>
                </c:pt>
                <c:pt idx="102">
                  <c:v>-11.11</c:v>
                </c:pt>
                <c:pt idx="103">
                  <c:v>-8.91</c:v>
                </c:pt>
                <c:pt idx="104">
                  <c:v>-8.27</c:v>
                </c:pt>
                <c:pt idx="105">
                  <c:v>-1.41</c:v>
                </c:pt>
                <c:pt idx="106">
                  <c:v>6.76</c:v>
                </c:pt>
                <c:pt idx="107">
                  <c:v>1.8</c:v>
                </c:pt>
                <c:pt idx="108">
                  <c:v>2.2599999999999998</c:v>
                </c:pt>
                <c:pt idx="109">
                  <c:v>4.13</c:v>
                </c:pt>
                <c:pt idx="110">
                  <c:v>1.9300000000000082</c:v>
                </c:pt>
                <c:pt idx="111">
                  <c:v>23.08</c:v>
                </c:pt>
                <c:pt idx="112">
                  <c:v>16.12</c:v>
                </c:pt>
                <c:pt idx="113">
                  <c:v>20.350000000000001</c:v>
                </c:pt>
                <c:pt idx="114">
                  <c:v>35.550000000000004</c:v>
                </c:pt>
                <c:pt idx="115">
                  <c:v>29.17</c:v>
                </c:pt>
                <c:pt idx="116">
                  <c:v>35.809999999999995</c:v>
                </c:pt>
                <c:pt idx="117">
                  <c:v>33.61</c:v>
                </c:pt>
                <c:pt idx="118">
                  <c:v>25.5</c:v>
                </c:pt>
                <c:pt idx="119">
                  <c:v>4</c:v>
                </c:pt>
                <c:pt idx="120">
                  <c:v>-4.76</c:v>
                </c:pt>
                <c:pt idx="121">
                  <c:v>-8.7000000000000011</c:v>
                </c:pt>
                <c:pt idx="122">
                  <c:v>-5.89</c:v>
                </c:pt>
                <c:pt idx="123">
                  <c:v>-5.46</c:v>
                </c:pt>
                <c:pt idx="124">
                  <c:v>-7.44</c:v>
                </c:pt>
                <c:pt idx="125">
                  <c:v>-3.8299999999999987</c:v>
                </c:pt>
                <c:pt idx="126">
                  <c:v>-4.58</c:v>
                </c:pt>
                <c:pt idx="127">
                  <c:v>-3.21</c:v>
                </c:pt>
                <c:pt idx="128">
                  <c:v>-0.76000000000000456</c:v>
                </c:pt>
                <c:pt idx="129">
                  <c:v>1.3900000000000001</c:v>
                </c:pt>
                <c:pt idx="130">
                  <c:v>0.26</c:v>
                </c:pt>
                <c:pt idx="131">
                  <c:v>-2.0000000000000011E-2</c:v>
                </c:pt>
                <c:pt idx="132">
                  <c:v>27.12</c:v>
                </c:pt>
                <c:pt idx="133">
                  <c:v>20.399999999999999</c:v>
                </c:pt>
                <c:pt idx="134">
                  <c:v>19.059999999999999</c:v>
                </c:pt>
                <c:pt idx="135">
                  <c:v>30.02</c:v>
                </c:pt>
                <c:pt idx="136">
                  <c:v>80.649999999999991</c:v>
                </c:pt>
                <c:pt idx="137">
                  <c:v>15.47</c:v>
                </c:pt>
                <c:pt idx="138">
                  <c:v>4.4000000000000004</c:v>
                </c:pt>
                <c:pt idx="139">
                  <c:v>-0.48000000000000032</c:v>
                </c:pt>
                <c:pt idx="140">
                  <c:v>-4.9000000000000004</c:v>
                </c:pt>
                <c:pt idx="141">
                  <c:v>-5.8</c:v>
                </c:pt>
                <c:pt idx="142">
                  <c:v>-9.75</c:v>
                </c:pt>
                <c:pt idx="143">
                  <c:v>-7.05</c:v>
                </c:pt>
                <c:pt idx="144">
                  <c:v>-1.35</c:v>
                </c:pt>
                <c:pt idx="145">
                  <c:v>-1.58</c:v>
                </c:pt>
                <c:pt idx="146">
                  <c:v>13.25</c:v>
                </c:pt>
                <c:pt idx="147">
                  <c:v>16.02</c:v>
                </c:pt>
                <c:pt idx="148">
                  <c:v>31.82</c:v>
                </c:pt>
                <c:pt idx="149">
                  <c:v>21.27</c:v>
                </c:pt>
                <c:pt idx="150">
                  <c:v>24.75</c:v>
                </c:pt>
                <c:pt idx="151">
                  <c:v>12.08</c:v>
                </c:pt>
                <c:pt idx="152">
                  <c:v>13.29</c:v>
                </c:pt>
                <c:pt idx="153">
                  <c:v>5.55</c:v>
                </c:pt>
                <c:pt idx="154">
                  <c:v>5.99</c:v>
                </c:pt>
                <c:pt idx="155">
                  <c:v>-4.3099999999999996</c:v>
                </c:pt>
              </c:numCache>
            </c:numRef>
          </c:yVal>
        </c:ser>
        <c:ser>
          <c:idx val="3"/>
          <c:order val="3"/>
          <c:tx>
            <c:v>PANTONE2</c:v>
          </c:tx>
          <c:spPr>
            <a:ln w="28575">
              <a:noFill/>
            </a:ln>
          </c:spPr>
          <c:marker>
            <c:symbol val="circle"/>
            <c:size val="3"/>
            <c:spPr>
              <a:noFill/>
            </c:spPr>
          </c:marker>
          <c:xVal>
            <c:numRef>
              <c:f>PANTONE_deta!$C$9:$FB$9</c:f>
              <c:numCache>
                <c:formatCode>General</c:formatCode>
                <c:ptCount val="156"/>
                <c:pt idx="0">
                  <c:v>-6.41</c:v>
                </c:pt>
                <c:pt idx="1">
                  <c:v>-1.46</c:v>
                </c:pt>
                <c:pt idx="2">
                  <c:v>2.0000000000000011E-2</c:v>
                </c:pt>
                <c:pt idx="3">
                  <c:v>3.04</c:v>
                </c:pt>
                <c:pt idx="4">
                  <c:v>3.72</c:v>
                </c:pt>
                <c:pt idx="5">
                  <c:v>1.4</c:v>
                </c:pt>
                <c:pt idx="6">
                  <c:v>11.57</c:v>
                </c:pt>
                <c:pt idx="7">
                  <c:v>13.89</c:v>
                </c:pt>
                <c:pt idx="8">
                  <c:v>10.09</c:v>
                </c:pt>
                <c:pt idx="9">
                  <c:v>15.58</c:v>
                </c:pt>
                <c:pt idx="10">
                  <c:v>41.15</c:v>
                </c:pt>
                <c:pt idx="11">
                  <c:v>10.130000000000001</c:v>
                </c:pt>
                <c:pt idx="12">
                  <c:v>33.32</c:v>
                </c:pt>
                <c:pt idx="13">
                  <c:v>43.93</c:v>
                </c:pt>
                <c:pt idx="14">
                  <c:v>36.730000000000011</c:v>
                </c:pt>
                <c:pt idx="15">
                  <c:v>47.449999999999996</c:v>
                </c:pt>
                <c:pt idx="16">
                  <c:v>51.230000000000011</c:v>
                </c:pt>
                <c:pt idx="17">
                  <c:v>44.53</c:v>
                </c:pt>
                <c:pt idx="18">
                  <c:v>55.449999999999996</c:v>
                </c:pt>
                <c:pt idx="19">
                  <c:v>39.99</c:v>
                </c:pt>
                <c:pt idx="20">
                  <c:v>48.809999999999995</c:v>
                </c:pt>
                <c:pt idx="21">
                  <c:v>34.870000000000005</c:v>
                </c:pt>
                <c:pt idx="22">
                  <c:v>26.57</c:v>
                </c:pt>
                <c:pt idx="23">
                  <c:v>36.879999999999995</c:v>
                </c:pt>
                <c:pt idx="24">
                  <c:v>48.11</c:v>
                </c:pt>
                <c:pt idx="25">
                  <c:v>45.55</c:v>
                </c:pt>
                <c:pt idx="26">
                  <c:v>51.260000000000012</c:v>
                </c:pt>
                <c:pt idx="27">
                  <c:v>50.32</c:v>
                </c:pt>
                <c:pt idx="28">
                  <c:v>41.760000000000012</c:v>
                </c:pt>
                <c:pt idx="29">
                  <c:v>46</c:v>
                </c:pt>
                <c:pt idx="30">
                  <c:v>28.86</c:v>
                </c:pt>
                <c:pt idx="31">
                  <c:v>29.6</c:v>
                </c:pt>
                <c:pt idx="32">
                  <c:v>16.399999999999999</c:v>
                </c:pt>
                <c:pt idx="33">
                  <c:v>29.419999999999987</c:v>
                </c:pt>
                <c:pt idx="34">
                  <c:v>25.49</c:v>
                </c:pt>
                <c:pt idx="35">
                  <c:v>23.89</c:v>
                </c:pt>
                <c:pt idx="36">
                  <c:v>14.92</c:v>
                </c:pt>
                <c:pt idx="37">
                  <c:v>14.3</c:v>
                </c:pt>
                <c:pt idx="38">
                  <c:v>6.84</c:v>
                </c:pt>
                <c:pt idx="39">
                  <c:v>12.739999999999998</c:v>
                </c:pt>
                <c:pt idx="40">
                  <c:v>1.9700000000000082</c:v>
                </c:pt>
                <c:pt idx="41">
                  <c:v>-5.2</c:v>
                </c:pt>
                <c:pt idx="42">
                  <c:v>-1.0000000000000005E-2</c:v>
                </c:pt>
                <c:pt idx="43">
                  <c:v>-8.26</c:v>
                </c:pt>
                <c:pt idx="44">
                  <c:v>-10.51</c:v>
                </c:pt>
                <c:pt idx="45">
                  <c:v>-10.01</c:v>
                </c:pt>
                <c:pt idx="46">
                  <c:v>-17</c:v>
                </c:pt>
                <c:pt idx="47">
                  <c:v>-23.29</c:v>
                </c:pt>
                <c:pt idx="48">
                  <c:v>-22.71</c:v>
                </c:pt>
                <c:pt idx="49">
                  <c:v>-25.53</c:v>
                </c:pt>
                <c:pt idx="50">
                  <c:v>-32.54</c:v>
                </c:pt>
                <c:pt idx="51">
                  <c:v>-37.230000000000011</c:v>
                </c:pt>
                <c:pt idx="52">
                  <c:v>-23.22</c:v>
                </c:pt>
                <c:pt idx="53">
                  <c:v>-29.610000000000031</c:v>
                </c:pt>
                <c:pt idx="54">
                  <c:v>-40.21</c:v>
                </c:pt>
                <c:pt idx="55">
                  <c:v>-42.37</c:v>
                </c:pt>
                <c:pt idx="56">
                  <c:v>-34.21</c:v>
                </c:pt>
                <c:pt idx="57">
                  <c:v>-23.150000000000031</c:v>
                </c:pt>
                <c:pt idx="58">
                  <c:v>-29.69</c:v>
                </c:pt>
                <c:pt idx="59">
                  <c:v>-42.07</c:v>
                </c:pt>
                <c:pt idx="60">
                  <c:v>-27.6</c:v>
                </c:pt>
                <c:pt idx="61">
                  <c:v>-29.19</c:v>
                </c:pt>
                <c:pt idx="62">
                  <c:v>-23.72</c:v>
                </c:pt>
                <c:pt idx="63">
                  <c:v>-20</c:v>
                </c:pt>
                <c:pt idx="64">
                  <c:v>-17.170000000000005</c:v>
                </c:pt>
                <c:pt idx="65">
                  <c:v>-14.209999999999999</c:v>
                </c:pt>
                <c:pt idx="66">
                  <c:v>-13.05</c:v>
                </c:pt>
                <c:pt idx="67">
                  <c:v>-9.41</c:v>
                </c:pt>
                <c:pt idx="68">
                  <c:v>-8.19</c:v>
                </c:pt>
                <c:pt idx="69">
                  <c:v>1</c:v>
                </c:pt>
                <c:pt idx="70">
                  <c:v>2.36</c:v>
                </c:pt>
                <c:pt idx="71">
                  <c:v>-1.75</c:v>
                </c:pt>
                <c:pt idx="72">
                  <c:v>-1.07</c:v>
                </c:pt>
                <c:pt idx="73">
                  <c:v>-1.22</c:v>
                </c:pt>
                <c:pt idx="74">
                  <c:v>5.9300000000000024</c:v>
                </c:pt>
                <c:pt idx="75">
                  <c:v>-3.4899999999999998</c:v>
                </c:pt>
                <c:pt idx="76">
                  <c:v>0.63000000000000456</c:v>
                </c:pt>
                <c:pt idx="77">
                  <c:v>2.56</c:v>
                </c:pt>
                <c:pt idx="78">
                  <c:v>-1.08</c:v>
                </c:pt>
                <c:pt idx="79">
                  <c:v>-0.88</c:v>
                </c:pt>
                <c:pt idx="80">
                  <c:v>-2.63</c:v>
                </c:pt>
                <c:pt idx="81">
                  <c:v>-2.1800000000000002</c:v>
                </c:pt>
                <c:pt idx="82">
                  <c:v>1.76</c:v>
                </c:pt>
                <c:pt idx="83">
                  <c:v>1.34</c:v>
                </c:pt>
                <c:pt idx="84">
                  <c:v>8.69</c:v>
                </c:pt>
                <c:pt idx="85">
                  <c:v>17.89</c:v>
                </c:pt>
                <c:pt idx="86">
                  <c:v>26.74</c:v>
                </c:pt>
                <c:pt idx="87">
                  <c:v>15.96</c:v>
                </c:pt>
                <c:pt idx="88">
                  <c:v>15.78</c:v>
                </c:pt>
                <c:pt idx="89">
                  <c:v>39.11</c:v>
                </c:pt>
                <c:pt idx="90">
                  <c:v>31.89</c:v>
                </c:pt>
                <c:pt idx="91">
                  <c:v>22.04</c:v>
                </c:pt>
                <c:pt idx="92">
                  <c:v>24.7</c:v>
                </c:pt>
                <c:pt idx="93">
                  <c:v>30.71</c:v>
                </c:pt>
                <c:pt idx="94">
                  <c:v>39.550000000000004</c:v>
                </c:pt>
                <c:pt idx="95">
                  <c:v>19.850000000000001</c:v>
                </c:pt>
                <c:pt idx="96">
                  <c:v>19.07</c:v>
                </c:pt>
                <c:pt idx="97">
                  <c:v>16.760000000000002</c:v>
                </c:pt>
                <c:pt idx="98">
                  <c:v>33.25</c:v>
                </c:pt>
                <c:pt idx="99">
                  <c:v>7.6899999999999995</c:v>
                </c:pt>
                <c:pt idx="100">
                  <c:v>-1.8800000000000001</c:v>
                </c:pt>
                <c:pt idx="101">
                  <c:v>-12.17</c:v>
                </c:pt>
                <c:pt idx="102">
                  <c:v>-8.82</c:v>
                </c:pt>
                <c:pt idx="103">
                  <c:v>-21.979999999999986</c:v>
                </c:pt>
                <c:pt idx="104">
                  <c:v>-19.329999999999988</c:v>
                </c:pt>
                <c:pt idx="105">
                  <c:v>-12.19</c:v>
                </c:pt>
                <c:pt idx="106">
                  <c:v>-27.09</c:v>
                </c:pt>
                <c:pt idx="107">
                  <c:v>-12.81</c:v>
                </c:pt>
                <c:pt idx="108">
                  <c:v>-22.919999999999987</c:v>
                </c:pt>
                <c:pt idx="109">
                  <c:v>-11.33</c:v>
                </c:pt>
                <c:pt idx="110">
                  <c:v>-28.12</c:v>
                </c:pt>
                <c:pt idx="111">
                  <c:v>-18.670000000000005</c:v>
                </c:pt>
                <c:pt idx="112">
                  <c:v>-8.2800000000000011</c:v>
                </c:pt>
                <c:pt idx="113">
                  <c:v>-7.91</c:v>
                </c:pt>
                <c:pt idx="114">
                  <c:v>-8.52</c:v>
                </c:pt>
                <c:pt idx="115">
                  <c:v>-4.45</c:v>
                </c:pt>
                <c:pt idx="116">
                  <c:v>-6.01</c:v>
                </c:pt>
                <c:pt idx="117">
                  <c:v>-5.41</c:v>
                </c:pt>
                <c:pt idx="118">
                  <c:v>-4.1399999999999997</c:v>
                </c:pt>
                <c:pt idx="119">
                  <c:v>-8.8800000000000008</c:v>
                </c:pt>
                <c:pt idx="120">
                  <c:v>-15.5</c:v>
                </c:pt>
                <c:pt idx="121">
                  <c:v>-21.9</c:v>
                </c:pt>
                <c:pt idx="122">
                  <c:v>-4.22</c:v>
                </c:pt>
                <c:pt idx="123">
                  <c:v>-3.48</c:v>
                </c:pt>
                <c:pt idx="124">
                  <c:v>-4.1899999999999995</c:v>
                </c:pt>
                <c:pt idx="125">
                  <c:v>2.9</c:v>
                </c:pt>
                <c:pt idx="126">
                  <c:v>16.260000000000002</c:v>
                </c:pt>
                <c:pt idx="127">
                  <c:v>10.18</c:v>
                </c:pt>
                <c:pt idx="128">
                  <c:v>15.2</c:v>
                </c:pt>
                <c:pt idx="129">
                  <c:v>10.96</c:v>
                </c:pt>
                <c:pt idx="130">
                  <c:v>14.209999999999999</c:v>
                </c:pt>
                <c:pt idx="131">
                  <c:v>13.16</c:v>
                </c:pt>
                <c:pt idx="132">
                  <c:v>17.559999999999999</c:v>
                </c:pt>
                <c:pt idx="133">
                  <c:v>13.61</c:v>
                </c:pt>
                <c:pt idx="134">
                  <c:v>10.350000000000026</c:v>
                </c:pt>
                <c:pt idx="135">
                  <c:v>-0.14000000000000001</c:v>
                </c:pt>
                <c:pt idx="136">
                  <c:v>14.02</c:v>
                </c:pt>
                <c:pt idx="137">
                  <c:v>40.620000000000012</c:v>
                </c:pt>
                <c:pt idx="138">
                  <c:v>50.78</c:v>
                </c:pt>
                <c:pt idx="139">
                  <c:v>17.14</c:v>
                </c:pt>
                <c:pt idx="140">
                  <c:v>11.28</c:v>
                </c:pt>
                <c:pt idx="141">
                  <c:v>2.48</c:v>
                </c:pt>
                <c:pt idx="142">
                  <c:v>-4.8599999999999985</c:v>
                </c:pt>
                <c:pt idx="143">
                  <c:v>-16.37</c:v>
                </c:pt>
                <c:pt idx="144">
                  <c:v>-39.800000000000004</c:v>
                </c:pt>
                <c:pt idx="145">
                  <c:v>-29.74</c:v>
                </c:pt>
                <c:pt idx="146">
                  <c:v>-51.790000000000013</c:v>
                </c:pt>
                <c:pt idx="147">
                  <c:v>-18.5</c:v>
                </c:pt>
                <c:pt idx="148">
                  <c:v>-9.15</c:v>
                </c:pt>
                <c:pt idx="149">
                  <c:v>2.0000000000000011E-2</c:v>
                </c:pt>
                <c:pt idx="150">
                  <c:v>8.2800000000000011</c:v>
                </c:pt>
                <c:pt idx="151">
                  <c:v>15.239999999999998</c:v>
                </c:pt>
                <c:pt idx="152">
                  <c:v>8.01</c:v>
                </c:pt>
                <c:pt idx="153">
                  <c:v>2.44</c:v>
                </c:pt>
                <c:pt idx="154">
                  <c:v>-0.11</c:v>
                </c:pt>
                <c:pt idx="155">
                  <c:v>-6.98</c:v>
                </c:pt>
              </c:numCache>
            </c:numRef>
          </c:xVal>
          <c:yVal>
            <c:numRef>
              <c:f>PANTONE_deta!$C$10:$FB$10</c:f>
              <c:numCache>
                <c:formatCode>General</c:formatCode>
                <c:ptCount val="156"/>
                <c:pt idx="0">
                  <c:v>72.77</c:v>
                </c:pt>
                <c:pt idx="1">
                  <c:v>80.84</c:v>
                </c:pt>
                <c:pt idx="2">
                  <c:v>71.209999999999994</c:v>
                </c:pt>
                <c:pt idx="3">
                  <c:v>60.42</c:v>
                </c:pt>
                <c:pt idx="4">
                  <c:v>51.13</c:v>
                </c:pt>
                <c:pt idx="5">
                  <c:v>66.22</c:v>
                </c:pt>
                <c:pt idx="6">
                  <c:v>60.8</c:v>
                </c:pt>
                <c:pt idx="7">
                  <c:v>50.14</c:v>
                </c:pt>
                <c:pt idx="8">
                  <c:v>64.36999999999999</c:v>
                </c:pt>
                <c:pt idx="9">
                  <c:v>42.82</c:v>
                </c:pt>
                <c:pt idx="10">
                  <c:v>64.760000000000005</c:v>
                </c:pt>
                <c:pt idx="11">
                  <c:v>38.770000000000003</c:v>
                </c:pt>
                <c:pt idx="12">
                  <c:v>41.36</c:v>
                </c:pt>
                <c:pt idx="13">
                  <c:v>36.520000000000003</c:v>
                </c:pt>
                <c:pt idx="14">
                  <c:v>40.07</c:v>
                </c:pt>
                <c:pt idx="15">
                  <c:v>29.87</c:v>
                </c:pt>
                <c:pt idx="16">
                  <c:v>14.82</c:v>
                </c:pt>
                <c:pt idx="17">
                  <c:v>6.14</c:v>
                </c:pt>
                <c:pt idx="18">
                  <c:v>15.03</c:v>
                </c:pt>
                <c:pt idx="19">
                  <c:v>1.61</c:v>
                </c:pt>
                <c:pt idx="20">
                  <c:v>1.6500000000000001</c:v>
                </c:pt>
                <c:pt idx="21">
                  <c:v>-3.82</c:v>
                </c:pt>
                <c:pt idx="22">
                  <c:v>4.5999999999999996</c:v>
                </c:pt>
                <c:pt idx="23">
                  <c:v>-4.84</c:v>
                </c:pt>
                <c:pt idx="24">
                  <c:v>-10.29</c:v>
                </c:pt>
                <c:pt idx="25">
                  <c:v>-14.57</c:v>
                </c:pt>
                <c:pt idx="26">
                  <c:v>-18.459999999999987</c:v>
                </c:pt>
                <c:pt idx="27">
                  <c:v>-20.350000000000001</c:v>
                </c:pt>
                <c:pt idx="28">
                  <c:v>-21.7</c:v>
                </c:pt>
                <c:pt idx="29">
                  <c:v>-26.47</c:v>
                </c:pt>
                <c:pt idx="30">
                  <c:v>-20.110000000000031</c:v>
                </c:pt>
                <c:pt idx="31">
                  <c:v>-20.53</c:v>
                </c:pt>
                <c:pt idx="32">
                  <c:v>-17.670000000000005</c:v>
                </c:pt>
                <c:pt idx="33">
                  <c:v>-31.77</c:v>
                </c:pt>
                <c:pt idx="34">
                  <c:v>-27.150000000000031</c:v>
                </c:pt>
                <c:pt idx="35">
                  <c:v>-32.46</c:v>
                </c:pt>
                <c:pt idx="36">
                  <c:v>-25.79</c:v>
                </c:pt>
                <c:pt idx="37">
                  <c:v>-28.38</c:v>
                </c:pt>
                <c:pt idx="38">
                  <c:v>-28.41</c:v>
                </c:pt>
                <c:pt idx="39">
                  <c:v>-38.56</c:v>
                </c:pt>
                <c:pt idx="40">
                  <c:v>-26.110000000000031</c:v>
                </c:pt>
                <c:pt idx="41">
                  <c:v>-20.56</c:v>
                </c:pt>
                <c:pt idx="42">
                  <c:v>-40.53</c:v>
                </c:pt>
                <c:pt idx="43">
                  <c:v>-23.54</c:v>
                </c:pt>
                <c:pt idx="44">
                  <c:v>-31.18</c:v>
                </c:pt>
                <c:pt idx="45">
                  <c:v>-19.09</c:v>
                </c:pt>
                <c:pt idx="46">
                  <c:v>-27.8</c:v>
                </c:pt>
                <c:pt idx="47">
                  <c:v>-30.37</c:v>
                </c:pt>
                <c:pt idx="48">
                  <c:v>-25.330000000000005</c:v>
                </c:pt>
                <c:pt idx="49">
                  <c:v>-20.55</c:v>
                </c:pt>
                <c:pt idx="50">
                  <c:v>-21.62</c:v>
                </c:pt>
                <c:pt idx="51">
                  <c:v>-18.760000000000002</c:v>
                </c:pt>
                <c:pt idx="52">
                  <c:v>-8.93</c:v>
                </c:pt>
                <c:pt idx="53">
                  <c:v>-6.83</c:v>
                </c:pt>
                <c:pt idx="54">
                  <c:v>-5.23</c:v>
                </c:pt>
                <c:pt idx="55">
                  <c:v>-0.8700000000000041</c:v>
                </c:pt>
                <c:pt idx="56">
                  <c:v>-1.01</c:v>
                </c:pt>
                <c:pt idx="57">
                  <c:v>2.73</c:v>
                </c:pt>
                <c:pt idx="58">
                  <c:v>3.56</c:v>
                </c:pt>
                <c:pt idx="59">
                  <c:v>10.76</c:v>
                </c:pt>
                <c:pt idx="60">
                  <c:v>13.77</c:v>
                </c:pt>
                <c:pt idx="61">
                  <c:v>18.36</c:v>
                </c:pt>
                <c:pt idx="62">
                  <c:v>29.56</c:v>
                </c:pt>
                <c:pt idx="63">
                  <c:v>38.64</c:v>
                </c:pt>
                <c:pt idx="64">
                  <c:v>42.11</c:v>
                </c:pt>
                <c:pt idx="65">
                  <c:v>64.56</c:v>
                </c:pt>
                <c:pt idx="66">
                  <c:v>68.61</c:v>
                </c:pt>
                <c:pt idx="67">
                  <c:v>71.179999999999978</c:v>
                </c:pt>
                <c:pt idx="68">
                  <c:v>82.19</c:v>
                </c:pt>
                <c:pt idx="69">
                  <c:v>5.39</c:v>
                </c:pt>
                <c:pt idx="70">
                  <c:v>4.83</c:v>
                </c:pt>
                <c:pt idx="71">
                  <c:v>6.28</c:v>
                </c:pt>
                <c:pt idx="72">
                  <c:v>1.05</c:v>
                </c:pt>
                <c:pt idx="73">
                  <c:v>-2.34</c:v>
                </c:pt>
                <c:pt idx="74">
                  <c:v>-1.44</c:v>
                </c:pt>
                <c:pt idx="75">
                  <c:v>-0.15000000000000024</c:v>
                </c:pt>
                <c:pt idx="76">
                  <c:v>5.79</c:v>
                </c:pt>
                <c:pt idx="77">
                  <c:v>5.17</c:v>
                </c:pt>
                <c:pt idx="78">
                  <c:v>2.5</c:v>
                </c:pt>
                <c:pt idx="79">
                  <c:v>-1.79</c:v>
                </c:pt>
                <c:pt idx="80">
                  <c:v>2.02</c:v>
                </c:pt>
                <c:pt idx="81">
                  <c:v>20.170000000000005</c:v>
                </c:pt>
                <c:pt idx="82">
                  <c:v>37.04</c:v>
                </c:pt>
                <c:pt idx="83">
                  <c:v>53.65</c:v>
                </c:pt>
                <c:pt idx="84">
                  <c:v>28.939999999999987</c:v>
                </c:pt>
                <c:pt idx="85">
                  <c:v>27.21</c:v>
                </c:pt>
                <c:pt idx="86">
                  <c:v>37.93</c:v>
                </c:pt>
                <c:pt idx="87">
                  <c:v>17.600000000000001</c:v>
                </c:pt>
                <c:pt idx="88">
                  <c:v>17.239999999999988</c:v>
                </c:pt>
                <c:pt idx="89">
                  <c:v>31.47</c:v>
                </c:pt>
                <c:pt idx="90">
                  <c:v>9.1399999999999988</c:v>
                </c:pt>
                <c:pt idx="91">
                  <c:v>7.9700000000000024</c:v>
                </c:pt>
                <c:pt idx="92">
                  <c:v>3</c:v>
                </c:pt>
                <c:pt idx="93">
                  <c:v>2.0699999999999998</c:v>
                </c:pt>
                <c:pt idx="94">
                  <c:v>-24.93</c:v>
                </c:pt>
                <c:pt idx="95">
                  <c:v>-11.03</c:v>
                </c:pt>
                <c:pt idx="96">
                  <c:v>-17.52</c:v>
                </c:pt>
                <c:pt idx="97">
                  <c:v>-8.01</c:v>
                </c:pt>
                <c:pt idx="98">
                  <c:v>-38.370000000000005</c:v>
                </c:pt>
                <c:pt idx="99">
                  <c:v>-20.68</c:v>
                </c:pt>
                <c:pt idx="100">
                  <c:v>-12.98</c:v>
                </c:pt>
                <c:pt idx="101">
                  <c:v>-27.779999999999987</c:v>
                </c:pt>
                <c:pt idx="102">
                  <c:v>-15.229999999999999</c:v>
                </c:pt>
                <c:pt idx="103">
                  <c:v>-12.629999999999999</c:v>
                </c:pt>
                <c:pt idx="104">
                  <c:v>-11.26</c:v>
                </c:pt>
                <c:pt idx="105">
                  <c:v>-1.1700000000000021</c:v>
                </c:pt>
                <c:pt idx="106">
                  <c:v>9.16</c:v>
                </c:pt>
                <c:pt idx="107">
                  <c:v>3.2800000000000002</c:v>
                </c:pt>
                <c:pt idx="108">
                  <c:v>1.25</c:v>
                </c:pt>
                <c:pt idx="109">
                  <c:v>8.4500000000000028</c:v>
                </c:pt>
                <c:pt idx="110">
                  <c:v>2.42</c:v>
                </c:pt>
                <c:pt idx="111">
                  <c:v>35.020000000000003</c:v>
                </c:pt>
                <c:pt idx="112">
                  <c:v>25.310000000000031</c:v>
                </c:pt>
                <c:pt idx="113">
                  <c:v>34.94</c:v>
                </c:pt>
                <c:pt idx="114">
                  <c:v>59.54</c:v>
                </c:pt>
                <c:pt idx="115">
                  <c:v>34.300000000000004</c:v>
                </c:pt>
                <c:pt idx="116">
                  <c:v>42.47</c:v>
                </c:pt>
                <c:pt idx="117">
                  <c:v>39.61</c:v>
                </c:pt>
                <c:pt idx="118">
                  <c:v>29.22</c:v>
                </c:pt>
                <c:pt idx="119">
                  <c:v>3.9499999999999997</c:v>
                </c:pt>
                <c:pt idx="120">
                  <c:v>-7.56</c:v>
                </c:pt>
                <c:pt idx="121">
                  <c:v>-13.44</c:v>
                </c:pt>
                <c:pt idx="122">
                  <c:v>-8.84</c:v>
                </c:pt>
                <c:pt idx="123">
                  <c:v>-8.93</c:v>
                </c:pt>
                <c:pt idx="124">
                  <c:v>-12.01</c:v>
                </c:pt>
                <c:pt idx="125">
                  <c:v>-5.78</c:v>
                </c:pt>
                <c:pt idx="126">
                  <c:v>-6.6199999999999966</c:v>
                </c:pt>
                <c:pt idx="127">
                  <c:v>-5.01</c:v>
                </c:pt>
                <c:pt idx="128">
                  <c:v>-3.94</c:v>
                </c:pt>
                <c:pt idx="129">
                  <c:v>2.3499999999999988</c:v>
                </c:pt>
                <c:pt idx="130">
                  <c:v>2.65</c:v>
                </c:pt>
                <c:pt idx="131">
                  <c:v>0.66000000000000525</c:v>
                </c:pt>
                <c:pt idx="132">
                  <c:v>31.459999999999987</c:v>
                </c:pt>
                <c:pt idx="133">
                  <c:v>26.2</c:v>
                </c:pt>
                <c:pt idx="134">
                  <c:v>21.759999999999987</c:v>
                </c:pt>
                <c:pt idx="135">
                  <c:v>37.54</c:v>
                </c:pt>
                <c:pt idx="136">
                  <c:v>74.64</c:v>
                </c:pt>
                <c:pt idx="137">
                  <c:v>34.790000000000013</c:v>
                </c:pt>
                <c:pt idx="138">
                  <c:v>3.58</c:v>
                </c:pt>
                <c:pt idx="139">
                  <c:v>-2.54</c:v>
                </c:pt>
                <c:pt idx="140">
                  <c:v>-9.9500000000000028</c:v>
                </c:pt>
                <c:pt idx="141">
                  <c:v>-15.3</c:v>
                </c:pt>
                <c:pt idx="142">
                  <c:v>-27.06</c:v>
                </c:pt>
                <c:pt idx="143">
                  <c:v>-17.059999999999999</c:v>
                </c:pt>
                <c:pt idx="144">
                  <c:v>0.8700000000000041</c:v>
                </c:pt>
                <c:pt idx="145">
                  <c:v>-3.9899999999999998</c:v>
                </c:pt>
                <c:pt idx="146">
                  <c:v>29.52</c:v>
                </c:pt>
                <c:pt idx="147">
                  <c:v>28.38</c:v>
                </c:pt>
                <c:pt idx="148">
                  <c:v>23.66</c:v>
                </c:pt>
                <c:pt idx="149">
                  <c:v>20.79</c:v>
                </c:pt>
                <c:pt idx="150">
                  <c:v>29.779999999999987</c:v>
                </c:pt>
                <c:pt idx="151">
                  <c:v>20.37</c:v>
                </c:pt>
                <c:pt idx="152">
                  <c:v>18.239999999999988</c:v>
                </c:pt>
                <c:pt idx="153">
                  <c:v>5.84</c:v>
                </c:pt>
                <c:pt idx="154">
                  <c:v>8.8700000000000028</c:v>
                </c:pt>
                <c:pt idx="155">
                  <c:v>-5.08</c:v>
                </c:pt>
              </c:numCache>
            </c:numRef>
          </c:yVal>
        </c:ser>
        <c:ser>
          <c:idx val="4"/>
          <c:order val="4"/>
          <c:tx>
            <c:v>PANTONE3</c:v>
          </c:tx>
          <c:spPr>
            <a:ln w="28575">
              <a:noFill/>
            </a:ln>
          </c:spPr>
          <c:marker>
            <c:symbol val="circle"/>
            <c:size val="3"/>
            <c:spPr>
              <a:noFill/>
            </c:spPr>
          </c:marker>
          <c:xVal>
            <c:numRef>
              <c:f>PANTONE_deta!$C$12:$FB$12</c:f>
              <c:numCache>
                <c:formatCode>General</c:formatCode>
                <c:ptCount val="156"/>
                <c:pt idx="0">
                  <c:v>-3.18</c:v>
                </c:pt>
                <c:pt idx="1">
                  <c:v>1.6500000000000001</c:v>
                </c:pt>
                <c:pt idx="2">
                  <c:v>2.4</c:v>
                </c:pt>
                <c:pt idx="3">
                  <c:v>5.6499999999999995</c:v>
                </c:pt>
                <c:pt idx="4">
                  <c:v>12.350000000000026</c:v>
                </c:pt>
                <c:pt idx="5">
                  <c:v>2.79</c:v>
                </c:pt>
                <c:pt idx="6">
                  <c:v>16.7</c:v>
                </c:pt>
                <c:pt idx="7">
                  <c:v>21.2</c:v>
                </c:pt>
                <c:pt idx="8">
                  <c:v>14.76</c:v>
                </c:pt>
                <c:pt idx="9">
                  <c:v>24.54</c:v>
                </c:pt>
                <c:pt idx="10">
                  <c:v>53.14</c:v>
                </c:pt>
                <c:pt idx="11">
                  <c:v>23.150000000000031</c:v>
                </c:pt>
                <c:pt idx="12">
                  <c:v>47.37</c:v>
                </c:pt>
                <c:pt idx="13">
                  <c:v>57.98</c:v>
                </c:pt>
                <c:pt idx="14">
                  <c:v>48.97</c:v>
                </c:pt>
                <c:pt idx="15">
                  <c:v>61.57</c:v>
                </c:pt>
                <c:pt idx="16">
                  <c:v>62.660000000000011</c:v>
                </c:pt>
                <c:pt idx="17">
                  <c:v>64.910000000000025</c:v>
                </c:pt>
                <c:pt idx="18">
                  <c:v>64.78</c:v>
                </c:pt>
                <c:pt idx="19">
                  <c:v>61.1</c:v>
                </c:pt>
                <c:pt idx="20">
                  <c:v>64.489999999999995</c:v>
                </c:pt>
                <c:pt idx="21">
                  <c:v>57.91</c:v>
                </c:pt>
                <c:pt idx="22">
                  <c:v>53.620000000000012</c:v>
                </c:pt>
                <c:pt idx="23">
                  <c:v>55.59</c:v>
                </c:pt>
                <c:pt idx="24">
                  <c:v>61.809999999999995</c:v>
                </c:pt>
                <c:pt idx="25">
                  <c:v>64.77</c:v>
                </c:pt>
                <c:pt idx="26">
                  <c:v>67.16</c:v>
                </c:pt>
                <c:pt idx="27">
                  <c:v>66.66</c:v>
                </c:pt>
                <c:pt idx="28">
                  <c:v>56.64</c:v>
                </c:pt>
                <c:pt idx="29">
                  <c:v>62.3</c:v>
                </c:pt>
                <c:pt idx="30">
                  <c:v>41.56</c:v>
                </c:pt>
                <c:pt idx="31">
                  <c:v>45.03</c:v>
                </c:pt>
                <c:pt idx="32">
                  <c:v>32.11</c:v>
                </c:pt>
                <c:pt idx="33">
                  <c:v>43.63</c:v>
                </c:pt>
                <c:pt idx="34">
                  <c:v>33.260000000000012</c:v>
                </c:pt>
                <c:pt idx="35">
                  <c:v>34.49</c:v>
                </c:pt>
                <c:pt idx="36">
                  <c:v>30.38</c:v>
                </c:pt>
                <c:pt idx="37">
                  <c:v>21.53</c:v>
                </c:pt>
                <c:pt idx="38">
                  <c:v>10.65</c:v>
                </c:pt>
                <c:pt idx="39">
                  <c:v>21.14</c:v>
                </c:pt>
                <c:pt idx="40">
                  <c:v>13.61</c:v>
                </c:pt>
                <c:pt idx="41">
                  <c:v>-2.88</c:v>
                </c:pt>
                <c:pt idx="42">
                  <c:v>10.62</c:v>
                </c:pt>
                <c:pt idx="43">
                  <c:v>-7.29</c:v>
                </c:pt>
                <c:pt idx="44">
                  <c:v>-7.51</c:v>
                </c:pt>
                <c:pt idx="45">
                  <c:v>-13.61</c:v>
                </c:pt>
                <c:pt idx="46">
                  <c:v>-19.29</c:v>
                </c:pt>
                <c:pt idx="47">
                  <c:v>-25.32</c:v>
                </c:pt>
                <c:pt idx="48">
                  <c:v>-29.2</c:v>
                </c:pt>
                <c:pt idx="49">
                  <c:v>-33.700000000000003</c:v>
                </c:pt>
                <c:pt idx="50">
                  <c:v>-43.86</c:v>
                </c:pt>
                <c:pt idx="51">
                  <c:v>-47.56</c:v>
                </c:pt>
                <c:pt idx="52">
                  <c:v>-35.36</c:v>
                </c:pt>
                <c:pt idx="53">
                  <c:v>-45.42</c:v>
                </c:pt>
                <c:pt idx="54">
                  <c:v>-54.349999999999994</c:v>
                </c:pt>
                <c:pt idx="55">
                  <c:v>-55.5</c:v>
                </c:pt>
                <c:pt idx="56">
                  <c:v>-50.58</c:v>
                </c:pt>
                <c:pt idx="57">
                  <c:v>-39.93</c:v>
                </c:pt>
                <c:pt idx="58">
                  <c:v>-47.24</c:v>
                </c:pt>
                <c:pt idx="59">
                  <c:v>-62.1</c:v>
                </c:pt>
                <c:pt idx="60">
                  <c:v>-32.870000000000005</c:v>
                </c:pt>
                <c:pt idx="61">
                  <c:v>-32.42</c:v>
                </c:pt>
                <c:pt idx="62">
                  <c:v>-38.220000000000013</c:v>
                </c:pt>
                <c:pt idx="63">
                  <c:v>-26.56</c:v>
                </c:pt>
                <c:pt idx="64">
                  <c:v>-20.279999999999987</c:v>
                </c:pt>
                <c:pt idx="65">
                  <c:v>-16.7</c:v>
                </c:pt>
                <c:pt idx="66">
                  <c:v>-14.26</c:v>
                </c:pt>
                <c:pt idx="67">
                  <c:v>-9.7100000000000009</c:v>
                </c:pt>
                <c:pt idx="68">
                  <c:v>-6.64</c:v>
                </c:pt>
                <c:pt idx="69">
                  <c:v>1.36</c:v>
                </c:pt>
                <c:pt idx="70">
                  <c:v>3.3099999999999987</c:v>
                </c:pt>
                <c:pt idx="71">
                  <c:v>-1.76</c:v>
                </c:pt>
                <c:pt idx="72">
                  <c:v>-0.94000000000000061</c:v>
                </c:pt>
                <c:pt idx="73">
                  <c:v>-1.6800000000000082</c:v>
                </c:pt>
                <c:pt idx="74">
                  <c:v>7.68</c:v>
                </c:pt>
                <c:pt idx="75">
                  <c:v>-3.36</c:v>
                </c:pt>
                <c:pt idx="76">
                  <c:v>1.23</c:v>
                </c:pt>
                <c:pt idx="77">
                  <c:v>2.82</c:v>
                </c:pt>
                <c:pt idx="78">
                  <c:v>-0.77000000000000468</c:v>
                </c:pt>
                <c:pt idx="79">
                  <c:v>-1.01</c:v>
                </c:pt>
                <c:pt idx="80">
                  <c:v>3.2600000000000002</c:v>
                </c:pt>
                <c:pt idx="81">
                  <c:v>-3.02</c:v>
                </c:pt>
                <c:pt idx="82">
                  <c:v>0.92</c:v>
                </c:pt>
                <c:pt idx="83">
                  <c:v>2.8499999999999988</c:v>
                </c:pt>
                <c:pt idx="84">
                  <c:v>11.88</c:v>
                </c:pt>
                <c:pt idx="85">
                  <c:v>15.51</c:v>
                </c:pt>
                <c:pt idx="86">
                  <c:v>33.270000000000003</c:v>
                </c:pt>
                <c:pt idx="87">
                  <c:v>12.850000000000026</c:v>
                </c:pt>
                <c:pt idx="88">
                  <c:v>19.82</c:v>
                </c:pt>
                <c:pt idx="89">
                  <c:v>59.879999999999995</c:v>
                </c:pt>
                <c:pt idx="90">
                  <c:v>36.65</c:v>
                </c:pt>
                <c:pt idx="91">
                  <c:v>25.82</c:v>
                </c:pt>
                <c:pt idx="92">
                  <c:v>24.150000000000031</c:v>
                </c:pt>
                <c:pt idx="93">
                  <c:v>34.82</c:v>
                </c:pt>
                <c:pt idx="94">
                  <c:v>47.220000000000013</c:v>
                </c:pt>
                <c:pt idx="95">
                  <c:v>18.149999999999999</c:v>
                </c:pt>
                <c:pt idx="96">
                  <c:v>23.310000000000031</c:v>
                </c:pt>
                <c:pt idx="97">
                  <c:v>16.16</c:v>
                </c:pt>
                <c:pt idx="98">
                  <c:v>41.32</c:v>
                </c:pt>
                <c:pt idx="99">
                  <c:v>6.01</c:v>
                </c:pt>
                <c:pt idx="100">
                  <c:v>-2.96</c:v>
                </c:pt>
                <c:pt idx="101">
                  <c:v>-14.15</c:v>
                </c:pt>
                <c:pt idx="102">
                  <c:v>-8.59</c:v>
                </c:pt>
                <c:pt idx="103">
                  <c:v>-27.16</c:v>
                </c:pt>
                <c:pt idx="104">
                  <c:v>-16.809999999999999</c:v>
                </c:pt>
                <c:pt idx="105">
                  <c:v>-10.639999999999999</c:v>
                </c:pt>
                <c:pt idx="106">
                  <c:v>-31.6</c:v>
                </c:pt>
                <c:pt idx="107">
                  <c:v>-11.58</c:v>
                </c:pt>
                <c:pt idx="108">
                  <c:v>-29.09</c:v>
                </c:pt>
                <c:pt idx="109">
                  <c:v>-10.93</c:v>
                </c:pt>
                <c:pt idx="110">
                  <c:v>-39.339999999999996</c:v>
                </c:pt>
                <c:pt idx="111">
                  <c:v>-23</c:v>
                </c:pt>
                <c:pt idx="112">
                  <c:v>-8.25</c:v>
                </c:pt>
                <c:pt idx="113">
                  <c:v>-8.09</c:v>
                </c:pt>
                <c:pt idx="114">
                  <c:v>-14.11</c:v>
                </c:pt>
                <c:pt idx="115">
                  <c:v>-4.63</c:v>
                </c:pt>
                <c:pt idx="116">
                  <c:v>-6.28</c:v>
                </c:pt>
                <c:pt idx="117">
                  <c:v>-5.71</c:v>
                </c:pt>
                <c:pt idx="118">
                  <c:v>-4.25</c:v>
                </c:pt>
                <c:pt idx="119">
                  <c:v>-11.639999999999999</c:v>
                </c:pt>
                <c:pt idx="120">
                  <c:v>-21.23</c:v>
                </c:pt>
                <c:pt idx="121">
                  <c:v>-29.62</c:v>
                </c:pt>
                <c:pt idx="122">
                  <c:v>-6.72</c:v>
                </c:pt>
                <c:pt idx="123">
                  <c:v>-5.14</c:v>
                </c:pt>
                <c:pt idx="124">
                  <c:v>-5.48</c:v>
                </c:pt>
                <c:pt idx="125">
                  <c:v>5.44</c:v>
                </c:pt>
                <c:pt idx="126">
                  <c:v>25.75</c:v>
                </c:pt>
                <c:pt idx="127">
                  <c:v>13.350000000000026</c:v>
                </c:pt>
                <c:pt idx="128">
                  <c:v>19.779999999999987</c:v>
                </c:pt>
                <c:pt idx="129">
                  <c:v>15.92</c:v>
                </c:pt>
                <c:pt idx="130">
                  <c:v>22.16</c:v>
                </c:pt>
                <c:pt idx="131">
                  <c:v>24.310000000000031</c:v>
                </c:pt>
                <c:pt idx="132">
                  <c:v>26.19</c:v>
                </c:pt>
                <c:pt idx="133">
                  <c:v>17.75</c:v>
                </c:pt>
                <c:pt idx="134">
                  <c:v>13.129999999999999</c:v>
                </c:pt>
                <c:pt idx="135">
                  <c:v>2.15</c:v>
                </c:pt>
                <c:pt idx="136">
                  <c:v>29.759999999999987</c:v>
                </c:pt>
                <c:pt idx="137">
                  <c:v>51.730000000000011</c:v>
                </c:pt>
                <c:pt idx="138">
                  <c:v>63.75</c:v>
                </c:pt>
                <c:pt idx="139">
                  <c:v>25.939999999999987</c:v>
                </c:pt>
                <c:pt idx="140">
                  <c:v>24.09</c:v>
                </c:pt>
                <c:pt idx="141">
                  <c:v>4.58</c:v>
                </c:pt>
                <c:pt idx="142">
                  <c:v>3.8899999999999997</c:v>
                </c:pt>
                <c:pt idx="143">
                  <c:v>-19.57</c:v>
                </c:pt>
                <c:pt idx="144">
                  <c:v>-51.71</c:v>
                </c:pt>
                <c:pt idx="145">
                  <c:v>-35.379999999999995</c:v>
                </c:pt>
                <c:pt idx="146">
                  <c:v>-64.3</c:v>
                </c:pt>
                <c:pt idx="147">
                  <c:v>-35.36</c:v>
                </c:pt>
                <c:pt idx="148">
                  <c:v>-11.57</c:v>
                </c:pt>
                <c:pt idx="149">
                  <c:v>1.9600000000000082</c:v>
                </c:pt>
                <c:pt idx="150">
                  <c:v>8.99</c:v>
                </c:pt>
                <c:pt idx="151">
                  <c:v>19.52</c:v>
                </c:pt>
                <c:pt idx="152">
                  <c:v>21.650000000000031</c:v>
                </c:pt>
                <c:pt idx="153">
                  <c:v>3.36</c:v>
                </c:pt>
                <c:pt idx="154">
                  <c:v>-2.0000000000000011E-2</c:v>
                </c:pt>
                <c:pt idx="155">
                  <c:v>-2.9699999999999998</c:v>
                </c:pt>
              </c:numCache>
            </c:numRef>
          </c:xVal>
          <c:yVal>
            <c:numRef>
              <c:f>PANTONE_deta!$C$13:$FB$13</c:f>
              <c:numCache>
                <c:formatCode>General</c:formatCode>
                <c:ptCount val="156"/>
                <c:pt idx="0">
                  <c:v>101.57</c:v>
                </c:pt>
                <c:pt idx="1">
                  <c:v>90.64</c:v>
                </c:pt>
                <c:pt idx="2">
                  <c:v>77.77</c:v>
                </c:pt>
                <c:pt idx="3">
                  <c:v>66.14</c:v>
                </c:pt>
                <c:pt idx="4">
                  <c:v>70.760000000000005</c:v>
                </c:pt>
                <c:pt idx="5">
                  <c:v>66.86</c:v>
                </c:pt>
                <c:pt idx="6">
                  <c:v>68.790000000000006</c:v>
                </c:pt>
                <c:pt idx="7">
                  <c:v>62.56</c:v>
                </c:pt>
                <c:pt idx="8">
                  <c:v>70.040000000000006</c:v>
                </c:pt>
                <c:pt idx="9">
                  <c:v>54.63</c:v>
                </c:pt>
                <c:pt idx="10">
                  <c:v>82.6</c:v>
                </c:pt>
                <c:pt idx="11">
                  <c:v>53.96</c:v>
                </c:pt>
                <c:pt idx="12">
                  <c:v>59.68</c:v>
                </c:pt>
                <c:pt idx="13">
                  <c:v>57.4</c:v>
                </c:pt>
                <c:pt idx="14">
                  <c:v>55.44</c:v>
                </c:pt>
                <c:pt idx="15">
                  <c:v>53.160000000000011</c:v>
                </c:pt>
                <c:pt idx="16">
                  <c:v>30.130000000000031</c:v>
                </c:pt>
                <c:pt idx="17">
                  <c:v>25.51</c:v>
                </c:pt>
                <c:pt idx="18">
                  <c:v>25.959999999999987</c:v>
                </c:pt>
                <c:pt idx="19">
                  <c:v>13.05</c:v>
                </c:pt>
                <c:pt idx="20">
                  <c:v>11.62</c:v>
                </c:pt>
                <c:pt idx="21">
                  <c:v>2.3499999999999988</c:v>
                </c:pt>
                <c:pt idx="22">
                  <c:v>16.53</c:v>
                </c:pt>
                <c:pt idx="23">
                  <c:v>1.87</c:v>
                </c:pt>
                <c:pt idx="24">
                  <c:v>-8.7299999999999986</c:v>
                </c:pt>
                <c:pt idx="25">
                  <c:v>-8.3700000000000028</c:v>
                </c:pt>
                <c:pt idx="26">
                  <c:v>-17.77</c:v>
                </c:pt>
                <c:pt idx="27">
                  <c:v>-23.05</c:v>
                </c:pt>
                <c:pt idx="28">
                  <c:v>-27.3</c:v>
                </c:pt>
                <c:pt idx="29">
                  <c:v>-32.33</c:v>
                </c:pt>
                <c:pt idx="30">
                  <c:v>-27.52</c:v>
                </c:pt>
                <c:pt idx="31">
                  <c:v>-34.68</c:v>
                </c:pt>
                <c:pt idx="32">
                  <c:v>-30.310000000000031</c:v>
                </c:pt>
                <c:pt idx="33">
                  <c:v>-44.14</c:v>
                </c:pt>
                <c:pt idx="34">
                  <c:v>-34.230000000000011</c:v>
                </c:pt>
                <c:pt idx="35">
                  <c:v>-43.58</c:v>
                </c:pt>
                <c:pt idx="36">
                  <c:v>-47.8</c:v>
                </c:pt>
                <c:pt idx="37">
                  <c:v>-40.07</c:v>
                </c:pt>
                <c:pt idx="38">
                  <c:v>-37.11</c:v>
                </c:pt>
                <c:pt idx="39">
                  <c:v>-51.41</c:v>
                </c:pt>
                <c:pt idx="40">
                  <c:v>-53.6</c:v>
                </c:pt>
                <c:pt idx="41">
                  <c:v>-49.99</c:v>
                </c:pt>
                <c:pt idx="42">
                  <c:v>-58.36</c:v>
                </c:pt>
                <c:pt idx="43">
                  <c:v>-40.910000000000004</c:v>
                </c:pt>
                <c:pt idx="44">
                  <c:v>-50.74</c:v>
                </c:pt>
                <c:pt idx="45">
                  <c:v>-30.64</c:v>
                </c:pt>
                <c:pt idx="46">
                  <c:v>-38.790000000000013</c:v>
                </c:pt>
                <c:pt idx="47">
                  <c:v>-38.760000000000012</c:v>
                </c:pt>
                <c:pt idx="48">
                  <c:v>-36.349999999999994</c:v>
                </c:pt>
                <c:pt idx="49">
                  <c:v>-29.86</c:v>
                </c:pt>
                <c:pt idx="50">
                  <c:v>-28.59</c:v>
                </c:pt>
                <c:pt idx="51">
                  <c:v>-23.29</c:v>
                </c:pt>
                <c:pt idx="52">
                  <c:v>-12.43</c:v>
                </c:pt>
                <c:pt idx="53">
                  <c:v>-6.4300000000000024</c:v>
                </c:pt>
                <c:pt idx="54">
                  <c:v>-5.42</c:v>
                </c:pt>
                <c:pt idx="55">
                  <c:v>3.0000000000000002E-2</c:v>
                </c:pt>
                <c:pt idx="56">
                  <c:v>1.51</c:v>
                </c:pt>
                <c:pt idx="57">
                  <c:v>2.8899999999999997</c:v>
                </c:pt>
                <c:pt idx="58">
                  <c:v>8.34</c:v>
                </c:pt>
                <c:pt idx="59">
                  <c:v>18.959999999999987</c:v>
                </c:pt>
                <c:pt idx="60">
                  <c:v>15.56</c:v>
                </c:pt>
                <c:pt idx="61">
                  <c:v>19.399999999999999</c:v>
                </c:pt>
                <c:pt idx="62">
                  <c:v>49.01</c:v>
                </c:pt>
                <c:pt idx="63">
                  <c:v>52.39</c:v>
                </c:pt>
                <c:pt idx="64">
                  <c:v>48.260000000000012</c:v>
                </c:pt>
                <c:pt idx="65">
                  <c:v>76.98</c:v>
                </c:pt>
                <c:pt idx="66">
                  <c:v>74.349999999999994</c:v>
                </c:pt>
                <c:pt idx="67">
                  <c:v>77.47</c:v>
                </c:pt>
                <c:pt idx="68">
                  <c:v>104.59</c:v>
                </c:pt>
                <c:pt idx="69">
                  <c:v>4.6399999999999997</c:v>
                </c:pt>
                <c:pt idx="70">
                  <c:v>4.58</c:v>
                </c:pt>
                <c:pt idx="71">
                  <c:v>5.64</c:v>
                </c:pt>
                <c:pt idx="72">
                  <c:v>-0.60000000000000064</c:v>
                </c:pt>
                <c:pt idx="73">
                  <c:v>-3.44</c:v>
                </c:pt>
                <c:pt idx="74">
                  <c:v>-2.1</c:v>
                </c:pt>
                <c:pt idx="75">
                  <c:v>-1.7</c:v>
                </c:pt>
                <c:pt idx="76">
                  <c:v>5.39</c:v>
                </c:pt>
                <c:pt idx="77">
                  <c:v>5.1099999999999985</c:v>
                </c:pt>
                <c:pt idx="78">
                  <c:v>0.2</c:v>
                </c:pt>
                <c:pt idx="79">
                  <c:v>-2.23</c:v>
                </c:pt>
                <c:pt idx="80">
                  <c:v>5.41</c:v>
                </c:pt>
                <c:pt idx="81">
                  <c:v>23.25</c:v>
                </c:pt>
                <c:pt idx="82">
                  <c:v>36.17</c:v>
                </c:pt>
                <c:pt idx="83">
                  <c:v>65.77</c:v>
                </c:pt>
                <c:pt idx="84">
                  <c:v>36.53</c:v>
                </c:pt>
                <c:pt idx="85">
                  <c:v>24.35</c:v>
                </c:pt>
                <c:pt idx="86">
                  <c:v>45.64</c:v>
                </c:pt>
                <c:pt idx="87">
                  <c:v>16.37</c:v>
                </c:pt>
                <c:pt idx="88">
                  <c:v>21.51</c:v>
                </c:pt>
                <c:pt idx="89">
                  <c:v>48.449999999999996</c:v>
                </c:pt>
                <c:pt idx="90">
                  <c:v>10.850000000000026</c:v>
                </c:pt>
                <c:pt idx="91">
                  <c:v>10.4</c:v>
                </c:pt>
                <c:pt idx="92">
                  <c:v>2.42</c:v>
                </c:pt>
                <c:pt idx="93">
                  <c:v>1.34</c:v>
                </c:pt>
                <c:pt idx="94">
                  <c:v>-32.260000000000012</c:v>
                </c:pt>
                <c:pt idx="95">
                  <c:v>-10.54</c:v>
                </c:pt>
                <c:pt idx="96">
                  <c:v>-24.330000000000005</c:v>
                </c:pt>
                <c:pt idx="97">
                  <c:v>-7.67</c:v>
                </c:pt>
                <c:pt idx="98">
                  <c:v>-46.96</c:v>
                </c:pt>
                <c:pt idx="99">
                  <c:v>-18.82</c:v>
                </c:pt>
                <c:pt idx="100">
                  <c:v>-20.84</c:v>
                </c:pt>
                <c:pt idx="101">
                  <c:v>-34.82</c:v>
                </c:pt>
                <c:pt idx="102">
                  <c:v>-13.83</c:v>
                </c:pt>
                <c:pt idx="103">
                  <c:v>-14.54</c:v>
                </c:pt>
                <c:pt idx="104">
                  <c:v>-8.8700000000000028</c:v>
                </c:pt>
                <c:pt idx="105">
                  <c:v>4.0000000000000022E-2</c:v>
                </c:pt>
                <c:pt idx="106">
                  <c:v>10.44</c:v>
                </c:pt>
                <c:pt idx="107">
                  <c:v>3.38</c:v>
                </c:pt>
                <c:pt idx="108">
                  <c:v>-0.31000000000000205</c:v>
                </c:pt>
                <c:pt idx="109">
                  <c:v>8.7299999999999986</c:v>
                </c:pt>
                <c:pt idx="110">
                  <c:v>2.3899999999999997</c:v>
                </c:pt>
                <c:pt idx="111">
                  <c:v>38.93</c:v>
                </c:pt>
                <c:pt idx="112">
                  <c:v>26.85</c:v>
                </c:pt>
                <c:pt idx="113">
                  <c:v>33.730000000000011</c:v>
                </c:pt>
                <c:pt idx="114">
                  <c:v>68.8</c:v>
                </c:pt>
                <c:pt idx="115">
                  <c:v>31.439999999999987</c:v>
                </c:pt>
                <c:pt idx="116">
                  <c:v>45.87</c:v>
                </c:pt>
                <c:pt idx="117">
                  <c:v>44.449999999999996</c:v>
                </c:pt>
                <c:pt idx="118">
                  <c:v>33.339999999999996</c:v>
                </c:pt>
                <c:pt idx="119">
                  <c:v>3.96</c:v>
                </c:pt>
                <c:pt idx="120">
                  <c:v>-12.209999999999999</c:v>
                </c:pt>
                <c:pt idx="121">
                  <c:v>-21.35</c:v>
                </c:pt>
                <c:pt idx="122">
                  <c:v>-15.44</c:v>
                </c:pt>
                <c:pt idx="123">
                  <c:v>-14.129999999999999</c:v>
                </c:pt>
                <c:pt idx="124">
                  <c:v>-19.5</c:v>
                </c:pt>
                <c:pt idx="125">
                  <c:v>-9.4700000000000006</c:v>
                </c:pt>
                <c:pt idx="126">
                  <c:v>-9.81</c:v>
                </c:pt>
                <c:pt idx="127">
                  <c:v>-6.91</c:v>
                </c:pt>
                <c:pt idx="128">
                  <c:v>-6.68</c:v>
                </c:pt>
                <c:pt idx="129">
                  <c:v>2.9899999999999998</c:v>
                </c:pt>
                <c:pt idx="130">
                  <c:v>3.23</c:v>
                </c:pt>
                <c:pt idx="131">
                  <c:v>2.9099999999999997</c:v>
                </c:pt>
                <c:pt idx="132">
                  <c:v>43.690000000000012</c:v>
                </c:pt>
                <c:pt idx="133">
                  <c:v>31.56</c:v>
                </c:pt>
                <c:pt idx="134">
                  <c:v>25</c:v>
                </c:pt>
                <c:pt idx="135">
                  <c:v>46.8</c:v>
                </c:pt>
                <c:pt idx="136">
                  <c:v>39.82</c:v>
                </c:pt>
                <c:pt idx="137">
                  <c:v>44.06</c:v>
                </c:pt>
                <c:pt idx="138">
                  <c:v>-1.1499999999999908</c:v>
                </c:pt>
                <c:pt idx="139">
                  <c:v>-3.4499999999999997</c:v>
                </c:pt>
                <c:pt idx="140">
                  <c:v>-20.85</c:v>
                </c:pt>
                <c:pt idx="141">
                  <c:v>-14.870000000000006</c:v>
                </c:pt>
                <c:pt idx="142">
                  <c:v>-37.339999999999996</c:v>
                </c:pt>
                <c:pt idx="143">
                  <c:v>-21.77</c:v>
                </c:pt>
                <c:pt idx="144">
                  <c:v>-15.1</c:v>
                </c:pt>
                <c:pt idx="145">
                  <c:v>0.14000000000000001</c:v>
                </c:pt>
                <c:pt idx="146">
                  <c:v>30.23</c:v>
                </c:pt>
                <c:pt idx="147">
                  <c:v>46.55</c:v>
                </c:pt>
                <c:pt idx="148">
                  <c:v>16.52</c:v>
                </c:pt>
                <c:pt idx="149">
                  <c:v>22.38</c:v>
                </c:pt>
                <c:pt idx="150">
                  <c:v>32.99</c:v>
                </c:pt>
                <c:pt idx="151">
                  <c:v>24.25</c:v>
                </c:pt>
                <c:pt idx="152">
                  <c:v>19.850000000000001</c:v>
                </c:pt>
                <c:pt idx="153">
                  <c:v>6.57</c:v>
                </c:pt>
                <c:pt idx="154">
                  <c:v>10.3</c:v>
                </c:pt>
                <c:pt idx="155">
                  <c:v>-5.9300000000000024</c:v>
                </c:pt>
              </c:numCache>
            </c:numRef>
          </c:yVal>
        </c:ser>
        <c:ser>
          <c:idx val="5"/>
          <c:order val="5"/>
          <c:tx>
            <c:v>PANTONE4</c:v>
          </c:tx>
          <c:spPr>
            <a:ln w="28575">
              <a:noFill/>
            </a:ln>
          </c:spPr>
          <c:marker>
            <c:symbol val="circle"/>
            <c:size val="3"/>
            <c:spPr>
              <a:noFill/>
              <a:ln>
                <a:solidFill>
                  <a:srgbClr val="FF0000"/>
                </a:solidFill>
              </a:ln>
            </c:spPr>
          </c:marker>
          <c:xVal>
            <c:numRef>
              <c:f>PANTONE_deta!$C$15:$FB$15</c:f>
              <c:numCache>
                <c:formatCode>General</c:formatCode>
                <c:ptCount val="156"/>
                <c:pt idx="0">
                  <c:v>0.88</c:v>
                </c:pt>
                <c:pt idx="1">
                  <c:v>6.4300000000000024</c:v>
                </c:pt>
                <c:pt idx="2">
                  <c:v>9.8800000000000008</c:v>
                </c:pt>
                <c:pt idx="3">
                  <c:v>11.729999999999999</c:v>
                </c:pt>
                <c:pt idx="4">
                  <c:v>21.18</c:v>
                </c:pt>
                <c:pt idx="5">
                  <c:v>17.88</c:v>
                </c:pt>
                <c:pt idx="6">
                  <c:v>28.88</c:v>
                </c:pt>
                <c:pt idx="7">
                  <c:v>34.03</c:v>
                </c:pt>
                <c:pt idx="8">
                  <c:v>31.9</c:v>
                </c:pt>
                <c:pt idx="9">
                  <c:v>46.260000000000012</c:v>
                </c:pt>
                <c:pt idx="10">
                  <c:v>58.720000000000013</c:v>
                </c:pt>
                <c:pt idx="11">
                  <c:v>37.07</c:v>
                </c:pt>
                <c:pt idx="12">
                  <c:v>55.44</c:v>
                </c:pt>
                <c:pt idx="13">
                  <c:v>63.6</c:v>
                </c:pt>
                <c:pt idx="14">
                  <c:v>57.220000000000013</c:v>
                </c:pt>
                <c:pt idx="15">
                  <c:v>63.96</c:v>
                </c:pt>
                <c:pt idx="16">
                  <c:v>65.400000000000006</c:v>
                </c:pt>
                <c:pt idx="17">
                  <c:v>68.06</c:v>
                </c:pt>
                <c:pt idx="18">
                  <c:v>65.440000000000026</c:v>
                </c:pt>
                <c:pt idx="19">
                  <c:v>69.56</c:v>
                </c:pt>
                <c:pt idx="20">
                  <c:v>67.930000000000007</c:v>
                </c:pt>
                <c:pt idx="21">
                  <c:v>67.400000000000006</c:v>
                </c:pt>
                <c:pt idx="22">
                  <c:v>62.47</c:v>
                </c:pt>
                <c:pt idx="23">
                  <c:v>65.599999999999994</c:v>
                </c:pt>
                <c:pt idx="24">
                  <c:v>68.3</c:v>
                </c:pt>
                <c:pt idx="25">
                  <c:v>68.2</c:v>
                </c:pt>
                <c:pt idx="26">
                  <c:v>71.569999999999993</c:v>
                </c:pt>
                <c:pt idx="27">
                  <c:v>71.09</c:v>
                </c:pt>
                <c:pt idx="28">
                  <c:v>61.99</c:v>
                </c:pt>
                <c:pt idx="29">
                  <c:v>70.040000000000006</c:v>
                </c:pt>
                <c:pt idx="30">
                  <c:v>64.02</c:v>
                </c:pt>
                <c:pt idx="31">
                  <c:v>55.87</c:v>
                </c:pt>
                <c:pt idx="32">
                  <c:v>35.64</c:v>
                </c:pt>
                <c:pt idx="33">
                  <c:v>50.89</c:v>
                </c:pt>
                <c:pt idx="34">
                  <c:v>40.89</c:v>
                </c:pt>
                <c:pt idx="35">
                  <c:v>41.220000000000013</c:v>
                </c:pt>
                <c:pt idx="36">
                  <c:v>37.620000000000012</c:v>
                </c:pt>
                <c:pt idx="37">
                  <c:v>29.89</c:v>
                </c:pt>
                <c:pt idx="38">
                  <c:v>23.72</c:v>
                </c:pt>
                <c:pt idx="39">
                  <c:v>37.520000000000003</c:v>
                </c:pt>
                <c:pt idx="40">
                  <c:v>29.02</c:v>
                </c:pt>
                <c:pt idx="41">
                  <c:v>29.17</c:v>
                </c:pt>
                <c:pt idx="42">
                  <c:v>27.979999999999986</c:v>
                </c:pt>
                <c:pt idx="43">
                  <c:v>18.8</c:v>
                </c:pt>
                <c:pt idx="44">
                  <c:v>9.31</c:v>
                </c:pt>
                <c:pt idx="45">
                  <c:v>-0.14000000000000001</c:v>
                </c:pt>
                <c:pt idx="46">
                  <c:v>-10.729999999999999</c:v>
                </c:pt>
                <c:pt idx="47">
                  <c:v>-15.69</c:v>
                </c:pt>
                <c:pt idx="48">
                  <c:v>-27.16</c:v>
                </c:pt>
                <c:pt idx="49">
                  <c:v>-34.53</c:v>
                </c:pt>
                <c:pt idx="50">
                  <c:v>-47.37</c:v>
                </c:pt>
                <c:pt idx="51">
                  <c:v>-54.32</c:v>
                </c:pt>
                <c:pt idx="52">
                  <c:v>-59.82</c:v>
                </c:pt>
                <c:pt idx="53">
                  <c:v>-62.99</c:v>
                </c:pt>
                <c:pt idx="54">
                  <c:v>-66.31</c:v>
                </c:pt>
                <c:pt idx="55">
                  <c:v>-65.260000000000005</c:v>
                </c:pt>
                <c:pt idx="56">
                  <c:v>-57.96</c:v>
                </c:pt>
                <c:pt idx="57">
                  <c:v>-72.679999999999978</c:v>
                </c:pt>
                <c:pt idx="58">
                  <c:v>-59.839999999999996</c:v>
                </c:pt>
                <c:pt idx="59">
                  <c:v>-70.22</c:v>
                </c:pt>
                <c:pt idx="60">
                  <c:v>-59.4</c:v>
                </c:pt>
                <c:pt idx="61">
                  <c:v>-65.440000000000026</c:v>
                </c:pt>
                <c:pt idx="62">
                  <c:v>-44.11</c:v>
                </c:pt>
                <c:pt idx="63">
                  <c:v>-36.660000000000011</c:v>
                </c:pt>
                <c:pt idx="64">
                  <c:v>-32.42</c:v>
                </c:pt>
                <c:pt idx="65">
                  <c:v>-18.32</c:v>
                </c:pt>
                <c:pt idx="66">
                  <c:v>-16.86</c:v>
                </c:pt>
                <c:pt idx="67">
                  <c:v>-9.9</c:v>
                </c:pt>
                <c:pt idx="68">
                  <c:v>-5.8</c:v>
                </c:pt>
                <c:pt idx="69">
                  <c:v>1.71</c:v>
                </c:pt>
                <c:pt idx="70">
                  <c:v>4.0199999999999996</c:v>
                </c:pt>
                <c:pt idx="71">
                  <c:v>-1.8900000000000001</c:v>
                </c:pt>
                <c:pt idx="72">
                  <c:v>-1.08</c:v>
                </c:pt>
                <c:pt idx="73">
                  <c:v>-2.5099999999999998</c:v>
                </c:pt>
                <c:pt idx="74">
                  <c:v>10.33</c:v>
                </c:pt>
                <c:pt idx="75">
                  <c:v>-3.04</c:v>
                </c:pt>
                <c:pt idx="76">
                  <c:v>1.6500000000000001</c:v>
                </c:pt>
                <c:pt idx="77">
                  <c:v>3.05</c:v>
                </c:pt>
                <c:pt idx="78">
                  <c:v>-0.8700000000000041</c:v>
                </c:pt>
                <c:pt idx="79">
                  <c:v>-1.22</c:v>
                </c:pt>
                <c:pt idx="80">
                  <c:v>6.94</c:v>
                </c:pt>
                <c:pt idx="81">
                  <c:v>-5.42</c:v>
                </c:pt>
                <c:pt idx="82">
                  <c:v>-0.6500000000000048</c:v>
                </c:pt>
                <c:pt idx="83">
                  <c:v>-2.74</c:v>
                </c:pt>
                <c:pt idx="84">
                  <c:v>3.4099999999999997</c:v>
                </c:pt>
                <c:pt idx="85">
                  <c:v>13.17</c:v>
                </c:pt>
                <c:pt idx="86">
                  <c:v>20.979999999999986</c:v>
                </c:pt>
                <c:pt idx="87">
                  <c:v>9.91</c:v>
                </c:pt>
                <c:pt idx="88">
                  <c:v>10.5</c:v>
                </c:pt>
                <c:pt idx="89">
                  <c:v>30.07</c:v>
                </c:pt>
                <c:pt idx="90">
                  <c:v>32.9</c:v>
                </c:pt>
                <c:pt idx="91">
                  <c:v>26.56</c:v>
                </c:pt>
                <c:pt idx="92">
                  <c:v>20.9</c:v>
                </c:pt>
                <c:pt idx="93">
                  <c:v>27</c:v>
                </c:pt>
                <c:pt idx="94">
                  <c:v>29.68</c:v>
                </c:pt>
                <c:pt idx="95">
                  <c:v>14.129999999999999</c:v>
                </c:pt>
                <c:pt idx="96">
                  <c:v>16.09</c:v>
                </c:pt>
                <c:pt idx="97">
                  <c:v>11.69</c:v>
                </c:pt>
                <c:pt idx="98">
                  <c:v>28</c:v>
                </c:pt>
                <c:pt idx="99">
                  <c:v>3.72</c:v>
                </c:pt>
                <c:pt idx="100">
                  <c:v>-3.2600000000000002</c:v>
                </c:pt>
                <c:pt idx="101">
                  <c:v>-11.69</c:v>
                </c:pt>
                <c:pt idx="102">
                  <c:v>-7.38</c:v>
                </c:pt>
                <c:pt idx="103">
                  <c:v>-16.5</c:v>
                </c:pt>
                <c:pt idx="104">
                  <c:v>-12.850000000000026</c:v>
                </c:pt>
                <c:pt idx="105">
                  <c:v>-8.17</c:v>
                </c:pt>
                <c:pt idx="106">
                  <c:v>-22.9</c:v>
                </c:pt>
                <c:pt idx="107">
                  <c:v>-10.120000000000001</c:v>
                </c:pt>
                <c:pt idx="108">
                  <c:v>-22.830000000000005</c:v>
                </c:pt>
                <c:pt idx="109">
                  <c:v>-7.92</c:v>
                </c:pt>
                <c:pt idx="110">
                  <c:v>-25.82</c:v>
                </c:pt>
                <c:pt idx="111">
                  <c:v>-14.99</c:v>
                </c:pt>
                <c:pt idx="112">
                  <c:v>-7.34</c:v>
                </c:pt>
                <c:pt idx="113">
                  <c:v>-7.58</c:v>
                </c:pt>
                <c:pt idx="114">
                  <c:v>-11.49</c:v>
                </c:pt>
                <c:pt idx="115">
                  <c:v>-4.57</c:v>
                </c:pt>
                <c:pt idx="116">
                  <c:v>-6.41</c:v>
                </c:pt>
                <c:pt idx="117">
                  <c:v>-5.78</c:v>
                </c:pt>
                <c:pt idx="118">
                  <c:v>-4.2</c:v>
                </c:pt>
                <c:pt idx="119">
                  <c:v>-14.9</c:v>
                </c:pt>
                <c:pt idx="120">
                  <c:v>-27.64</c:v>
                </c:pt>
                <c:pt idx="121">
                  <c:v>-33.86</c:v>
                </c:pt>
                <c:pt idx="122">
                  <c:v>-8.33</c:v>
                </c:pt>
                <c:pt idx="123">
                  <c:v>-6.58</c:v>
                </c:pt>
                <c:pt idx="124">
                  <c:v>-6.8</c:v>
                </c:pt>
                <c:pt idx="125">
                  <c:v>8.2000000000000011</c:v>
                </c:pt>
                <c:pt idx="126">
                  <c:v>33.590000000000003</c:v>
                </c:pt>
                <c:pt idx="127">
                  <c:v>20.72</c:v>
                </c:pt>
                <c:pt idx="128">
                  <c:v>24.779999999999987</c:v>
                </c:pt>
                <c:pt idx="129">
                  <c:v>20.86</c:v>
                </c:pt>
                <c:pt idx="130">
                  <c:v>32.260000000000012</c:v>
                </c:pt>
                <c:pt idx="131">
                  <c:v>36.67</c:v>
                </c:pt>
                <c:pt idx="132">
                  <c:v>35.28</c:v>
                </c:pt>
                <c:pt idx="133">
                  <c:v>23.6</c:v>
                </c:pt>
                <c:pt idx="134">
                  <c:v>17.149999999999999</c:v>
                </c:pt>
                <c:pt idx="135">
                  <c:v>-0.37000000000000038</c:v>
                </c:pt>
                <c:pt idx="136">
                  <c:v>16.86</c:v>
                </c:pt>
                <c:pt idx="137">
                  <c:v>43.949999999999996</c:v>
                </c:pt>
                <c:pt idx="138">
                  <c:v>54.93</c:v>
                </c:pt>
                <c:pt idx="139">
                  <c:v>35.08</c:v>
                </c:pt>
                <c:pt idx="140">
                  <c:v>16.55</c:v>
                </c:pt>
                <c:pt idx="141">
                  <c:v>8.82</c:v>
                </c:pt>
                <c:pt idx="142">
                  <c:v>-6.48</c:v>
                </c:pt>
                <c:pt idx="143">
                  <c:v>-41.949999999999996</c:v>
                </c:pt>
                <c:pt idx="144">
                  <c:v>-56.86</c:v>
                </c:pt>
                <c:pt idx="145">
                  <c:v>-33.270000000000003</c:v>
                </c:pt>
                <c:pt idx="146">
                  <c:v>-67.42</c:v>
                </c:pt>
                <c:pt idx="147">
                  <c:v>-42.790000000000013</c:v>
                </c:pt>
                <c:pt idx="148">
                  <c:v>-12.94</c:v>
                </c:pt>
                <c:pt idx="149">
                  <c:v>3.19</c:v>
                </c:pt>
                <c:pt idx="150">
                  <c:v>11.97</c:v>
                </c:pt>
                <c:pt idx="151">
                  <c:v>25.979999999999986</c:v>
                </c:pt>
                <c:pt idx="152">
                  <c:v>24.04</c:v>
                </c:pt>
                <c:pt idx="153">
                  <c:v>4.04</c:v>
                </c:pt>
                <c:pt idx="154">
                  <c:v>-2.8699999999999997</c:v>
                </c:pt>
                <c:pt idx="155">
                  <c:v>-3.86</c:v>
                </c:pt>
              </c:numCache>
            </c:numRef>
          </c:xVal>
          <c:yVal>
            <c:numRef>
              <c:f>PANTONE_deta!$C$16:$FB$16</c:f>
              <c:numCache>
                <c:formatCode>General</c:formatCode>
                <c:ptCount val="156"/>
                <c:pt idx="0">
                  <c:v>106.98</c:v>
                </c:pt>
                <c:pt idx="1">
                  <c:v>94.31</c:v>
                </c:pt>
                <c:pt idx="2">
                  <c:v>88.77</c:v>
                </c:pt>
                <c:pt idx="3">
                  <c:v>74.45</c:v>
                </c:pt>
                <c:pt idx="4">
                  <c:v>81.040000000000006</c:v>
                </c:pt>
                <c:pt idx="5">
                  <c:v>83.179999999999978</c:v>
                </c:pt>
                <c:pt idx="6">
                  <c:v>82.04</c:v>
                </c:pt>
                <c:pt idx="7">
                  <c:v>73.16</c:v>
                </c:pt>
                <c:pt idx="8">
                  <c:v>73.649999999999991</c:v>
                </c:pt>
                <c:pt idx="9">
                  <c:v>74.819999999999993</c:v>
                </c:pt>
                <c:pt idx="10">
                  <c:v>77.95</c:v>
                </c:pt>
                <c:pt idx="11">
                  <c:v>59.53</c:v>
                </c:pt>
                <c:pt idx="12">
                  <c:v>66.149999999999991</c:v>
                </c:pt>
                <c:pt idx="13">
                  <c:v>66.149999999999991</c:v>
                </c:pt>
                <c:pt idx="14">
                  <c:v>66.11</c:v>
                </c:pt>
                <c:pt idx="15">
                  <c:v>59.94</c:v>
                </c:pt>
                <c:pt idx="16">
                  <c:v>42.760000000000012</c:v>
                </c:pt>
                <c:pt idx="17">
                  <c:v>43.05</c:v>
                </c:pt>
                <c:pt idx="18">
                  <c:v>33.65</c:v>
                </c:pt>
                <c:pt idx="19">
                  <c:v>40.75</c:v>
                </c:pt>
                <c:pt idx="20">
                  <c:v>21.279999999999987</c:v>
                </c:pt>
                <c:pt idx="21">
                  <c:v>14.31</c:v>
                </c:pt>
                <c:pt idx="22">
                  <c:v>29.8</c:v>
                </c:pt>
                <c:pt idx="23">
                  <c:v>19.75</c:v>
                </c:pt>
                <c:pt idx="24">
                  <c:v>-2.4499999999999997</c:v>
                </c:pt>
                <c:pt idx="25">
                  <c:v>2.68</c:v>
                </c:pt>
                <c:pt idx="26">
                  <c:v>-10.01</c:v>
                </c:pt>
                <c:pt idx="27">
                  <c:v>-22.38</c:v>
                </c:pt>
                <c:pt idx="28">
                  <c:v>-28.99</c:v>
                </c:pt>
                <c:pt idx="29">
                  <c:v>-32.980000000000004</c:v>
                </c:pt>
                <c:pt idx="30">
                  <c:v>-36.700000000000003</c:v>
                </c:pt>
                <c:pt idx="31">
                  <c:v>-41.97</c:v>
                </c:pt>
                <c:pt idx="32">
                  <c:v>-30.64</c:v>
                </c:pt>
                <c:pt idx="33">
                  <c:v>-50.05</c:v>
                </c:pt>
                <c:pt idx="34">
                  <c:v>-39.51</c:v>
                </c:pt>
                <c:pt idx="35">
                  <c:v>-48.52</c:v>
                </c:pt>
                <c:pt idx="36">
                  <c:v>-55.11</c:v>
                </c:pt>
                <c:pt idx="37">
                  <c:v>-50.89</c:v>
                </c:pt>
                <c:pt idx="38">
                  <c:v>-42.02</c:v>
                </c:pt>
                <c:pt idx="39">
                  <c:v>-56.98</c:v>
                </c:pt>
                <c:pt idx="40">
                  <c:v>-63.86</c:v>
                </c:pt>
                <c:pt idx="41">
                  <c:v>-64.69</c:v>
                </c:pt>
                <c:pt idx="42">
                  <c:v>-60.339999999999996</c:v>
                </c:pt>
                <c:pt idx="43">
                  <c:v>-57.3</c:v>
                </c:pt>
                <c:pt idx="44">
                  <c:v>-58.02</c:v>
                </c:pt>
                <c:pt idx="45">
                  <c:v>-55.849999999999994</c:v>
                </c:pt>
                <c:pt idx="46">
                  <c:v>-53.47</c:v>
                </c:pt>
                <c:pt idx="47">
                  <c:v>-50.78</c:v>
                </c:pt>
                <c:pt idx="48">
                  <c:v>-47.230000000000011</c:v>
                </c:pt>
                <c:pt idx="49">
                  <c:v>-44.290000000000013</c:v>
                </c:pt>
                <c:pt idx="50">
                  <c:v>-32.130000000000003</c:v>
                </c:pt>
                <c:pt idx="51">
                  <c:v>-24.979999999999986</c:v>
                </c:pt>
                <c:pt idx="52">
                  <c:v>-16.23</c:v>
                </c:pt>
                <c:pt idx="53">
                  <c:v>-0.89</c:v>
                </c:pt>
                <c:pt idx="54">
                  <c:v>-4.07</c:v>
                </c:pt>
                <c:pt idx="55">
                  <c:v>1.47</c:v>
                </c:pt>
                <c:pt idx="56">
                  <c:v>3.77</c:v>
                </c:pt>
                <c:pt idx="57">
                  <c:v>11.08</c:v>
                </c:pt>
                <c:pt idx="58">
                  <c:v>13.38</c:v>
                </c:pt>
                <c:pt idx="59">
                  <c:v>23.84</c:v>
                </c:pt>
                <c:pt idx="60">
                  <c:v>30.9</c:v>
                </c:pt>
                <c:pt idx="61">
                  <c:v>41.27</c:v>
                </c:pt>
                <c:pt idx="62">
                  <c:v>51.46</c:v>
                </c:pt>
                <c:pt idx="63">
                  <c:v>63.67</c:v>
                </c:pt>
                <c:pt idx="64">
                  <c:v>73.25</c:v>
                </c:pt>
                <c:pt idx="65">
                  <c:v>81</c:v>
                </c:pt>
                <c:pt idx="66">
                  <c:v>91.6</c:v>
                </c:pt>
                <c:pt idx="67">
                  <c:v>94.93</c:v>
                </c:pt>
                <c:pt idx="68">
                  <c:v>106.38</c:v>
                </c:pt>
                <c:pt idx="69">
                  <c:v>5.35</c:v>
                </c:pt>
                <c:pt idx="70">
                  <c:v>4.54</c:v>
                </c:pt>
                <c:pt idx="71">
                  <c:v>5.95</c:v>
                </c:pt>
                <c:pt idx="72">
                  <c:v>-0.96000000000000063</c:v>
                </c:pt>
                <c:pt idx="73">
                  <c:v>-4.25</c:v>
                </c:pt>
                <c:pt idx="74">
                  <c:v>-1.37</c:v>
                </c:pt>
                <c:pt idx="75">
                  <c:v>-2.9</c:v>
                </c:pt>
                <c:pt idx="76">
                  <c:v>5.07</c:v>
                </c:pt>
                <c:pt idx="77">
                  <c:v>5.13</c:v>
                </c:pt>
                <c:pt idx="78">
                  <c:v>-0.18000000000000024</c:v>
                </c:pt>
                <c:pt idx="79">
                  <c:v>-2.75</c:v>
                </c:pt>
                <c:pt idx="80">
                  <c:v>0.73000000000000065</c:v>
                </c:pt>
                <c:pt idx="81">
                  <c:v>23.74</c:v>
                </c:pt>
                <c:pt idx="82">
                  <c:v>32.800000000000004</c:v>
                </c:pt>
                <c:pt idx="83">
                  <c:v>53.63</c:v>
                </c:pt>
                <c:pt idx="84">
                  <c:v>35.24</c:v>
                </c:pt>
                <c:pt idx="85">
                  <c:v>22.110000000000031</c:v>
                </c:pt>
                <c:pt idx="86">
                  <c:v>34.4</c:v>
                </c:pt>
                <c:pt idx="87">
                  <c:v>14.54</c:v>
                </c:pt>
                <c:pt idx="88">
                  <c:v>19.59</c:v>
                </c:pt>
                <c:pt idx="89">
                  <c:v>26.5</c:v>
                </c:pt>
                <c:pt idx="90">
                  <c:v>-0.32000000000000234</c:v>
                </c:pt>
                <c:pt idx="91">
                  <c:v>2.36</c:v>
                </c:pt>
                <c:pt idx="92">
                  <c:v>1.9900000000000091</c:v>
                </c:pt>
                <c:pt idx="93">
                  <c:v>-6.06</c:v>
                </c:pt>
                <c:pt idx="94">
                  <c:v>-20.53</c:v>
                </c:pt>
                <c:pt idx="95">
                  <c:v>-8.3700000000000028</c:v>
                </c:pt>
                <c:pt idx="96">
                  <c:v>-19.059999999999999</c:v>
                </c:pt>
                <c:pt idx="97">
                  <c:v>-5.42</c:v>
                </c:pt>
                <c:pt idx="98">
                  <c:v>-32.480000000000004</c:v>
                </c:pt>
                <c:pt idx="99">
                  <c:v>-13.44</c:v>
                </c:pt>
                <c:pt idx="100">
                  <c:v>-14.709999999999999</c:v>
                </c:pt>
                <c:pt idx="101">
                  <c:v>-23.150000000000031</c:v>
                </c:pt>
                <c:pt idx="102">
                  <c:v>-11.51</c:v>
                </c:pt>
                <c:pt idx="103">
                  <c:v>-14.01</c:v>
                </c:pt>
                <c:pt idx="104">
                  <c:v>-6.56</c:v>
                </c:pt>
                <c:pt idx="105">
                  <c:v>-0.25</c:v>
                </c:pt>
                <c:pt idx="106">
                  <c:v>8.0400000000000009</c:v>
                </c:pt>
                <c:pt idx="107">
                  <c:v>3.4499999999999997</c:v>
                </c:pt>
                <c:pt idx="108">
                  <c:v>-0.86000000000000065</c:v>
                </c:pt>
                <c:pt idx="109">
                  <c:v>6.33</c:v>
                </c:pt>
                <c:pt idx="110">
                  <c:v>7.0000000000000021E-2</c:v>
                </c:pt>
                <c:pt idx="111">
                  <c:v>27.130000000000031</c:v>
                </c:pt>
                <c:pt idx="112">
                  <c:v>23.34</c:v>
                </c:pt>
                <c:pt idx="113">
                  <c:v>29.8</c:v>
                </c:pt>
                <c:pt idx="114">
                  <c:v>55.89</c:v>
                </c:pt>
                <c:pt idx="115">
                  <c:v>29.479999999999986</c:v>
                </c:pt>
                <c:pt idx="116">
                  <c:v>65.739999999999995</c:v>
                </c:pt>
                <c:pt idx="117">
                  <c:v>56.14</c:v>
                </c:pt>
                <c:pt idx="118">
                  <c:v>40.849999999999994</c:v>
                </c:pt>
                <c:pt idx="119">
                  <c:v>4.01</c:v>
                </c:pt>
                <c:pt idx="120">
                  <c:v>-18.39</c:v>
                </c:pt>
                <c:pt idx="121">
                  <c:v>-28.110000000000031</c:v>
                </c:pt>
                <c:pt idx="122">
                  <c:v>-20.93</c:v>
                </c:pt>
                <c:pt idx="123">
                  <c:v>-20.959999999999987</c:v>
                </c:pt>
                <c:pt idx="124">
                  <c:v>-31.34</c:v>
                </c:pt>
                <c:pt idx="125">
                  <c:v>-13.88</c:v>
                </c:pt>
                <c:pt idx="126">
                  <c:v>-12.75</c:v>
                </c:pt>
                <c:pt idx="127">
                  <c:v>-9.26</c:v>
                </c:pt>
                <c:pt idx="128">
                  <c:v>-8.8700000000000028</c:v>
                </c:pt>
                <c:pt idx="129">
                  <c:v>2.7600000000000002</c:v>
                </c:pt>
                <c:pt idx="130">
                  <c:v>4.83</c:v>
                </c:pt>
                <c:pt idx="131">
                  <c:v>5.57</c:v>
                </c:pt>
                <c:pt idx="132">
                  <c:v>58.339999999999996</c:v>
                </c:pt>
                <c:pt idx="133">
                  <c:v>40.99</c:v>
                </c:pt>
                <c:pt idx="134">
                  <c:v>31.259999999999987</c:v>
                </c:pt>
                <c:pt idx="135">
                  <c:v>72.36</c:v>
                </c:pt>
                <c:pt idx="136">
                  <c:v>47.449999999999996</c:v>
                </c:pt>
                <c:pt idx="137">
                  <c:v>20.04</c:v>
                </c:pt>
                <c:pt idx="138">
                  <c:v>8.76</c:v>
                </c:pt>
                <c:pt idx="139">
                  <c:v>-3.04</c:v>
                </c:pt>
                <c:pt idx="140">
                  <c:v>-17.279999999999987</c:v>
                </c:pt>
                <c:pt idx="141">
                  <c:v>-30.14</c:v>
                </c:pt>
                <c:pt idx="142">
                  <c:v>-29.939999999999987</c:v>
                </c:pt>
                <c:pt idx="143">
                  <c:v>-38.160000000000011</c:v>
                </c:pt>
                <c:pt idx="144">
                  <c:v>-16.07</c:v>
                </c:pt>
                <c:pt idx="145">
                  <c:v>-14.12</c:v>
                </c:pt>
                <c:pt idx="146">
                  <c:v>42.190000000000012</c:v>
                </c:pt>
                <c:pt idx="147">
                  <c:v>55.94</c:v>
                </c:pt>
                <c:pt idx="148">
                  <c:v>42.93</c:v>
                </c:pt>
                <c:pt idx="149">
                  <c:v>25.74</c:v>
                </c:pt>
                <c:pt idx="150">
                  <c:v>38.160000000000011</c:v>
                </c:pt>
                <c:pt idx="151">
                  <c:v>31.66</c:v>
                </c:pt>
                <c:pt idx="152">
                  <c:v>15.5</c:v>
                </c:pt>
                <c:pt idx="153">
                  <c:v>7.83</c:v>
                </c:pt>
                <c:pt idx="154">
                  <c:v>4.99</c:v>
                </c:pt>
                <c:pt idx="155">
                  <c:v>-7.9</c:v>
                </c:pt>
              </c:numCache>
            </c:numRef>
          </c:yVal>
        </c:ser>
        <c:ser>
          <c:idx val="6"/>
          <c:order val="6"/>
          <c:tx>
            <c:v>PANTONE5</c:v>
          </c:tx>
          <c:spPr>
            <a:ln w="28575">
              <a:noFill/>
            </a:ln>
          </c:spPr>
          <c:marker>
            <c:symbol val="circle"/>
            <c:size val="3"/>
            <c:spPr>
              <a:noFill/>
            </c:spPr>
          </c:marker>
          <c:xVal>
            <c:numRef>
              <c:f>PANTONE_deta!$C$18:$FB$18</c:f>
              <c:numCache>
                <c:formatCode>General</c:formatCode>
                <c:ptCount val="156"/>
                <c:pt idx="0">
                  <c:v>2.86</c:v>
                </c:pt>
                <c:pt idx="1">
                  <c:v>11.219999999999999</c:v>
                </c:pt>
                <c:pt idx="2">
                  <c:v>11</c:v>
                </c:pt>
                <c:pt idx="3">
                  <c:v>15.850000000000026</c:v>
                </c:pt>
                <c:pt idx="4">
                  <c:v>13.1</c:v>
                </c:pt>
                <c:pt idx="5">
                  <c:v>16.14</c:v>
                </c:pt>
                <c:pt idx="6">
                  <c:v>32.660000000000011</c:v>
                </c:pt>
                <c:pt idx="7">
                  <c:v>34.15</c:v>
                </c:pt>
                <c:pt idx="8">
                  <c:v>25.25</c:v>
                </c:pt>
                <c:pt idx="9">
                  <c:v>39.28</c:v>
                </c:pt>
                <c:pt idx="10">
                  <c:v>43.379999999999995</c:v>
                </c:pt>
                <c:pt idx="11">
                  <c:v>37.28</c:v>
                </c:pt>
                <c:pt idx="12">
                  <c:v>44.51</c:v>
                </c:pt>
                <c:pt idx="13">
                  <c:v>55.65</c:v>
                </c:pt>
                <c:pt idx="14">
                  <c:v>52.9</c:v>
                </c:pt>
                <c:pt idx="15">
                  <c:v>51.49</c:v>
                </c:pt>
                <c:pt idx="16">
                  <c:v>58.809999999999995</c:v>
                </c:pt>
                <c:pt idx="17">
                  <c:v>60.449999999999996</c:v>
                </c:pt>
                <c:pt idx="18">
                  <c:v>56.04</c:v>
                </c:pt>
                <c:pt idx="19">
                  <c:v>62.05</c:v>
                </c:pt>
                <c:pt idx="20">
                  <c:v>59.21</c:v>
                </c:pt>
                <c:pt idx="21">
                  <c:v>62.1</c:v>
                </c:pt>
                <c:pt idx="22">
                  <c:v>56.41</c:v>
                </c:pt>
                <c:pt idx="23">
                  <c:v>54.07</c:v>
                </c:pt>
                <c:pt idx="24">
                  <c:v>64.569999999999993</c:v>
                </c:pt>
                <c:pt idx="25">
                  <c:v>57.720000000000013</c:v>
                </c:pt>
                <c:pt idx="26">
                  <c:v>60.46</c:v>
                </c:pt>
                <c:pt idx="27">
                  <c:v>69</c:v>
                </c:pt>
                <c:pt idx="28">
                  <c:v>60.54</c:v>
                </c:pt>
                <c:pt idx="29">
                  <c:v>63.02</c:v>
                </c:pt>
                <c:pt idx="30">
                  <c:v>63.379999999999995</c:v>
                </c:pt>
                <c:pt idx="31">
                  <c:v>57.13</c:v>
                </c:pt>
                <c:pt idx="32">
                  <c:v>29.939999999999987</c:v>
                </c:pt>
                <c:pt idx="33">
                  <c:v>49.339999999999996</c:v>
                </c:pt>
                <c:pt idx="34">
                  <c:v>38.449999999999996</c:v>
                </c:pt>
                <c:pt idx="35">
                  <c:v>35.97</c:v>
                </c:pt>
                <c:pt idx="36">
                  <c:v>37.160000000000011</c:v>
                </c:pt>
                <c:pt idx="37">
                  <c:v>44.54</c:v>
                </c:pt>
                <c:pt idx="38">
                  <c:v>19.22</c:v>
                </c:pt>
                <c:pt idx="39">
                  <c:v>29.95</c:v>
                </c:pt>
                <c:pt idx="40">
                  <c:v>24.35</c:v>
                </c:pt>
                <c:pt idx="41">
                  <c:v>13.38</c:v>
                </c:pt>
                <c:pt idx="42">
                  <c:v>16.21</c:v>
                </c:pt>
                <c:pt idx="43">
                  <c:v>9.93</c:v>
                </c:pt>
                <c:pt idx="44">
                  <c:v>5.41</c:v>
                </c:pt>
                <c:pt idx="45">
                  <c:v>-3.62</c:v>
                </c:pt>
                <c:pt idx="46">
                  <c:v>-12.219999999999999</c:v>
                </c:pt>
                <c:pt idx="47">
                  <c:v>-13.53</c:v>
                </c:pt>
                <c:pt idx="48">
                  <c:v>-25.259999999999987</c:v>
                </c:pt>
                <c:pt idx="49">
                  <c:v>-31.939999999999987</c:v>
                </c:pt>
                <c:pt idx="50">
                  <c:v>-43.43</c:v>
                </c:pt>
                <c:pt idx="51">
                  <c:v>-44.49</c:v>
                </c:pt>
                <c:pt idx="52">
                  <c:v>-53.96</c:v>
                </c:pt>
                <c:pt idx="53">
                  <c:v>-52.790000000000013</c:v>
                </c:pt>
                <c:pt idx="54">
                  <c:v>-54.48</c:v>
                </c:pt>
                <c:pt idx="55">
                  <c:v>-53.230000000000011</c:v>
                </c:pt>
                <c:pt idx="56">
                  <c:v>-51.21</c:v>
                </c:pt>
                <c:pt idx="57">
                  <c:v>-62.61</c:v>
                </c:pt>
                <c:pt idx="58">
                  <c:v>-44.52</c:v>
                </c:pt>
                <c:pt idx="59">
                  <c:v>-45.24</c:v>
                </c:pt>
                <c:pt idx="60">
                  <c:v>-51.949999999999996</c:v>
                </c:pt>
                <c:pt idx="61">
                  <c:v>-59.14</c:v>
                </c:pt>
                <c:pt idx="62">
                  <c:v>-37.230000000000011</c:v>
                </c:pt>
                <c:pt idx="63">
                  <c:v>-34.57</c:v>
                </c:pt>
                <c:pt idx="64">
                  <c:v>-29.759999999999987</c:v>
                </c:pt>
                <c:pt idx="65">
                  <c:v>-13.46</c:v>
                </c:pt>
                <c:pt idx="66">
                  <c:v>-11.52</c:v>
                </c:pt>
                <c:pt idx="67">
                  <c:v>-6.3599999999999985</c:v>
                </c:pt>
                <c:pt idx="68">
                  <c:v>-1.33</c:v>
                </c:pt>
                <c:pt idx="69">
                  <c:v>2.06</c:v>
                </c:pt>
                <c:pt idx="70">
                  <c:v>4.59</c:v>
                </c:pt>
                <c:pt idx="71">
                  <c:v>-1.9200000000000021</c:v>
                </c:pt>
                <c:pt idx="72">
                  <c:v>-1.1900000000000082</c:v>
                </c:pt>
                <c:pt idx="73">
                  <c:v>-2.94</c:v>
                </c:pt>
                <c:pt idx="74">
                  <c:v>10.08</c:v>
                </c:pt>
                <c:pt idx="75">
                  <c:v>-1.82</c:v>
                </c:pt>
                <c:pt idx="76">
                  <c:v>1.9200000000000021</c:v>
                </c:pt>
                <c:pt idx="77">
                  <c:v>3.3</c:v>
                </c:pt>
                <c:pt idx="78">
                  <c:v>-0.88</c:v>
                </c:pt>
                <c:pt idx="79">
                  <c:v>-1.43</c:v>
                </c:pt>
                <c:pt idx="80">
                  <c:v>-2.4499999999999997</c:v>
                </c:pt>
                <c:pt idx="81">
                  <c:v>-4.96</c:v>
                </c:pt>
                <c:pt idx="82">
                  <c:v>-1.32</c:v>
                </c:pt>
                <c:pt idx="83">
                  <c:v>-3.2600000000000002</c:v>
                </c:pt>
                <c:pt idx="84">
                  <c:v>1.53</c:v>
                </c:pt>
                <c:pt idx="85">
                  <c:v>10.32</c:v>
                </c:pt>
                <c:pt idx="86">
                  <c:v>13.44</c:v>
                </c:pt>
                <c:pt idx="87">
                  <c:v>7.42</c:v>
                </c:pt>
                <c:pt idx="88">
                  <c:v>5.88</c:v>
                </c:pt>
                <c:pt idx="89">
                  <c:v>21.95</c:v>
                </c:pt>
                <c:pt idx="90">
                  <c:v>27.7</c:v>
                </c:pt>
                <c:pt idx="91">
                  <c:v>20.919999999999987</c:v>
                </c:pt>
                <c:pt idx="92">
                  <c:v>16.43</c:v>
                </c:pt>
                <c:pt idx="93">
                  <c:v>21.759999999999987</c:v>
                </c:pt>
                <c:pt idx="94">
                  <c:v>22.75</c:v>
                </c:pt>
                <c:pt idx="95">
                  <c:v>9.59</c:v>
                </c:pt>
                <c:pt idx="96">
                  <c:v>12.209999999999999</c:v>
                </c:pt>
                <c:pt idx="97">
                  <c:v>8.83</c:v>
                </c:pt>
                <c:pt idx="98">
                  <c:v>20.97</c:v>
                </c:pt>
                <c:pt idx="99">
                  <c:v>2.4699999999999998</c:v>
                </c:pt>
                <c:pt idx="100">
                  <c:v>-3.08</c:v>
                </c:pt>
                <c:pt idx="101">
                  <c:v>-7.6099999999999985</c:v>
                </c:pt>
                <c:pt idx="102">
                  <c:v>-5.72</c:v>
                </c:pt>
                <c:pt idx="103">
                  <c:v>-12.04</c:v>
                </c:pt>
                <c:pt idx="104">
                  <c:v>-11.44</c:v>
                </c:pt>
                <c:pt idx="105">
                  <c:v>-6.45</c:v>
                </c:pt>
                <c:pt idx="106">
                  <c:v>-18.27</c:v>
                </c:pt>
                <c:pt idx="107">
                  <c:v>-8.84</c:v>
                </c:pt>
                <c:pt idx="108">
                  <c:v>-19.18</c:v>
                </c:pt>
                <c:pt idx="109">
                  <c:v>-6.72</c:v>
                </c:pt>
                <c:pt idx="110">
                  <c:v>-18.29</c:v>
                </c:pt>
                <c:pt idx="111">
                  <c:v>-12.02</c:v>
                </c:pt>
                <c:pt idx="112">
                  <c:v>-6.41</c:v>
                </c:pt>
                <c:pt idx="113">
                  <c:v>-6.24</c:v>
                </c:pt>
                <c:pt idx="114">
                  <c:v>-9.7800000000000011</c:v>
                </c:pt>
                <c:pt idx="115">
                  <c:v>-4.18</c:v>
                </c:pt>
                <c:pt idx="116">
                  <c:v>-5.99</c:v>
                </c:pt>
                <c:pt idx="117">
                  <c:v>-5.28</c:v>
                </c:pt>
                <c:pt idx="118">
                  <c:v>-3.54</c:v>
                </c:pt>
                <c:pt idx="119">
                  <c:v>-18.12</c:v>
                </c:pt>
                <c:pt idx="120">
                  <c:v>-34.1</c:v>
                </c:pt>
                <c:pt idx="121">
                  <c:v>-37.39</c:v>
                </c:pt>
                <c:pt idx="122">
                  <c:v>-8.57</c:v>
                </c:pt>
                <c:pt idx="123">
                  <c:v>-6.95</c:v>
                </c:pt>
                <c:pt idx="124">
                  <c:v>-5.6199999999999966</c:v>
                </c:pt>
                <c:pt idx="125">
                  <c:v>11.3</c:v>
                </c:pt>
                <c:pt idx="126">
                  <c:v>44.760000000000012</c:v>
                </c:pt>
                <c:pt idx="127">
                  <c:v>27.979999999999986</c:v>
                </c:pt>
                <c:pt idx="128">
                  <c:v>30.93</c:v>
                </c:pt>
                <c:pt idx="129">
                  <c:v>25.459999999999987</c:v>
                </c:pt>
                <c:pt idx="130">
                  <c:v>41.14</c:v>
                </c:pt>
                <c:pt idx="131">
                  <c:v>50.379999999999995</c:v>
                </c:pt>
                <c:pt idx="132">
                  <c:v>41.74</c:v>
                </c:pt>
                <c:pt idx="133">
                  <c:v>27.310000000000031</c:v>
                </c:pt>
                <c:pt idx="134">
                  <c:v>20.149999999999999</c:v>
                </c:pt>
                <c:pt idx="135">
                  <c:v>4.6399999999999997</c:v>
                </c:pt>
                <c:pt idx="136">
                  <c:v>30.03</c:v>
                </c:pt>
                <c:pt idx="137">
                  <c:v>42.260000000000012</c:v>
                </c:pt>
                <c:pt idx="138">
                  <c:v>51.96</c:v>
                </c:pt>
                <c:pt idx="139">
                  <c:v>41.91</c:v>
                </c:pt>
                <c:pt idx="140">
                  <c:v>20.18</c:v>
                </c:pt>
                <c:pt idx="141">
                  <c:v>14.19</c:v>
                </c:pt>
                <c:pt idx="142">
                  <c:v>-10.52</c:v>
                </c:pt>
                <c:pt idx="143">
                  <c:v>-21.52</c:v>
                </c:pt>
                <c:pt idx="144">
                  <c:v>-22.57</c:v>
                </c:pt>
                <c:pt idx="145">
                  <c:v>-16.439999999999987</c:v>
                </c:pt>
                <c:pt idx="146">
                  <c:v>-60.39</c:v>
                </c:pt>
                <c:pt idx="147">
                  <c:v>-29.939999999999987</c:v>
                </c:pt>
                <c:pt idx="148">
                  <c:v>-15.47</c:v>
                </c:pt>
                <c:pt idx="149">
                  <c:v>-2.62</c:v>
                </c:pt>
                <c:pt idx="150">
                  <c:v>16.86</c:v>
                </c:pt>
                <c:pt idx="151">
                  <c:v>26.310000000000031</c:v>
                </c:pt>
                <c:pt idx="152">
                  <c:v>26.630000000000031</c:v>
                </c:pt>
                <c:pt idx="153">
                  <c:v>5.21</c:v>
                </c:pt>
                <c:pt idx="154">
                  <c:v>-2.84</c:v>
                </c:pt>
                <c:pt idx="155">
                  <c:v>-4.83</c:v>
                </c:pt>
              </c:numCache>
            </c:numRef>
          </c:xVal>
          <c:yVal>
            <c:numRef>
              <c:f>PANTONE_deta!$C$19:$FB$19</c:f>
              <c:numCache>
                <c:formatCode>General</c:formatCode>
                <c:ptCount val="156"/>
                <c:pt idx="0">
                  <c:v>86.07</c:v>
                </c:pt>
                <c:pt idx="1">
                  <c:v>85.649999999999991</c:v>
                </c:pt>
                <c:pt idx="2">
                  <c:v>76.23</c:v>
                </c:pt>
                <c:pt idx="3">
                  <c:v>79.569999999999993</c:v>
                </c:pt>
                <c:pt idx="4">
                  <c:v>66.179999999999978</c:v>
                </c:pt>
                <c:pt idx="5">
                  <c:v>73.8</c:v>
                </c:pt>
                <c:pt idx="6">
                  <c:v>73.760000000000005</c:v>
                </c:pt>
                <c:pt idx="7">
                  <c:v>64.940000000000026</c:v>
                </c:pt>
                <c:pt idx="8">
                  <c:v>65.63</c:v>
                </c:pt>
                <c:pt idx="9">
                  <c:v>67.63</c:v>
                </c:pt>
                <c:pt idx="10">
                  <c:v>54.96</c:v>
                </c:pt>
                <c:pt idx="11">
                  <c:v>54.379999999999995</c:v>
                </c:pt>
                <c:pt idx="12">
                  <c:v>54.67</c:v>
                </c:pt>
                <c:pt idx="13">
                  <c:v>57.91</c:v>
                </c:pt>
                <c:pt idx="14">
                  <c:v>61.56</c:v>
                </c:pt>
                <c:pt idx="15">
                  <c:v>46.49</c:v>
                </c:pt>
                <c:pt idx="16">
                  <c:v>40.83</c:v>
                </c:pt>
                <c:pt idx="17">
                  <c:v>38.32</c:v>
                </c:pt>
                <c:pt idx="18">
                  <c:v>32.090000000000003</c:v>
                </c:pt>
                <c:pt idx="19">
                  <c:v>34.71</c:v>
                </c:pt>
                <c:pt idx="20">
                  <c:v>19.66</c:v>
                </c:pt>
                <c:pt idx="21">
                  <c:v>16.29</c:v>
                </c:pt>
                <c:pt idx="22">
                  <c:v>25.75</c:v>
                </c:pt>
                <c:pt idx="23">
                  <c:v>14.48</c:v>
                </c:pt>
                <c:pt idx="24">
                  <c:v>-0.11</c:v>
                </c:pt>
                <c:pt idx="25">
                  <c:v>-1.1700000000000021</c:v>
                </c:pt>
                <c:pt idx="26">
                  <c:v>-7.57</c:v>
                </c:pt>
                <c:pt idx="27">
                  <c:v>-18.59</c:v>
                </c:pt>
                <c:pt idx="28">
                  <c:v>-27.2</c:v>
                </c:pt>
                <c:pt idx="29">
                  <c:v>-30.04</c:v>
                </c:pt>
                <c:pt idx="30">
                  <c:v>-35.690000000000012</c:v>
                </c:pt>
                <c:pt idx="31">
                  <c:v>-41.349999999999994</c:v>
                </c:pt>
                <c:pt idx="32">
                  <c:v>-23.87</c:v>
                </c:pt>
                <c:pt idx="33">
                  <c:v>-45.83</c:v>
                </c:pt>
                <c:pt idx="34">
                  <c:v>-35.349999999999994</c:v>
                </c:pt>
                <c:pt idx="35">
                  <c:v>-41.64</c:v>
                </c:pt>
                <c:pt idx="36">
                  <c:v>-51.36</c:v>
                </c:pt>
                <c:pt idx="37">
                  <c:v>-63.05</c:v>
                </c:pt>
                <c:pt idx="38">
                  <c:v>-35.58</c:v>
                </c:pt>
                <c:pt idx="39">
                  <c:v>-48.57</c:v>
                </c:pt>
                <c:pt idx="40">
                  <c:v>-55.41</c:v>
                </c:pt>
                <c:pt idx="41">
                  <c:v>-45.09</c:v>
                </c:pt>
                <c:pt idx="42">
                  <c:v>-46.690000000000012</c:v>
                </c:pt>
                <c:pt idx="43">
                  <c:v>-42.64</c:v>
                </c:pt>
                <c:pt idx="44">
                  <c:v>-49.3</c:v>
                </c:pt>
                <c:pt idx="45">
                  <c:v>-40.15</c:v>
                </c:pt>
                <c:pt idx="46">
                  <c:v>-45.47</c:v>
                </c:pt>
                <c:pt idx="47">
                  <c:v>-39.46</c:v>
                </c:pt>
                <c:pt idx="48">
                  <c:v>-38.46</c:v>
                </c:pt>
                <c:pt idx="49">
                  <c:v>-37.93</c:v>
                </c:pt>
                <c:pt idx="50">
                  <c:v>-28.45</c:v>
                </c:pt>
                <c:pt idx="51">
                  <c:v>-20.04</c:v>
                </c:pt>
                <c:pt idx="52">
                  <c:v>-14.55</c:v>
                </c:pt>
                <c:pt idx="53">
                  <c:v>-2.09</c:v>
                </c:pt>
                <c:pt idx="54">
                  <c:v>-3.01</c:v>
                </c:pt>
                <c:pt idx="55">
                  <c:v>0.92</c:v>
                </c:pt>
                <c:pt idx="56">
                  <c:v>3.15</c:v>
                </c:pt>
                <c:pt idx="57">
                  <c:v>9.5500000000000007</c:v>
                </c:pt>
                <c:pt idx="58">
                  <c:v>9.17</c:v>
                </c:pt>
                <c:pt idx="59">
                  <c:v>16.02</c:v>
                </c:pt>
                <c:pt idx="60">
                  <c:v>26.88</c:v>
                </c:pt>
                <c:pt idx="61">
                  <c:v>38.410000000000004</c:v>
                </c:pt>
                <c:pt idx="62">
                  <c:v>46.41</c:v>
                </c:pt>
                <c:pt idx="63">
                  <c:v>61.43</c:v>
                </c:pt>
                <c:pt idx="64">
                  <c:v>71.649999999999991</c:v>
                </c:pt>
                <c:pt idx="65">
                  <c:v>75.72</c:v>
                </c:pt>
                <c:pt idx="66">
                  <c:v>84.9</c:v>
                </c:pt>
                <c:pt idx="67">
                  <c:v>87.36</c:v>
                </c:pt>
                <c:pt idx="68">
                  <c:v>84.28</c:v>
                </c:pt>
                <c:pt idx="69">
                  <c:v>5.72</c:v>
                </c:pt>
                <c:pt idx="70">
                  <c:v>4.3099999999999996</c:v>
                </c:pt>
                <c:pt idx="71">
                  <c:v>5.7</c:v>
                </c:pt>
                <c:pt idx="72">
                  <c:v>-1.6300000000000001</c:v>
                </c:pt>
                <c:pt idx="73">
                  <c:v>-5.59</c:v>
                </c:pt>
                <c:pt idx="74">
                  <c:v>-9.0000000000000024E-2</c:v>
                </c:pt>
                <c:pt idx="75">
                  <c:v>-2.58</c:v>
                </c:pt>
                <c:pt idx="76">
                  <c:v>5.52</c:v>
                </c:pt>
                <c:pt idx="77">
                  <c:v>5.5</c:v>
                </c:pt>
                <c:pt idx="78">
                  <c:v>-0.52</c:v>
                </c:pt>
                <c:pt idx="79">
                  <c:v>-2.72</c:v>
                </c:pt>
                <c:pt idx="80">
                  <c:v>-4.1599999999999975</c:v>
                </c:pt>
                <c:pt idx="81">
                  <c:v>20.21</c:v>
                </c:pt>
                <c:pt idx="82">
                  <c:v>27.439999999999987</c:v>
                </c:pt>
                <c:pt idx="83">
                  <c:v>49.05</c:v>
                </c:pt>
                <c:pt idx="84">
                  <c:v>30.779999999999987</c:v>
                </c:pt>
                <c:pt idx="85">
                  <c:v>19.350000000000001</c:v>
                </c:pt>
                <c:pt idx="86">
                  <c:v>23.47</c:v>
                </c:pt>
                <c:pt idx="87">
                  <c:v>12.850000000000026</c:v>
                </c:pt>
                <c:pt idx="88">
                  <c:v>13.719999999999999</c:v>
                </c:pt>
                <c:pt idx="89">
                  <c:v>21.259999999999987</c:v>
                </c:pt>
                <c:pt idx="90">
                  <c:v>-0.67000000000000526</c:v>
                </c:pt>
                <c:pt idx="91">
                  <c:v>0.99</c:v>
                </c:pt>
                <c:pt idx="92">
                  <c:v>1.9800000000000091</c:v>
                </c:pt>
                <c:pt idx="93">
                  <c:v>-5.17</c:v>
                </c:pt>
                <c:pt idx="94">
                  <c:v>-14.92</c:v>
                </c:pt>
                <c:pt idx="95">
                  <c:v>-5.71</c:v>
                </c:pt>
                <c:pt idx="96">
                  <c:v>-14.450000000000006</c:v>
                </c:pt>
                <c:pt idx="97">
                  <c:v>-3.94</c:v>
                </c:pt>
                <c:pt idx="98">
                  <c:v>-24.71</c:v>
                </c:pt>
                <c:pt idx="99">
                  <c:v>-9.2100000000000009</c:v>
                </c:pt>
                <c:pt idx="100">
                  <c:v>-10.68</c:v>
                </c:pt>
                <c:pt idx="101">
                  <c:v>-15.57</c:v>
                </c:pt>
                <c:pt idx="102">
                  <c:v>-8.26</c:v>
                </c:pt>
                <c:pt idx="103">
                  <c:v>-10.239999999999998</c:v>
                </c:pt>
                <c:pt idx="104">
                  <c:v>-4.53</c:v>
                </c:pt>
                <c:pt idx="105">
                  <c:v>-0.5</c:v>
                </c:pt>
                <c:pt idx="106">
                  <c:v>7.25</c:v>
                </c:pt>
                <c:pt idx="107">
                  <c:v>4.18</c:v>
                </c:pt>
                <c:pt idx="108">
                  <c:v>0.19</c:v>
                </c:pt>
                <c:pt idx="109">
                  <c:v>6.29</c:v>
                </c:pt>
                <c:pt idx="110">
                  <c:v>0.16</c:v>
                </c:pt>
                <c:pt idx="111">
                  <c:v>22.09</c:v>
                </c:pt>
                <c:pt idx="112">
                  <c:v>20.73</c:v>
                </c:pt>
                <c:pt idx="113">
                  <c:v>22.459999999999987</c:v>
                </c:pt>
                <c:pt idx="114">
                  <c:v>45.8</c:v>
                </c:pt>
                <c:pt idx="115">
                  <c:v>24.16</c:v>
                </c:pt>
                <c:pt idx="116">
                  <c:v>75.92</c:v>
                </c:pt>
                <c:pt idx="117">
                  <c:v>66.3</c:v>
                </c:pt>
                <c:pt idx="118">
                  <c:v>48.339999999999996</c:v>
                </c:pt>
                <c:pt idx="119">
                  <c:v>4.7300000000000004</c:v>
                </c:pt>
                <c:pt idx="120">
                  <c:v>-24.24</c:v>
                </c:pt>
                <c:pt idx="121">
                  <c:v>-34.92</c:v>
                </c:pt>
                <c:pt idx="122">
                  <c:v>-26.110000000000031</c:v>
                </c:pt>
                <c:pt idx="123">
                  <c:v>-30.110000000000031</c:v>
                </c:pt>
                <c:pt idx="124">
                  <c:v>-42.660000000000011</c:v>
                </c:pt>
                <c:pt idx="125">
                  <c:v>-18.309999999999999</c:v>
                </c:pt>
                <c:pt idx="126">
                  <c:v>-14.26</c:v>
                </c:pt>
                <c:pt idx="127">
                  <c:v>-10.94</c:v>
                </c:pt>
                <c:pt idx="128">
                  <c:v>-10.850000000000026</c:v>
                </c:pt>
                <c:pt idx="129">
                  <c:v>3.13</c:v>
                </c:pt>
                <c:pt idx="130">
                  <c:v>7.05</c:v>
                </c:pt>
                <c:pt idx="131">
                  <c:v>11.34</c:v>
                </c:pt>
                <c:pt idx="132">
                  <c:v>68.3</c:v>
                </c:pt>
                <c:pt idx="133">
                  <c:v>46.849999999999994</c:v>
                </c:pt>
                <c:pt idx="134">
                  <c:v>35.65</c:v>
                </c:pt>
                <c:pt idx="135">
                  <c:v>88.82</c:v>
                </c:pt>
                <c:pt idx="136">
                  <c:v>50.49</c:v>
                </c:pt>
                <c:pt idx="137">
                  <c:v>8.9500000000000028</c:v>
                </c:pt>
                <c:pt idx="138">
                  <c:v>15.68</c:v>
                </c:pt>
                <c:pt idx="139">
                  <c:v>-0.35000000000000031</c:v>
                </c:pt>
                <c:pt idx="140">
                  <c:v>-18.170000000000005</c:v>
                </c:pt>
                <c:pt idx="141">
                  <c:v>-22.4</c:v>
                </c:pt>
                <c:pt idx="142">
                  <c:v>-23.52</c:v>
                </c:pt>
                <c:pt idx="143">
                  <c:v>-34.53</c:v>
                </c:pt>
                <c:pt idx="144">
                  <c:v>-26.38</c:v>
                </c:pt>
                <c:pt idx="145">
                  <c:v>-5.2700000000000014</c:v>
                </c:pt>
                <c:pt idx="146">
                  <c:v>28.830000000000005</c:v>
                </c:pt>
                <c:pt idx="147">
                  <c:v>38.99</c:v>
                </c:pt>
                <c:pt idx="148">
                  <c:v>48.230000000000011</c:v>
                </c:pt>
                <c:pt idx="149">
                  <c:v>25.330000000000005</c:v>
                </c:pt>
                <c:pt idx="150">
                  <c:v>46.9</c:v>
                </c:pt>
                <c:pt idx="151">
                  <c:v>31.1</c:v>
                </c:pt>
                <c:pt idx="152">
                  <c:v>19.279999999999987</c:v>
                </c:pt>
                <c:pt idx="153">
                  <c:v>10.52</c:v>
                </c:pt>
                <c:pt idx="154">
                  <c:v>3.3899999999999997</c:v>
                </c:pt>
                <c:pt idx="155">
                  <c:v>-9.98</c:v>
                </c:pt>
              </c:numCache>
            </c:numRef>
          </c:yVal>
        </c:ser>
        <c:ser>
          <c:idx val="7"/>
          <c:order val="7"/>
          <c:tx>
            <c:v>PANTONE6</c:v>
          </c:tx>
          <c:spPr>
            <a:ln w="28575">
              <a:noFill/>
            </a:ln>
          </c:spPr>
          <c:marker>
            <c:symbol val="circle"/>
            <c:size val="3"/>
            <c:spPr>
              <a:noFill/>
            </c:spPr>
          </c:marker>
          <c:xVal>
            <c:numRef>
              <c:f>PANTONE_deta!$C$21:$FB$21</c:f>
              <c:numCache>
                <c:formatCode>General</c:formatCode>
                <c:ptCount val="156"/>
                <c:pt idx="0">
                  <c:v>1.1200000000000001</c:v>
                </c:pt>
                <c:pt idx="1">
                  <c:v>5.39</c:v>
                </c:pt>
                <c:pt idx="2">
                  <c:v>8.7900000000000009</c:v>
                </c:pt>
                <c:pt idx="3">
                  <c:v>13.06</c:v>
                </c:pt>
                <c:pt idx="4">
                  <c:v>9.2000000000000011</c:v>
                </c:pt>
                <c:pt idx="5">
                  <c:v>10.5</c:v>
                </c:pt>
                <c:pt idx="6">
                  <c:v>22.36</c:v>
                </c:pt>
                <c:pt idx="7">
                  <c:v>20.5</c:v>
                </c:pt>
                <c:pt idx="8">
                  <c:v>18.82</c:v>
                </c:pt>
                <c:pt idx="9">
                  <c:v>30.479999999999986</c:v>
                </c:pt>
                <c:pt idx="10">
                  <c:v>28.21</c:v>
                </c:pt>
                <c:pt idx="11">
                  <c:v>28.38</c:v>
                </c:pt>
                <c:pt idx="12">
                  <c:v>30.84</c:v>
                </c:pt>
                <c:pt idx="13">
                  <c:v>38.32</c:v>
                </c:pt>
                <c:pt idx="14">
                  <c:v>41.61</c:v>
                </c:pt>
                <c:pt idx="15">
                  <c:v>36.64</c:v>
                </c:pt>
                <c:pt idx="16">
                  <c:v>48.809999999999995</c:v>
                </c:pt>
                <c:pt idx="17">
                  <c:v>49.65</c:v>
                </c:pt>
                <c:pt idx="18">
                  <c:v>42.78</c:v>
                </c:pt>
                <c:pt idx="19">
                  <c:v>51.08</c:v>
                </c:pt>
                <c:pt idx="20">
                  <c:v>45.339999999999996</c:v>
                </c:pt>
                <c:pt idx="21">
                  <c:v>53.01</c:v>
                </c:pt>
                <c:pt idx="22">
                  <c:v>45.51</c:v>
                </c:pt>
                <c:pt idx="23">
                  <c:v>39.93</c:v>
                </c:pt>
                <c:pt idx="24">
                  <c:v>55.39</c:v>
                </c:pt>
                <c:pt idx="25">
                  <c:v>51.3</c:v>
                </c:pt>
                <c:pt idx="26">
                  <c:v>46.63</c:v>
                </c:pt>
                <c:pt idx="27">
                  <c:v>55.7</c:v>
                </c:pt>
                <c:pt idx="28">
                  <c:v>58.27</c:v>
                </c:pt>
                <c:pt idx="29">
                  <c:v>58.33</c:v>
                </c:pt>
                <c:pt idx="30">
                  <c:v>55.4</c:v>
                </c:pt>
                <c:pt idx="31">
                  <c:v>51.65</c:v>
                </c:pt>
                <c:pt idx="32">
                  <c:v>25.91</c:v>
                </c:pt>
                <c:pt idx="33">
                  <c:v>38.97</c:v>
                </c:pt>
                <c:pt idx="34">
                  <c:v>35.18</c:v>
                </c:pt>
                <c:pt idx="35">
                  <c:v>32.01</c:v>
                </c:pt>
                <c:pt idx="36">
                  <c:v>28.47</c:v>
                </c:pt>
                <c:pt idx="37">
                  <c:v>38.36</c:v>
                </c:pt>
                <c:pt idx="38">
                  <c:v>15.1</c:v>
                </c:pt>
                <c:pt idx="39">
                  <c:v>24.279999999999987</c:v>
                </c:pt>
                <c:pt idx="40">
                  <c:v>14.58</c:v>
                </c:pt>
                <c:pt idx="41">
                  <c:v>6.35</c:v>
                </c:pt>
                <c:pt idx="42">
                  <c:v>9.8500000000000068</c:v>
                </c:pt>
                <c:pt idx="43">
                  <c:v>4.5</c:v>
                </c:pt>
                <c:pt idx="44">
                  <c:v>3.3099999999999987</c:v>
                </c:pt>
                <c:pt idx="45">
                  <c:v>-4.59</c:v>
                </c:pt>
                <c:pt idx="46">
                  <c:v>-11.3</c:v>
                </c:pt>
                <c:pt idx="47">
                  <c:v>-13.75</c:v>
                </c:pt>
                <c:pt idx="48">
                  <c:v>-22.34</c:v>
                </c:pt>
                <c:pt idx="49">
                  <c:v>-27.64</c:v>
                </c:pt>
                <c:pt idx="50">
                  <c:v>-35.24</c:v>
                </c:pt>
                <c:pt idx="51">
                  <c:v>-36.68</c:v>
                </c:pt>
                <c:pt idx="52">
                  <c:v>-42.91</c:v>
                </c:pt>
                <c:pt idx="53">
                  <c:v>-45.4</c:v>
                </c:pt>
                <c:pt idx="54">
                  <c:v>-34.36</c:v>
                </c:pt>
                <c:pt idx="55">
                  <c:v>-46.48</c:v>
                </c:pt>
                <c:pt idx="56">
                  <c:v>-40.839999999999996</c:v>
                </c:pt>
                <c:pt idx="57">
                  <c:v>-45.39</c:v>
                </c:pt>
                <c:pt idx="58">
                  <c:v>-36.57</c:v>
                </c:pt>
                <c:pt idx="59">
                  <c:v>-33.720000000000013</c:v>
                </c:pt>
                <c:pt idx="60">
                  <c:v>-36.630000000000003</c:v>
                </c:pt>
                <c:pt idx="61">
                  <c:v>-43.83</c:v>
                </c:pt>
                <c:pt idx="62">
                  <c:v>-32.51</c:v>
                </c:pt>
                <c:pt idx="63">
                  <c:v>-25.939999999999987</c:v>
                </c:pt>
                <c:pt idx="64">
                  <c:v>-20.56</c:v>
                </c:pt>
                <c:pt idx="65">
                  <c:v>-9.51</c:v>
                </c:pt>
                <c:pt idx="66">
                  <c:v>-7.03</c:v>
                </c:pt>
                <c:pt idx="67">
                  <c:v>-2.77</c:v>
                </c:pt>
                <c:pt idx="68">
                  <c:v>-0.79</c:v>
                </c:pt>
                <c:pt idx="69">
                  <c:v>2.21</c:v>
                </c:pt>
                <c:pt idx="70">
                  <c:v>4.79</c:v>
                </c:pt>
                <c:pt idx="71">
                  <c:v>-2.08</c:v>
                </c:pt>
                <c:pt idx="72">
                  <c:v>-1.04</c:v>
                </c:pt>
                <c:pt idx="73">
                  <c:v>-3.1</c:v>
                </c:pt>
                <c:pt idx="74">
                  <c:v>7.72</c:v>
                </c:pt>
                <c:pt idx="75">
                  <c:v>-1.9000000000000001</c:v>
                </c:pt>
                <c:pt idx="77">
                  <c:v>3.54</c:v>
                </c:pt>
                <c:pt idx="79">
                  <c:v>-1.6500000000000001</c:v>
                </c:pt>
                <c:pt idx="80">
                  <c:v>0.36000000000000032</c:v>
                </c:pt>
                <c:pt idx="81">
                  <c:v>-4.33</c:v>
                </c:pt>
                <c:pt idx="82">
                  <c:v>-1.58</c:v>
                </c:pt>
                <c:pt idx="83">
                  <c:v>-3.63</c:v>
                </c:pt>
                <c:pt idx="84">
                  <c:v>0.14000000000000001</c:v>
                </c:pt>
                <c:pt idx="85">
                  <c:v>7.3199999999999985</c:v>
                </c:pt>
                <c:pt idx="86">
                  <c:v>11.739999999999998</c:v>
                </c:pt>
                <c:pt idx="87">
                  <c:v>5.75</c:v>
                </c:pt>
                <c:pt idx="88">
                  <c:v>4.2</c:v>
                </c:pt>
                <c:pt idx="89">
                  <c:v>14.46</c:v>
                </c:pt>
                <c:pt idx="90">
                  <c:v>20.66</c:v>
                </c:pt>
                <c:pt idx="91">
                  <c:v>15.94</c:v>
                </c:pt>
                <c:pt idx="92">
                  <c:v>12.950000000000006</c:v>
                </c:pt>
                <c:pt idx="93">
                  <c:v>20.190000000000001</c:v>
                </c:pt>
                <c:pt idx="94">
                  <c:v>17.809999999999999</c:v>
                </c:pt>
                <c:pt idx="95">
                  <c:v>6.22</c:v>
                </c:pt>
                <c:pt idx="96">
                  <c:v>9.26</c:v>
                </c:pt>
                <c:pt idx="97">
                  <c:v>6.71</c:v>
                </c:pt>
                <c:pt idx="98">
                  <c:v>16.010000000000005</c:v>
                </c:pt>
                <c:pt idx="99">
                  <c:v>1.3900000000000001</c:v>
                </c:pt>
                <c:pt idx="100">
                  <c:v>-2.3899999999999997</c:v>
                </c:pt>
                <c:pt idx="101">
                  <c:v>-5.8</c:v>
                </c:pt>
                <c:pt idx="102">
                  <c:v>-4.91</c:v>
                </c:pt>
                <c:pt idx="103">
                  <c:v>-10.47</c:v>
                </c:pt>
                <c:pt idx="104">
                  <c:v>-8.8800000000000008</c:v>
                </c:pt>
                <c:pt idx="105">
                  <c:v>-5.0599999999999996</c:v>
                </c:pt>
                <c:pt idx="106">
                  <c:v>-14.77</c:v>
                </c:pt>
                <c:pt idx="107">
                  <c:v>-7.2</c:v>
                </c:pt>
                <c:pt idx="108">
                  <c:v>-15.5</c:v>
                </c:pt>
                <c:pt idx="109">
                  <c:v>-5.81</c:v>
                </c:pt>
                <c:pt idx="110">
                  <c:v>-15.48</c:v>
                </c:pt>
                <c:pt idx="111">
                  <c:v>-11.29</c:v>
                </c:pt>
                <c:pt idx="112">
                  <c:v>-5.5</c:v>
                </c:pt>
                <c:pt idx="113">
                  <c:v>-5.6199999999999966</c:v>
                </c:pt>
                <c:pt idx="114">
                  <c:v>-8.9700000000000006</c:v>
                </c:pt>
                <c:pt idx="115">
                  <c:v>-3.8299999999999987</c:v>
                </c:pt>
                <c:pt idx="116">
                  <c:v>-2.7800000000000002</c:v>
                </c:pt>
                <c:pt idx="117">
                  <c:v>-2.48</c:v>
                </c:pt>
                <c:pt idx="118">
                  <c:v>-2.86</c:v>
                </c:pt>
                <c:pt idx="119">
                  <c:v>-19.459999999999987</c:v>
                </c:pt>
                <c:pt idx="120">
                  <c:v>-34.290000000000013</c:v>
                </c:pt>
                <c:pt idx="121">
                  <c:v>-36.24</c:v>
                </c:pt>
                <c:pt idx="122">
                  <c:v>-7.45</c:v>
                </c:pt>
                <c:pt idx="123">
                  <c:v>-2.3699999999999997</c:v>
                </c:pt>
                <c:pt idx="124">
                  <c:v>5.5</c:v>
                </c:pt>
                <c:pt idx="125">
                  <c:v>13.950000000000006</c:v>
                </c:pt>
                <c:pt idx="126">
                  <c:v>52.849999999999994</c:v>
                </c:pt>
                <c:pt idx="127">
                  <c:v>34.1</c:v>
                </c:pt>
                <c:pt idx="128">
                  <c:v>35.590000000000003</c:v>
                </c:pt>
                <c:pt idx="129">
                  <c:v>29.43</c:v>
                </c:pt>
                <c:pt idx="130">
                  <c:v>46.74</c:v>
                </c:pt>
                <c:pt idx="131">
                  <c:v>57.690000000000012</c:v>
                </c:pt>
                <c:pt idx="132">
                  <c:v>44.790000000000013</c:v>
                </c:pt>
                <c:pt idx="133">
                  <c:v>28.16</c:v>
                </c:pt>
                <c:pt idx="134">
                  <c:v>20.830000000000005</c:v>
                </c:pt>
                <c:pt idx="135">
                  <c:v>9.17</c:v>
                </c:pt>
                <c:pt idx="136">
                  <c:v>25.88</c:v>
                </c:pt>
                <c:pt idx="137">
                  <c:v>46.64</c:v>
                </c:pt>
                <c:pt idx="138">
                  <c:v>44.309999999999995</c:v>
                </c:pt>
                <c:pt idx="139">
                  <c:v>41.260000000000012</c:v>
                </c:pt>
                <c:pt idx="140">
                  <c:v>33.700000000000003</c:v>
                </c:pt>
                <c:pt idx="141">
                  <c:v>10.27</c:v>
                </c:pt>
                <c:pt idx="142">
                  <c:v>4.5599999999999996</c:v>
                </c:pt>
                <c:pt idx="143">
                  <c:v>-13.32</c:v>
                </c:pt>
                <c:pt idx="144">
                  <c:v>-22.01</c:v>
                </c:pt>
                <c:pt idx="145">
                  <c:v>-18.87</c:v>
                </c:pt>
                <c:pt idx="146">
                  <c:v>-23.05</c:v>
                </c:pt>
                <c:pt idx="147">
                  <c:v>-25.3</c:v>
                </c:pt>
                <c:pt idx="148">
                  <c:v>-0.38000000000000228</c:v>
                </c:pt>
                <c:pt idx="149">
                  <c:v>6.5</c:v>
                </c:pt>
                <c:pt idx="150">
                  <c:v>21.55</c:v>
                </c:pt>
                <c:pt idx="151">
                  <c:v>10.210000000000001</c:v>
                </c:pt>
                <c:pt idx="152">
                  <c:v>12.56</c:v>
                </c:pt>
                <c:pt idx="153">
                  <c:v>5.52</c:v>
                </c:pt>
                <c:pt idx="154">
                  <c:v>-2.12</c:v>
                </c:pt>
                <c:pt idx="155">
                  <c:v>-4.08</c:v>
                </c:pt>
              </c:numCache>
            </c:numRef>
          </c:xVal>
          <c:yVal>
            <c:numRef>
              <c:f>PANTONE_deta!$C$22:$FB$22</c:f>
              <c:numCache>
                <c:formatCode>General</c:formatCode>
                <c:ptCount val="156"/>
                <c:pt idx="0">
                  <c:v>71.31</c:v>
                </c:pt>
                <c:pt idx="1">
                  <c:v>66.319999999999993</c:v>
                </c:pt>
                <c:pt idx="2">
                  <c:v>65.959999999999994</c:v>
                </c:pt>
                <c:pt idx="3">
                  <c:v>64.760000000000005</c:v>
                </c:pt>
                <c:pt idx="4">
                  <c:v>53.949999999999996</c:v>
                </c:pt>
                <c:pt idx="5">
                  <c:v>58.98</c:v>
                </c:pt>
                <c:pt idx="6">
                  <c:v>56.48</c:v>
                </c:pt>
                <c:pt idx="7">
                  <c:v>43.87</c:v>
                </c:pt>
                <c:pt idx="8">
                  <c:v>50.879999999999995</c:v>
                </c:pt>
                <c:pt idx="9">
                  <c:v>55.08</c:v>
                </c:pt>
                <c:pt idx="10">
                  <c:v>34.07</c:v>
                </c:pt>
                <c:pt idx="11">
                  <c:v>41.47</c:v>
                </c:pt>
                <c:pt idx="12">
                  <c:v>38.61</c:v>
                </c:pt>
                <c:pt idx="13">
                  <c:v>37.220000000000013</c:v>
                </c:pt>
                <c:pt idx="14">
                  <c:v>48.339999999999996</c:v>
                </c:pt>
                <c:pt idx="15">
                  <c:v>30.85</c:v>
                </c:pt>
                <c:pt idx="16">
                  <c:v>30.82</c:v>
                </c:pt>
                <c:pt idx="17">
                  <c:v>27.32</c:v>
                </c:pt>
                <c:pt idx="18">
                  <c:v>22.03</c:v>
                </c:pt>
                <c:pt idx="19">
                  <c:v>24.259999999999987</c:v>
                </c:pt>
                <c:pt idx="20">
                  <c:v>9.61</c:v>
                </c:pt>
                <c:pt idx="21">
                  <c:v>11.54</c:v>
                </c:pt>
                <c:pt idx="22">
                  <c:v>18.97</c:v>
                </c:pt>
                <c:pt idx="23">
                  <c:v>3.56</c:v>
                </c:pt>
                <c:pt idx="24">
                  <c:v>-1.56</c:v>
                </c:pt>
                <c:pt idx="25">
                  <c:v>-1.6300000000000001</c:v>
                </c:pt>
                <c:pt idx="26">
                  <c:v>-9.51</c:v>
                </c:pt>
                <c:pt idx="27">
                  <c:v>-14.48</c:v>
                </c:pt>
                <c:pt idx="28">
                  <c:v>-24.37</c:v>
                </c:pt>
                <c:pt idx="29">
                  <c:v>-27.32</c:v>
                </c:pt>
                <c:pt idx="30">
                  <c:v>-31.27</c:v>
                </c:pt>
                <c:pt idx="31">
                  <c:v>-36.809999999999995</c:v>
                </c:pt>
                <c:pt idx="32">
                  <c:v>-19.489999999999846</c:v>
                </c:pt>
                <c:pt idx="33">
                  <c:v>-34.730000000000011</c:v>
                </c:pt>
                <c:pt idx="34">
                  <c:v>-31.55</c:v>
                </c:pt>
                <c:pt idx="35">
                  <c:v>-36.65</c:v>
                </c:pt>
                <c:pt idx="36">
                  <c:v>-38.720000000000013</c:v>
                </c:pt>
                <c:pt idx="37">
                  <c:v>-52.449999999999996</c:v>
                </c:pt>
                <c:pt idx="38">
                  <c:v>-28.7</c:v>
                </c:pt>
                <c:pt idx="39">
                  <c:v>-42.44</c:v>
                </c:pt>
                <c:pt idx="40">
                  <c:v>-41.290000000000013</c:v>
                </c:pt>
                <c:pt idx="41">
                  <c:v>-35.96</c:v>
                </c:pt>
                <c:pt idx="42">
                  <c:v>-39.36</c:v>
                </c:pt>
                <c:pt idx="43">
                  <c:v>-35.68</c:v>
                </c:pt>
                <c:pt idx="44">
                  <c:v>-43.15</c:v>
                </c:pt>
                <c:pt idx="45">
                  <c:v>-29.830000000000005</c:v>
                </c:pt>
                <c:pt idx="46">
                  <c:v>-30.87</c:v>
                </c:pt>
                <c:pt idx="47">
                  <c:v>-24.75</c:v>
                </c:pt>
                <c:pt idx="48">
                  <c:v>-25.110000000000031</c:v>
                </c:pt>
                <c:pt idx="49">
                  <c:v>-28.01</c:v>
                </c:pt>
                <c:pt idx="50">
                  <c:v>-21.64</c:v>
                </c:pt>
                <c:pt idx="51">
                  <c:v>-16.2</c:v>
                </c:pt>
                <c:pt idx="52">
                  <c:v>-11.69</c:v>
                </c:pt>
                <c:pt idx="53">
                  <c:v>-2.62</c:v>
                </c:pt>
                <c:pt idx="54">
                  <c:v>-1.6300000000000001</c:v>
                </c:pt>
                <c:pt idx="55">
                  <c:v>2.06</c:v>
                </c:pt>
                <c:pt idx="56">
                  <c:v>2.3699999999999997</c:v>
                </c:pt>
                <c:pt idx="57">
                  <c:v>6.96</c:v>
                </c:pt>
                <c:pt idx="58">
                  <c:v>7.89</c:v>
                </c:pt>
                <c:pt idx="59">
                  <c:v>11.48</c:v>
                </c:pt>
                <c:pt idx="60">
                  <c:v>18.88</c:v>
                </c:pt>
                <c:pt idx="61">
                  <c:v>27.64</c:v>
                </c:pt>
                <c:pt idx="62">
                  <c:v>42.13</c:v>
                </c:pt>
                <c:pt idx="63">
                  <c:v>51.32</c:v>
                </c:pt>
                <c:pt idx="64">
                  <c:v>57.230000000000011</c:v>
                </c:pt>
                <c:pt idx="65">
                  <c:v>66.39</c:v>
                </c:pt>
                <c:pt idx="66">
                  <c:v>69.239999999999995</c:v>
                </c:pt>
                <c:pt idx="67">
                  <c:v>77.260000000000005</c:v>
                </c:pt>
                <c:pt idx="68">
                  <c:v>64.83</c:v>
                </c:pt>
                <c:pt idx="69">
                  <c:v>5.23</c:v>
                </c:pt>
                <c:pt idx="70">
                  <c:v>3.8099999999999987</c:v>
                </c:pt>
                <c:pt idx="71">
                  <c:v>4.9300000000000024</c:v>
                </c:pt>
                <c:pt idx="72">
                  <c:v>-2.34</c:v>
                </c:pt>
                <c:pt idx="73">
                  <c:v>-6.45</c:v>
                </c:pt>
                <c:pt idx="74">
                  <c:v>0.72000000000000064</c:v>
                </c:pt>
                <c:pt idx="75">
                  <c:v>-0.78</c:v>
                </c:pt>
                <c:pt idx="77">
                  <c:v>5.84</c:v>
                </c:pt>
                <c:pt idx="79">
                  <c:v>-3.3</c:v>
                </c:pt>
                <c:pt idx="80">
                  <c:v>0.86000000000000065</c:v>
                </c:pt>
                <c:pt idx="81">
                  <c:v>17.93</c:v>
                </c:pt>
                <c:pt idx="82">
                  <c:v>23.6</c:v>
                </c:pt>
                <c:pt idx="83">
                  <c:v>43.15</c:v>
                </c:pt>
                <c:pt idx="84">
                  <c:v>25.77</c:v>
                </c:pt>
                <c:pt idx="85">
                  <c:v>16.809999999999999</c:v>
                </c:pt>
                <c:pt idx="86">
                  <c:v>22.939999999999987</c:v>
                </c:pt>
                <c:pt idx="87">
                  <c:v>12.4</c:v>
                </c:pt>
                <c:pt idx="88">
                  <c:v>12.54</c:v>
                </c:pt>
                <c:pt idx="89">
                  <c:v>16.57</c:v>
                </c:pt>
                <c:pt idx="90">
                  <c:v>-1</c:v>
                </c:pt>
                <c:pt idx="91">
                  <c:v>0.9</c:v>
                </c:pt>
                <c:pt idx="92">
                  <c:v>3.01</c:v>
                </c:pt>
                <c:pt idx="93">
                  <c:v>-3.3</c:v>
                </c:pt>
                <c:pt idx="94">
                  <c:v>-9.9700000000000006</c:v>
                </c:pt>
                <c:pt idx="95">
                  <c:v>-3.3099999999999987</c:v>
                </c:pt>
                <c:pt idx="96">
                  <c:v>-10.1</c:v>
                </c:pt>
                <c:pt idx="97">
                  <c:v>-1.6400000000000001</c:v>
                </c:pt>
                <c:pt idx="98">
                  <c:v>-17.420000000000002</c:v>
                </c:pt>
                <c:pt idx="99">
                  <c:v>-6.03</c:v>
                </c:pt>
                <c:pt idx="100">
                  <c:v>-6.54</c:v>
                </c:pt>
                <c:pt idx="101">
                  <c:v>-10.93</c:v>
                </c:pt>
                <c:pt idx="102">
                  <c:v>-5.71</c:v>
                </c:pt>
                <c:pt idx="103">
                  <c:v>-7.28</c:v>
                </c:pt>
                <c:pt idx="104">
                  <c:v>-1.78</c:v>
                </c:pt>
                <c:pt idx="105">
                  <c:v>-0.15000000000000024</c:v>
                </c:pt>
                <c:pt idx="106">
                  <c:v>7.1199999999999966</c:v>
                </c:pt>
                <c:pt idx="107">
                  <c:v>4.55</c:v>
                </c:pt>
                <c:pt idx="108">
                  <c:v>1.74</c:v>
                </c:pt>
                <c:pt idx="109">
                  <c:v>6.4</c:v>
                </c:pt>
                <c:pt idx="110">
                  <c:v>1.75</c:v>
                </c:pt>
                <c:pt idx="111">
                  <c:v>22.759999999999987</c:v>
                </c:pt>
                <c:pt idx="112">
                  <c:v>17.899999999999999</c:v>
                </c:pt>
                <c:pt idx="113">
                  <c:v>20.14</c:v>
                </c:pt>
                <c:pt idx="114">
                  <c:v>40.21</c:v>
                </c:pt>
                <c:pt idx="115">
                  <c:v>20.27</c:v>
                </c:pt>
                <c:pt idx="116">
                  <c:v>95.04</c:v>
                </c:pt>
                <c:pt idx="117">
                  <c:v>78.16</c:v>
                </c:pt>
                <c:pt idx="118">
                  <c:v>49.309999999999995</c:v>
                </c:pt>
                <c:pt idx="119">
                  <c:v>5.18</c:v>
                </c:pt>
                <c:pt idx="120">
                  <c:v>-28.01</c:v>
                </c:pt>
                <c:pt idx="121">
                  <c:v>-37.290000000000013</c:v>
                </c:pt>
                <c:pt idx="122">
                  <c:v>-31.29</c:v>
                </c:pt>
                <c:pt idx="123">
                  <c:v>-31.16</c:v>
                </c:pt>
                <c:pt idx="124">
                  <c:v>-50.32</c:v>
                </c:pt>
                <c:pt idx="125">
                  <c:v>-21.830000000000005</c:v>
                </c:pt>
                <c:pt idx="126">
                  <c:v>-10.9</c:v>
                </c:pt>
                <c:pt idx="127">
                  <c:v>-10.75</c:v>
                </c:pt>
                <c:pt idx="128">
                  <c:v>-10.98</c:v>
                </c:pt>
                <c:pt idx="129">
                  <c:v>4.99</c:v>
                </c:pt>
                <c:pt idx="130">
                  <c:v>13.55</c:v>
                </c:pt>
                <c:pt idx="131">
                  <c:v>19.350000000000001</c:v>
                </c:pt>
                <c:pt idx="132">
                  <c:v>70.22</c:v>
                </c:pt>
                <c:pt idx="133">
                  <c:v>44.55</c:v>
                </c:pt>
                <c:pt idx="134">
                  <c:v>33.21</c:v>
                </c:pt>
                <c:pt idx="135">
                  <c:v>90.14</c:v>
                </c:pt>
                <c:pt idx="136">
                  <c:v>56.28</c:v>
                </c:pt>
                <c:pt idx="137">
                  <c:v>13.28</c:v>
                </c:pt>
                <c:pt idx="138">
                  <c:v>20.260000000000002</c:v>
                </c:pt>
                <c:pt idx="139">
                  <c:v>1.53</c:v>
                </c:pt>
                <c:pt idx="140">
                  <c:v>-38.99</c:v>
                </c:pt>
                <c:pt idx="141">
                  <c:v>-9.8600000000000048</c:v>
                </c:pt>
                <c:pt idx="142">
                  <c:v>-43.57</c:v>
                </c:pt>
                <c:pt idx="143">
                  <c:v>-33.64</c:v>
                </c:pt>
                <c:pt idx="144">
                  <c:v>-27.86</c:v>
                </c:pt>
                <c:pt idx="145">
                  <c:v>-8.51</c:v>
                </c:pt>
                <c:pt idx="146">
                  <c:v>16.43</c:v>
                </c:pt>
                <c:pt idx="147">
                  <c:v>37.300000000000004</c:v>
                </c:pt>
                <c:pt idx="148">
                  <c:v>14.49</c:v>
                </c:pt>
                <c:pt idx="149">
                  <c:v>18.47</c:v>
                </c:pt>
                <c:pt idx="150">
                  <c:v>52.309999999999995</c:v>
                </c:pt>
                <c:pt idx="151">
                  <c:v>9.6</c:v>
                </c:pt>
                <c:pt idx="152">
                  <c:v>21.22</c:v>
                </c:pt>
                <c:pt idx="153">
                  <c:v>10.66</c:v>
                </c:pt>
                <c:pt idx="154">
                  <c:v>3.74</c:v>
                </c:pt>
                <c:pt idx="155">
                  <c:v>-10.01</c:v>
                </c:pt>
              </c:numCache>
            </c:numRef>
          </c:yVal>
        </c:ser>
        <c:ser>
          <c:idx val="8"/>
          <c:order val="8"/>
          <c:tx>
            <c:v>PANTONE7</c:v>
          </c:tx>
          <c:spPr>
            <a:ln w="28575">
              <a:noFill/>
            </a:ln>
          </c:spPr>
          <c:marker>
            <c:symbol val="circle"/>
            <c:size val="3"/>
            <c:spPr>
              <a:noFill/>
            </c:spPr>
          </c:marker>
          <c:xVal>
            <c:numRef>
              <c:f>PANTONE_deta!$C$24:$FB$24</c:f>
              <c:numCache>
                <c:formatCode>General</c:formatCode>
                <c:ptCount val="156"/>
                <c:pt idx="0">
                  <c:v>-1.02</c:v>
                </c:pt>
                <c:pt idx="1">
                  <c:v>2.29</c:v>
                </c:pt>
                <c:pt idx="2">
                  <c:v>1.6900000000000082</c:v>
                </c:pt>
                <c:pt idx="3">
                  <c:v>8.2299999999999986</c:v>
                </c:pt>
                <c:pt idx="4">
                  <c:v>6.83</c:v>
                </c:pt>
                <c:pt idx="5">
                  <c:v>4.6099999999999985</c:v>
                </c:pt>
                <c:pt idx="6">
                  <c:v>9.8700000000000028</c:v>
                </c:pt>
                <c:pt idx="7">
                  <c:v>10.9</c:v>
                </c:pt>
                <c:pt idx="8">
                  <c:v>4.46</c:v>
                </c:pt>
                <c:pt idx="9">
                  <c:v>23.97</c:v>
                </c:pt>
                <c:pt idx="10">
                  <c:v>15.9</c:v>
                </c:pt>
                <c:pt idx="11">
                  <c:v>12.4</c:v>
                </c:pt>
                <c:pt idx="12">
                  <c:v>25.7</c:v>
                </c:pt>
                <c:pt idx="13">
                  <c:v>28.610000000000031</c:v>
                </c:pt>
                <c:pt idx="14">
                  <c:v>23.5</c:v>
                </c:pt>
                <c:pt idx="15">
                  <c:v>23.810000000000031</c:v>
                </c:pt>
                <c:pt idx="16">
                  <c:v>30.19</c:v>
                </c:pt>
                <c:pt idx="17">
                  <c:v>34.410000000000004</c:v>
                </c:pt>
                <c:pt idx="18">
                  <c:v>21.919999999999987</c:v>
                </c:pt>
                <c:pt idx="19">
                  <c:v>33.309999999999995</c:v>
                </c:pt>
                <c:pt idx="20">
                  <c:v>30.05</c:v>
                </c:pt>
                <c:pt idx="21">
                  <c:v>43.809999999999995</c:v>
                </c:pt>
                <c:pt idx="22">
                  <c:v>37.06</c:v>
                </c:pt>
                <c:pt idx="23">
                  <c:v>29.979999999999986</c:v>
                </c:pt>
                <c:pt idx="24">
                  <c:v>37.760000000000012</c:v>
                </c:pt>
                <c:pt idx="25">
                  <c:v>33.08</c:v>
                </c:pt>
                <c:pt idx="26">
                  <c:v>29.1</c:v>
                </c:pt>
                <c:pt idx="27">
                  <c:v>48.160000000000011</c:v>
                </c:pt>
                <c:pt idx="28">
                  <c:v>40.64</c:v>
                </c:pt>
                <c:pt idx="29">
                  <c:v>49.15</c:v>
                </c:pt>
                <c:pt idx="30">
                  <c:v>38.53</c:v>
                </c:pt>
                <c:pt idx="31">
                  <c:v>36.53</c:v>
                </c:pt>
                <c:pt idx="32">
                  <c:v>20.350000000000001</c:v>
                </c:pt>
                <c:pt idx="33">
                  <c:v>25.91</c:v>
                </c:pt>
                <c:pt idx="34">
                  <c:v>29.99</c:v>
                </c:pt>
                <c:pt idx="35">
                  <c:v>26.09</c:v>
                </c:pt>
                <c:pt idx="36">
                  <c:v>22.259999999999987</c:v>
                </c:pt>
                <c:pt idx="37">
                  <c:v>14.139999999999999</c:v>
                </c:pt>
                <c:pt idx="38">
                  <c:v>7.6499999999999995</c:v>
                </c:pt>
                <c:pt idx="39">
                  <c:v>14.58</c:v>
                </c:pt>
                <c:pt idx="40">
                  <c:v>7.81</c:v>
                </c:pt>
                <c:pt idx="41">
                  <c:v>-1.1800000000000082</c:v>
                </c:pt>
                <c:pt idx="42">
                  <c:v>4.25</c:v>
                </c:pt>
                <c:pt idx="43">
                  <c:v>0.19</c:v>
                </c:pt>
                <c:pt idx="44">
                  <c:v>-2.88</c:v>
                </c:pt>
                <c:pt idx="45">
                  <c:v>-3.94</c:v>
                </c:pt>
                <c:pt idx="46">
                  <c:v>-8.3800000000000008</c:v>
                </c:pt>
                <c:pt idx="47">
                  <c:v>-10.42</c:v>
                </c:pt>
                <c:pt idx="48">
                  <c:v>-17.260000000000002</c:v>
                </c:pt>
                <c:pt idx="49">
                  <c:v>-17.95</c:v>
                </c:pt>
                <c:pt idx="50">
                  <c:v>-20.25</c:v>
                </c:pt>
                <c:pt idx="51">
                  <c:v>-26.95</c:v>
                </c:pt>
                <c:pt idx="52">
                  <c:v>-32.809999999999995</c:v>
                </c:pt>
                <c:pt idx="53">
                  <c:v>-25.43</c:v>
                </c:pt>
                <c:pt idx="54">
                  <c:v>-22.45</c:v>
                </c:pt>
                <c:pt idx="55">
                  <c:v>-21.97</c:v>
                </c:pt>
                <c:pt idx="56">
                  <c:v>-21.279999999999987</c:v>
                </c:pt>
                <c:pt idx="57">
                  <c:v>-33.809999999999995</c:v>
                </c:pt>
                <c:pt idx="58">
                  <c:v>-25.49</c:v>
                </c:pt>
                <c:pt idx="59">
                  <c:v>-19.52</c:v>
                </c:pt>
                <c:pt idx="60">
                  <c:v>-18.850000000000001</c:v>
                </c:pt>
                <c:pt idx="61">
                  <c:v>-21.93</c:v>
                </c:pt>
                <c:pt idx="62">
                  <c:v>-26.08</c:v>
                </c:pt>
                <c:pt idx="63">
                  <c:v>-13.05</c:v>
                </c:pt>
                <c:pt idx="64">
                  <c:v>-9.629999999999999</c:v>
                </c:pt>
                <c:pt idx="65">
                  <c:v>-4.9800000000000004</c:v>
                </c:pt>
                <c:pt idx="66">
                  <c:v>-4.8199999999999985</c:v>
                </c:pt>
                <c:pt idx="67">
                  <c:v>-1.72</c:v>
                </c:pt>
                <c:pt idx="68">
                  <c:v>-7.0000000000000021E-2</c:v>
                </c:pt>
                <c:pt idx="69">
                  <c:v>1.26</c:v>
                </c:pt>
                <c:pt idx="70">
                  <c:v>3.17</c:v>
                </c:pt>
                <c:pt idx="71">
                  <c:v>-1.32</c:v>
                </c:pt>
                <c:pt idx="72">
                  <c:v>-1.26</c:v>
                </c:pt>
                <c:pt idx="73">
                  <c:v>-2.3499999999999988</c:v>
                </c:pt>
                <c:pt idx="74">
                  <c:v>4.7699999999999996</c:v>
                </c:pt>
                <c:pt idx="75">
                  <c:v>-1.3800000000000001</c:v>
                </c:pt>
                <c:pt idx="81">
                  <c:v>-3.8099999999999987</c:v>
                </c:pt>
                <c:pt idx="82">
                  <c:v>-1.7</c:v>
                </c:pt>
                <c:pt idx="83">
                  <c:v>-3.84</c:v>
                </c:pt>
                <c:pt idx="84">
                  <c:v>-0.64000000000000457</c:v>
                </c:pt>
                <c:pt idx="85">
                  <c:v>4.4800000000000004</c:v>
                </c:pt>
                <c:pt idx="86">
                  <c:v>9.52</c:v>
                </c:pt>
                <c:pt idx="87">
                  <c:v>4.53</c:v>
                </c:pt>
                <c:pt idx="88">
                  <c:v>3.54</c:v>
                </c:pt>
                <c:pt idx="89">
                  <c:v>10.729999999999999</c:v>
                </c:pt>
                <c:pt idx="90">
                  <c:v>16.62</c:v>
                </c:pt>
                <c:pt idx="91">
                  <c:v>11.75</c:v>
                </c:pt>
                <c:pt idx="92">
                  <c:v>9.98</c:v>
                </c:pt>
                <c:pt idx="93">
                  <c:v>16.91</c:v>
                </c:pt>
                <c:pt idx="94">
                  <c:v>13.91</c:v>
                </c:pt>
                <c:pt idx="95">
                  <c:v>5.0599999999999996</c:v>
                </c:pt>
                <c:pt idx="96">
                  <c:v>6.7</c:v>
                </c:pt>
                <c:pt idx="97">
                  <c:v>4.3199999999999985</c:v>
                </c:pt>
                <c:pt idx="98">
                  <c:v>11.33</c:v>
                </c:pt>
                <c:pt idx="99">
                  <c:v>0.70000000000000062</c:v>
                </c:pt>
                <c:pt idx="100">
                  <c:v>-2.96</c:v>
                </c:pt>
                <c:pt idx="101">
                  <c:v>-5.0199999999999996</c:v>
                </c:pt>
                <c:pt idx="102">
                  <c:v>-4.6399999999999997</c:v>
                </c:pt>
                <c:pt idx="103">
                  <c:v>-7.52</c:v>
                </c:pt>
                <c:pt idx="104">
                  <c:v>-8.65</c:v>
                </c:pt>
                <c:pt idx="105">
                  <c:v>-3.73</c:v>
                </c:pt>
                <c:pt idx="106">
                  <c:v>-12.39</c:v>
                </c:pt>
                <c:pt idx="107">
                  <c:v>-6.37</c:v>
                </c:pt>
                <c:pt idx="108">
                  <c:v>-12.31</c:v>
                </c:pt>
                <c:pt idx="109">
                  <c:v>-5.44</c:v>
                </c:pt>
                <c:pt idx="110">
                  <c:v>-13.69</c:v>
                </c:pt>
                <c:pt idx="111">
                  <c:v>-10.16</c:v>
                </c:pt>
                <c:pt idx="112">
                  <c:v>-5.1499999999999995</c:v>
                </c:pt>
                <c:pt idx="113">
                  <c:v>-4.55</c:v>
                </c:pt>
                <c:pt idx="114">
                  <c:v>-8.3600000000000048</c:v>
                </c:pt>
                <c:pt idx="115">
                  <c:v>-3.69</c:v>
                </c:pt>
                <c:pt idx="116">
                  <c:v>2.59</c:v>
                </c:pt>
                <c:pt idx="117">
                  <c:v>-0.05</c:v>
                </c:pt>
                <c:pt idx="118">
                  <c:v>-1.6</c:v>
                </c:pt>
                <c:pt idx="119">
                  <c:v>-13.16</c:v>
                </c:pt>
                <c:pt idx="120">
                  <c:v>-30.479999999999986</c:v>
                </c:pt>
                <c:pt idx="121">
                  <c:v>-32.190000000000012</c:v>
                </c:pt>
                <c:pt idx="122">
                  <c:v>-2.21</c:v>
                </c:pt>
                <c:pt idx="123">
                  <c:v>0.31000000000000205</c:v>
                </c:pt>
                <c:pt idx="124">
                  <c:v>13.49</c:v>
                </c:pt>
                <c:pt idx="125">
                  <c:v>14.870000000000006</c:v>
                </c:pt>
                <c:pt idx="126">
                  <c:v>51.71</c:v>
                </c:pt>
                <c:pt idx="127">
                  <c:v>35.43</c:v>
                </c:pt>
                <c:pt idx="128">
                  <c:v>29.959999999999987</c:v>
                </c:pt>
                <c:pt idx="129">
                  <c:v>29.959999999999987</c:v>
                </c:pt>
                <c:pt idx="130">
                  <c:v>45.11</c:v>
                </c:pt>
                <c:pt idx="131">
                  <c:v>58.8</c:v>
                </c:pt>
                <c:pt idx="132">
                  <c:v>43.98</c:v>
                </c:pt>
                <c:pt idx="133">
                  <c:v>25.38</c:v>
                </c:pt>
                <c:pt idx="134">
                  <c:v>18.41</c:v>
                </c:pt>
                <c:pt idx="135">
                  <c:v>11.88</c:v>
                </c:pt>
                <c:pt idx="136">
                  <c:v>31.7</c:v>
                </c:pt>
                <c:pt idx="137">
                  <c:v>28.49</c:v>
                </c:pt>
                <c:pt idx="138">
                  <c:v>26.810000000000031</c:v>
                </c:pt>
                <c:pt idx="139">
                  <c:v>38.770000000000003</c:v>
                </c:pt>
                <c:pt idx="140">
                  <c:v>45.4</c:v>
                </c:pt>
                <c:pt idx="141">
                  <c:v>12.12</c:v>
                </c:pt>
                <c:pt idx="142">
                  <c:v>4.99</c:v>
                </c:pt>
                <c:pt idx="143">
                  <c:v>-7.91</c:v>
                </c:pt>
                <c:pt idx="144">
                  <c:v>-27.779999999999987</c:v>
                </c:pt>
                <c:pt idx="145">
                  <c:v>-11.62</c:v>
                </c:pt>
                <c:pt idx="146">
                  <c:v>-26.330000000000005</c:v>
                </c:pt>
                <c:pt idx="147">
                  <c:v>-13.92</c:v>
                </c:pt>
                <c:pt idx="148">
                  <c:v>-7.98</c:v>
                </c:pt>
                <c:pt idx="149">
                  <c:v>10.950000000000006</c:v>
                </c:pt>
                <c:pt idx="150">
                  <c:v>24.56</c:v>
                </c:pt>
                <c:pt idx="151">
                  <c:v>5.53</c:v>
                </c:pt>
                <c:pt idx="152">
                  <c:v>33.130000000000003</c:v>
                </c:pt>
                <c:pt idx="153">
                  <c:v>4.84</c:v>
                </c:pt>
                <c:pt idx="154">
                  <c:v>-1.52</c:v>
                </c:pt>
                <c:pt idx="155">
                  <c:v>-2.9899999999999998</c:v>
                </c:pt>
              </c:numCache>
            </c:numRef>
          </c:xVal>
          <c:yVal>
            <c:numRef>
              <c:f>PANTONE_deta!$C$25:$FB$25</c:f>
              <c:numCache>
                <c:formatCode>General</c:formatCode>
                <c:ptCount val="156"/>
                <c:pt idx="0">
                  <c:v>48.290000000000013</c:v>
                </c:pt>
                <c:pt idx="1">
                  <c:v>55.36</c:v>
                </c:pt>
                <c:pt idx="2">
                  <c:v>43.61</c:v>
                </c:pt>
                <c:pt idx="3">
                  <c:v>52.92</c:v>
                </c:pt>
                <c:pt idx="4">
                  <c:v>40.57</c:v>
                </c:pt>
                <c:pt idx="5">
                  <c:v>31.87</c:v>
                </c:pt>
                <c:pt idx="6">
                  <c:v>33.300000000000004</c:v>
                </c:pt>
                <c:pt idx="7">
                  <c:v>28.73</c:v>
                </c:pt>
                <c:pt idx="8">
                  <c:v>28.66</c:v>
                </c:pt>
                <c:pt idx="9">
                  <c:v>43.71</c:v>
                </c:pt>
                <c:pt idx="10">
                  <c:v>19.479999999999986</c:v>
                </c:pt>
                <c:pt idx="11">
                  <c:v>21.459999999999987</c:v>
                </c:pt>
                <c:pt idx="12">
                  <c:v>31.29</c:v>
                </c:pt>
                <c:pt idx="13">
                  <c:v>26.35</c:v>
                </c:pt>
                <c:pt idx="14">
                  <c:v>24.77</c:v>
                </c:pt>
                <c:pt idx="15">
                  <c:v>18.02</c:v>
                </c:pt>
                <c:pt idx="16">
                  <c:v>16.64</c:v>
                </c:pt>
                <c:pt idx="17">
                  <c:v>16.36</c:v>
                </c:pt>
                <c:pt idx="18">
                  <c:v>7.95</c:v>
                </c:pt>
                <c:pt idx="19">
                  <c:v>11.67</c:v>
                </c:pt>
                <c:pt idx="20">
                  <c:v>4.8599999999999985</c:v>
                </c:pt>
                <c:pt idx="21">
                  <c:v>9</c:v>
                </c:pt>
                <c:pt idx="22">
                  <c:v>13.639999999999999</c:v>
                </c:pt>
                <c:pt idx="23">
                  <c:v>2.09</c:v>
                </c:pt>
                <c:pt idx="24">
                  <c:v>-2.2400000000000002</c:v>
                </c:pt>
                <c:pt idx="25">
                  <c:v>-4.1399999999999997</c:v>
                </c:pt>
                <c:pt idx="26">
                  <c:v>-5.48</c:v>
                </c:pt>
                <c:pt idx="27">
                  <c:v>-12.33</c:v>
                </c:pt>
                <c:pt idx="28">
                  <c:v>-15.629999999999999</c:v>
                </c:pt>
                <c:pt idx="29">
                  <c:v>-21.64</c:v>
                </c:pt>
                <c:pt idx="30">
                  <c:v>-20.3</c:v>
                </c:pt>
                <c:pt idx="31">
                  <c:v>-24.43</c:v>
                </c:pt>
                <c:pt idx="32">
                  <c:v>-13.49</c:v>
                </c:pt>
                <c:pt idx="33">
                  <c:v>-20.53</c:v>
                </c:pt>
                <c:pt idx="34">
                  <c:v>-25.56</c:v>
                </c:pt>
                <c:pt idx="35">
                  <c:v>-29.110000000000031</c:v>
                </c:pt>
                <c:pt idx="36">
                  <c:v>-28.66</c:v>
                </c:pt>
                <c:pt idx="37">
                  <c:v>-22.56</c:v>
                </c:pt>
                <c:pt idx="38">
                  <c:v>-16.100000000000001</c:v>
                </c:pt>
                <c:pt idx="39">
                  <c:v>-28.73</c:v>
                </c:pt>
                <c:pt idx="40">
                  <c:v>-27.630000000000031</c:v>
                </c:pt>
                <c:pt idx="41">
                  <c:v>-19.37</c:v>
                </c:pt>
                <c:pt idx="42">
                  <c:v>-25.79</c:v>
                </c:pt>
                <c:pt idx="43">
                  <c:v>-24.419999999999987</c:v>
                </c:pt>
                <c:pt idx="44">
                  <c:v>-22.91</c:v>
                </c:pt>
                <c:pt idx="45">
                  <c:v>-10.79</c:v>
                </c:pt>
                <c:pt idx="46">
                  <c:v>-18.959999999999987</c:v>
                </c:pt>
                <c:pt idx="47">
                  <c:v>-15.18</c:v>
                </c:pt>
                <c:pt idx="48">
                  <c:v>-16.7</c:v>
                </c:pt>
                <c:pt idx="49">
                  <c:v>-13.870000000000006</c:v>
                </c:pt>
                <c:pt idx="50">
                  <c:v>-10.97</c:v>
                </c:pt>
                <c:pt idx="51">
                  <c:v>-11.54</c:v>
                </c:pt>
                <c:pt idx="52">
                  <c:v>-8.8500000000000068</c:v>
                </c:pt>
                <c:pt idx="53">
                  <c:v>-2.9699999999999998</c:v>
                </c:pt>
                <c:pt idx="54">
                  <c:v>-1.02</c:v>
                </c:pt>
                <c:pt idx="55">
                  <c:v>1.29</c:v>
                </c:pt>
                <c:pt idx="56">
                  <c:v>0.88</c:v>
                </c:pt>
                <c:pt idx="57">
                  <c:v>5.4700000000000024</c:v>
                </c:pt>
                <c:pt idx="58">
                  <c:v>5.23</c:v>
                </c:pt>
                <c:pt idx="59">
                  <c:v>6.67</c:v>
                </c:pt>
                <c:pt idx="60">
                  <c:v>11.139999999999999</c:v>
                </c:pt>
                <c:pt idx="61">
                  <c:v>14</c:v>
                </c:pt>
                <c:pt idx="62">
                  <c:v>34.83</c:v>
                </c:pt>
                <c:pt idx="63">
                  <c:v>31.9</c:v>
                </c:pt>
                <c:pt idx="64">
                  <c:v>33.18</c:v>
                </c:pt>
                <c:pt idx="65">
                  <c:v>42.339999999999996</c:v>
                </c:pt>
                <c:pt idx="66">
                  <c:v>54.65</c:v>
                </c:pt>
                <c:pt idx="67">
                  <c:v>66.81</c:v>
                </c:pt>
                <c:pt idx="68">
                  <c:v>40.54</c:v>
                </c:pt>
                <c:pt idx="69">
                  <c:v>2.3199999999999967</c:v>
                </c:pt>
                <c:pt idx="70">
                  <c:v>1.6900000000000082</c:v>
                </c:pt>
                <c:pt idx="71">
                  <c:v>0.56000000000000005</c:v>
                </c:pt>
                <c:pt idx="72">
                  <c:v>-2.17</c:v>
                </c:pt>
                <c:pt idx="73">
                  <c:v>-4.87</c:v>
                </c:pt>
                <c:pt idx="74">
                  <c:v>1.6700000000000021</c:v>
                </c:pt>
                <c:pt idx="75">
                  <c:v>1.1700000000000021</c:v>
                </c:pt>
                <c:pt idx="81">
                  <c:v>14.11</c:v>
                </c:pt>
                <c:pt idx="82">
                  <c:v>22.36</c:v>
                </c:pt>
                <c:pt idx="83">
                  <c:v>34.94</c:v>
                </c:pt>
                <c:pt idx="84">
                  <c:v>22.67</c:v>
                </c:pt>
                <c:pt idx="85">
                  <c:v>15.739999999999998</c:v>
                </c:pt>
                <c:pt idx="86">
                  <c:v>20.49</c:v>
                </c:pt>
                <c:pt idx="87">
                  <c:v>10.450000000000006</c:v>
                </c:pt>
                <c:pt idx="88">
                  <c:v>13.46</c:v>
                </c:pt>
                <c:pt idx="89">
                  <c:v>15.77</c:v>
                </c:pt>
                <c:pt idx="90">
                  <c:v>0.16</c:v>
                </c:pt>
                <c:pt idx="91">
                  <c:v>1.4</c:v>
                </c:pt>
                <c:pt idx="92">
                  <c:v>1.78</c:v>
                </c:pt>
                <c:pt idx="93">
                  <c:v>-1.5</c:v>
                </c:pt>
                <c:pt idx="94">
                  <c:v>-5.39</c:v>
                </c:pt>
                <c:pt idx="95">
                  <c:v>-1.28</c:v>
                </c:pt>
                <c:pt idx="96">
                  <c:v>-6.31</c:v>
                </c:pt>
                <c:pt idx="97">
                  <c:v>-0.75000000000000422</c:v>
                </c:pt>
                <c:pt idx="98">
                  <c:v>-11.360000000000024</c:v>
                </c:pt>
                <c:pt idx="99">
                  <c:v>-3.4699999999999998</c:v>
                </c:pt>
                <c:pt idx="100">
                  <c:v>-2.2799999999999998</c:v>
                </c:pt>
                <c:pt idx="101">
                  <c:v>-7.8</c:v>
                </c:pt>
                <c:pt idx="102">
                  <c:v>-3.3899999999999997</c:v>
                </c:pt>
                <c:pt idx="103">
                  <c:v>-3.9299999999999997</c:v>
                </c:pt>
                <c:pt idx="104">
                  <c:v>0.25</c:v>
                </c:pt>
                <c:pt idx="105">
                  <c:v>-0.12000000000000002</c:v>
                </c:pt>
                <c:pt idx="106">
                  <c:v>7.7</c:v>
                </c:pt>
                <c:pt idx="107">
                  <c:v>6.99</c:v>
                </c:pt>
                <c:pt idx="108">
                  <c:v>3.3699999999999997</c:v>
                </c:pt>
                <c:pt idx="109">
                  <c:v>7.39</c:v>
                </c:pt>
                <c:pt idx="110">
                  <c:v>4.0999999999999996</c:v>
                </c:pt>
                <c:pt idx="111">
                  <c:v>22.130000000000031</c:v>
                </c:pt>
                <c:pt idx="112">
                  <c:v>16.77</c:v>
                </c:pt>
                <c:pt idx="113">
                  <c:v>16.420000000000002</c:v>
                </c:pt>
                <c:pt idx="114">
                  <c:v>40.65</c:v>
                </c:pt>
                <c:pt idx="115">
                  <c:v>20.34</c:v>
                </c:pt>
                <c:pt idx="116">
                  <c:v>98.25</c:v>
                </c:pt>
                <c:pt idx="117">
                  <c:v>77.649999999999991</c:v>
                </c:pt>
                <c:pt idx="118">
                  <c:v>49.879999999999995</c:v>
                </c:pt>
                <c:pt idx="119">
                  <c:v>2.82</c:v>
                </c:pt>
                <c:pt idx="120">
                  <c:v>-28.43</c:v>
                </c:pt>
                <c:pt idx="121">
                  <c:v>-37.5</c:v>
                </c:pt>
                <c:pt idx="122">
                  <c:v>-28.71</c:v>
                </c:pt>
                <c:pt idx="123">
                  <c:v>-26.66</c:v>
                </c:pt>
                <c:pt idx="124">
                  <c:v>-45.120000000000012</c:v>
                </c:pt>
                <c:pt idx="125">
                  <c:v>-22.459999999999987</c:v>
                </c:pt>
                <c:pt idx="126">
                  <c:v>-1.6800000000000082</c:v>
                </c:pt>
                <c:pt idx="127">
                  <c:v>-7.03</c:v>
                </c:pt>
                <c:pt idx="128">
                  <c:v>-5.96</c:v>
                </c:pt>
                <c:pt idx="129">
                  <c:v>6.8599999999999985</c:v>
                </c:pt>
                <c:pt idx="130">
                  <c:v>21.07</c:v>
                </c:pt>
                <c:pt idx="131">
                  <c:v>29.67</c:v>
                </c:pt>
                <c:pt idx="132">
                  <c:v>60.660000000000011</c:v>
                </c:pt>
                <c:pt idx="133">
                  <c:v>35.06</c:v>
                </c:pt>
                <c:pt idx="134">
                  <c:v>25.759999999999987</c:v>
                </c:pt>
                <c:pt idx="135">
                  <c:v>49.57</c:v>
                </c:pt>
                <c:pt idx="136">
                  <c:v>50.51</c:v>
                </c:pt>
                <c:pt idx="137">
                  <c:v>5.76</c:v>
                </c:pt>
                <c:pt idx="138">
                  <c:v>3.73</c:v>
                </c:pt>
                <c:pt idx="139">
                  <c:v>-2.3199999999999967</c:v>
                </c:pt>
                <c:pt idx="140">
                  <c:v>-49.71</c:v>
                </c:pt>
                <c:pt idx="141">
                  <c:v>-7.42</c:v>
                </c:pt>
                <c:pt idx="142">
                  <c:v>-35.24</c:v>
                </c:pt>
                <c:pt idx="143">
                  <c:v>-23.479999999999986</c:v>
                </c:pt>
                <c:pt idx="144">
                  <c:v>-19.16</c:v>
                </c:pt>
                <c:pt idx="145">
                  <c:v>-11.729999999999999</c:v>
                </c:pt>
                <c:pt idx="146">
                  <c:v>9.7299999999999986</c:v>
                </c:pt>
                <c:pt idx="147">
                  <c:v>35.99</c:v>
                </c:pt>
                <c:pt idx="148">
                  <c:v>20.420000000000002</c:v>
                </c:pt>
                <c:pt idx="149">
                  <c:v>23.01</c:v>
                </c:pt>
                <c:pt idx="150">
                  <c:v>50.349999999999994</c:v>
                </c:pt>
                <c:pt idx="151">
                  <c:v>9.57</c:v>
                </c:pt>
                <c:pt idx="152">
                  <c:v>32.760000000000012</c:v>
                </c:pt>
                <c:pt idx="153">
                  <c:v>8.629999999999999</c:v>
                </c:pt>
                <c:pt idx="154">
                  <c:v>-3.74</c:v>
                </c:pt>
                <c:pt idx="155">
                  <c:v>-6.21</c:v>
                </c:pt>
              </c:numCache>
            </c:numRef>
          </c:yVal>
        </c:ser>
        <c:axId val="357103488"/>
        <c:axId val="358928384"/>
      </c:scatterChart>
      <c:valAx>
        <c:axId val="357103488"/>
        <c:scaling>
          <c:orientation val="minMax"/>
          <c:max val="120"/>
          <c:min val="-120"/>
        </c:scaling>
        <c:axPos val="b"/>
        <c:numFmt formatCode="General" sourceLinked="1"/>
        <c:tickLblPos val="nextTo"/>
        <c:crossAx val="358928384"/>
        <c:crosses val="autoZero"/>
        <c:crossBetween val="midCat"/>
        <c:majorUnit val="20"/>
      </c:valAx>
      <c:valAx>
        <c:axId val="358928384"/>
        <c:scaling>
          <c:orientation val="minMax"/>
          <c:max val="120"/>
          <c:min val="-120"/>
        </c:scaling>
        <c:axPos val="l"/>
        <c:majorGridlines/>
        <c:numFmt formatCode="General" sourceLinked="1"/>
        <c:tickLblPos val="nextTo"/>
        <c:crossAx val="357103488"/>
        <c:crosses val="autoZero"/>
        <c:crossBetween val="midCat"/>
        <c:majorUnit val="20"/>
      </c:valAx>
    </c:plotArea>
    <c:legend>
      <c:legendPos val="r"/>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0.64533835338981593"/>
          <c:y val="0.75190353766612483"/>
          <c:w val="0.290030822626556"/>
          <c:h val="0.2032378855877943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29896062992126116"/>
          <c:y val="4.3912175648702596E-2"/>
          <c:w val="0.62345034995625326"/>
          <c:h val="0.87409271422368584"/>
        </c:manualLayout>
      </c:layout>
      <c:barChart>
        <c:barDir val="bar"/>
        <c:grouping val="clustered"/>
        <c:ser>
          <c:idx val="1"/>
          <c:order val="0"/>
          <c:tx>
            <c:strRef>
              <c:f>SS21ALL!$H$4</c:f>
              <c:strCache>
                <c:ptCount val="1"/>
                <c:pt idx="0">
                  <c:v>JV300-130</c:v>
                </c:pt>
              </c:strCache>
            </c:strRef>
          </c:tx>
          <c:dLbls>
            <c:showVal val="1"/>
          </c:dLbls>
          <c:cat>
            <c:strRef>
              <c:f>SS21ALL!$F$5:$F$12</c:f>
              <c:strCache>
                <c:ptCount val="8"/>
                <c:pt idx="0">
                  <c:v>Super Smooth
720x1440,10P,Bi</c:v>
                </c:pt>
                <c:pt idx="1">
                  <c:v>High Quality②
720x1080,8P,Bi</c:v>
                </c:pt>
                <c:pt idx="2">
                  <c:v>High Quality①
720x1080,6P,Bi</c:v>
                </c:pt>
                <c:pt idx="3">
                  <c:v>Standard②
720x720,4P,Bi</c:v>
                </c:pt>
                <c:pt idx="4">
                  <c:v>Standard①
540x720,4P,Bi</c:v>
                </c:pt>
                <c:pt idx="5">
                  <c:v>High Speed
540x360,3P,Bi</c:v>
                </c:pt>
                <c:pt idx="6">
                  <c:v>Draft
540x360,2P,Bi</c:v>
                </c:pt>
                <c:pt idx="7">
                  <c:v>Super Draft
360x360,1P,Bi</c:v>
                </c:pt>
              </c:strCache>
            </c:strRef>
          </c:cat>
          <c:val>
            <c:numRef>
              <c:f>SS21ALL!$H$5:$H$12</c:f>
              <c:numCache>
                <c:formatCode>0.0_ </c:formatCode>
                <c:ptCount val="8"/>
                <c:pt idx="0">
                  <c:v>10.875000000000023</c:v>
                </c:pt>
                <c:pt idx="1">
                  <c:v>13.398</c:v>
                </c:pt>
                <c:pt idx="2">
                  <c:v>17.573999999999987</c:v>
                </c:pt>
                <c:pt idx="3">
                  <c:v>25.664999999999999</c:v>
                </c:pt>
                <c:pt idx="4">
                  <c:v>28.449000000000002</c:v>
                </c:pt>
                <c:pt idx="5">
                  <c:v>39.15</c:v>
                </c:pt>
                <c:pt idx="6">
                  <c:v>60.204000000000001</c:v>
                </c:pt>
                <c:pt idx="7">
                  <c:v>92.13300000000001</c:v>
                </c:pt>
              </c:numCache>
            </c:numRef>
          </c:val>
        </c:ser>
        <c:ser>
          <c:idx val="0"/>
          <c:order val="1"/>
          <c:tx>
            <c:strRef>
              <c:f>SS21ALL!$G$4</c:f>
              <c:strCache>
                <c:ptCount val="1"/>
                <c:pt idx="0">
                  <c:v>JV300-160</c:v>
                </c:pt>
              </c:strCache>
            </c:strRef>
          </c:tx>
          <c:dLbls>
            <c:showVal val="1"/>
          </c:dLbls>
          <c:cat>
            <c:strRef>
              <c:f>SS21ALL!$F$5:$F$12</c:f>
              <c:strCache>
                <c:ptCount val="8"/>
                <c:pt idx="0">
                  <c:v>Super Smooth
720x1440,10P,Bi</c:v>
                </c:pt>
                <c:pt idx="1">
                  <c:v>High Quality②
720x1080,8P,Bi</c:v>
                </c:pt>
                <c:pt idx="2">
                  <c:v>High Quality①
720x1080,6P,Bi</c:v>
                </c:pt>
                <c:pt idx="3">
                  <c:v>Standard②
720x720,4P,Bi</c:v>
                </c:pt>
                <c:pt idx="4">
                  <c:v>Standard①
540x720,4P,Bi</c:v>
                </c:pt>
                <c:pt idx="5">
                  <c:v>High Speed
540x360,3P,Bi</c:v>
                </c:pt>
                <c:pt idx="6">
                  <c:v>Draft
540x360,2P,Bi</c:v>
                </c:pt>
                <c:pt idx="7">
                  <c:v>Super Draft
360x360,1P,Bi</c:v>
                </c:pt>
              </c:strCache>
            </c:strRef>
          </c:cat>
          <c:val>
            <c:numRef>
              <c:f>SS21ALL!$G$5:$G$12</c:f>
              <c:numCache>
                <c:formatCode>General</c:formatCode>
                <c:ptCount val="8"/>
                <c:pt idx="0">
                  <c:v>12.5</c:v>
                </c:pt>
                <c:pt idx="1">
                  <c:v>15.4</c:v>
                </c:pt>
                <c:pt idx="2">
                  <c:v>20.2</c:v>
                </c:pt>
                <c:pt idx="3">
                  <c:v>29.5</c:v>
                </c:pt>
                <c:pt idx="4">
                  <c:v>32.700000000000003</c:v>
                </c:pt>
                <c:pt idx="5">
                  <c:v>45</c:v>
                </c:pt>
                <c:pt idx="6">
                  <c:v>69.2</c:v>
                </c:pt>
                <c:pt idx="7">
                  <c:v>105.9</c:v>
                </c:pt>
              </c:numCache>
            </c:numRef>
          </c:val>
        </c:ser>
        <c:axId val="262217088"/>
        <c:axId val="263777664"/>
      </c:barChart>
      <c:catAx>
        <c:axId val="262217088"/>
        <c:scaling>
          <c:orientation val="minMax"/>
        </c:scaling>
        <c:axPos val="l"/>
        <c:tickLblPos val="nextTo"/>
        <c:crossAx val="263777664"/>
        <c:crosses val="autoZero"/>
        <c:auto val="1"/>
        <c:lblAlgn val="ctr"/>
        <c:lblOffset val="100"/>
      </c:catAx>
      <c:valAx>
        <c:axId val="263777664"/>
        <c:scaling>
          <c:orientation val="minMax"/>
        </c:scaling>
        <c:axPos val="b"/>
        <c:majorGridlines/>
        <c:numFmt formatCode="General" sourceLinked="0"/>
        <c:tickLblPos val="nextTo"/>
        <c:crossAx val="262217088"/>
        <c:crosses val="autoZero"/>
        <c:crossBetween val="between"/>
      </c:valAx>
    </c:plotArea>
    <c:legend>
      <c:legendPos val="r"/>
      <c:layout>
        <c:manualLayout>
          <c:xMode val="edge"/>
          <c:yMode val="edge"/>
          <c:x val="0.69075131233595954"/>
          <c:y val="0.76323691153031492"/>
          <c:w val="0.23424868766404242"/>
          <c:h val="0.13357646083713295"/>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34962961691587441"/>
          <c:y val="5.0925925925925923E-2"/>
          <c:w val="0.58544601458497014"/>
          <c:h val="0.83309419655876649"/>
        </c:manualLayout>
      </c:layout>
      <c:barChart>
        <c:barDir val="bar"/>
        <c:grouping val="clustered"/>
        <c:ser>
          <c:idx val="1"/>
          <c:order val="0"/>
          <c:tx>
            <c:strRef>
              <c:f>SS21ALL!$D$39</c:f>
              <c:strCache>
                <c:ptCount val="1"/>
                <c:pt idx="0">
                  <c:v>JV300-130</c:v>
                </c:pt>
              </c:strCache>
            </c:strRef>
          </c:tx>
          <c:dLbls>
            <c:showVal val="1"/>
          </c:dLbls>
          <c:cat>
            <c:strRef>
              <c:f>SS21ALL!$B$40:$B$45</c:f>
              <c:strCache>
                <c:ptCount val="6"/>
                <c:pt idx="0">
                  <c:v>Super Smooth
1440x1440,32P,Bi</c:v>
                </c:pt>
                <c:pt idx="1">
                  <c:v>High Quality
720x1440,24P,Bi</c:v>
                </c:pt>
                <c:pt idx="2">
                  <c:v>Standard②
720x1080,16P,Bi</c:v>
                </c:pt>
                <c:pt idx="3">
                  <c:v>Standard①
720x1080,12P,Bi</c:v>
                </c:pt>
                <c:pt idx="4">
                  <c:v>High Speed
540x720,8P,Bi</c:v>
                </c:pt>
                <c:pt idx="5">
                  <c:v>Draft
540x360,6P,Bi</c:v>
                </c:pt>
              </c:strCache>
            </c:strRef>
          </c:cat>
          <c:val>
            <c:numRef>
              <c:f>SS21ALL!$D$40:$D$45</c:f>
              <c:numCache>
                <c:formatCode>0.0_ </c:formatCode>
                <c:ptCount val="6"/>
                <c:pt idx="0">
                  <c:v>1.653</c:v>
                </c:pt>
                <c:pt idx="1">
                  <c:v>4.61099999999999</c:v>
                </c:pt>
                <c:pt idx="2">
                  <c:v>6.8730000000000002</c:v>
                </c:pt>
                <c:pt idx="3">
                  <c:v>9.1349999999999998</c:v>
                </c:pt>
                <c:pt idx="4">
                  <c:v>15.138</c:v>
                </c:pt>
                <c:pt idx="5">
                  <c:v>19.748999999999956</c:v>
                </c:pt>
              </c:numCache>
            </c:numRef>
          </c:val>
        </c:ser>
        <c:ser>
          <c:idx val="0"/>
          <c:order val="1"/>
          <c:tx>
            <c:strRef>
              <c:f>SS21ALL!$C$39</c:f>
              <c:strCache>
                <c:ptCount val="1"/>
                <c:pt idx="0">
                  <c:v>JV300-160</c:v>
                </c:pt>
              </c:strCache>
            </c:strRef>
          </c:tx>
          <c:dLbls>
            <c:showVal val="1"/>
          </c:dLbls>
          <c:cat>
            <c:strRef>
              <c:f>SS21ALL!$B$40:$B$45</c:f>
              <c:strCache>
                <c:ptCount val="6"/>
                <c:pt idx="0">
                  <c:v>Super Smooth
1440x1440,32P,Bi</c:v>
                </c:pt>
                <c:pt idx="1">
                  <c:v>High Quality
720x1440,24P,Bi</c:v>
                </c:pt>
                <c:pt idx="2">
                  <c:v>Standard②
720x1080,16P,Bi</c:v>
                </c:pt>
                <c:pt idx="3">
                  <c:v>Standard①
720x1080,12P,Bi</c:v>
                </c:pt>
                <c:pt idx="4">
                  <c:v>High Speed
540x720,8P,Bi</c:v>
                </c:pt>
                <c:pt idx="5">
                  <c:v>Draft
540x360,6P,Bi</c:v>
                </c:pt>
              </c:strCache>
            </c:strRef>
          </c:cat>
          <c:val>
            <c:numRef>
              <c:f>SS21ALL!$C$40:$C$45</c:f>
              <c:numCache>
                <c:formatCode>General</c:formatCode>
                <c:ptCount val="6"/>
                <c:pt idx="0">
                  <c:v>1.9000000000000001</c:v>
                </c:pt>
                <c:pt idx="1">
                  <c:v>5.3</c:v>
                </c:pt>
                <c:pt idx="2">
                  <c:v>7.9</c:v>
                </c:pt>
                <c:pt idx="3">
                  <c:v>10.5</c:v>
                </c:pt>
                <c:pt idx="4">
                  <c:v>17.399999999999999</c:v>
                </c:pt>
                <c:pt idx="5">
                  <c:v>22.7</c:v>
                </c:pt>
              </c:numCache>
            </c:numRef>
          </c:val>
        </c:ser>
        <c:axId val="267077504"/>
        <c:axId val="267079040"/>
      </c:barChart>
      <c:catAx>
        <c:axId val="267077504"/>
        <c:scaling>
          <c:orientation val="minMax"/>
        </c:scaling>
        <c:axPos val="l"/>
        <c:tickLblPos val="nextTo"/>
        <c:crossAx val="267079040"/>
        <c:crosses val="autoZero"/>
        <c:auto val="1"/>
        <c:lblAlgn val="ctr"/>
        <c:lblOffset val="100"/>
      </c:catAx>
      <c:valAx>
        <c:axId val="267079040"/>
        <c:scaling>
          <c:orientation val="minMax"/>
          <c:max val="80"/>
        </c:scaling>
        <c:axPos val="b"/>
        <c:majorGridlines/>
        <c:numFmt formatCode="General" sourceLinked="0"/>
        <c:tickLblPos val="nextTo"/>
        <c:crossAx val="267077504"/>
        <c:crosses val="autoZero"/>
        <c:crossBetween val="between"/>
      </c:valAx>
    </c:plotArea>
    <c:legend>
      <c:legendPos val="r"/>
      <c:layout>
        <c:manualLayout>
          <c:xMode val="edge"/>
          <c:yMode val="edge"/>
          <c:x val="0.67479617695009486"/>
          <c:y val="0.66968503218733966"/>
          <c:w val="0.25512704856913709"/>
          <c:h val="0.17435077321222839"/>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31134532302107187"/>
          <c:y val="5.0925925925925923E-2"/>
          <c:w val="0.60290531511115364"/>
          <c:h val="0.83309419655876649"/>
        </c:manualLayout>
      </c:layout>
      <c:barChart>
        <c:barDir val="bar"/>
        <c:grouping val="clustered"/>
        <c:ser>
          <c:idx val="1"/>
          <c:order val="0"/>
          <c:tx>
            <c:strRef>
              <c:f>SS21ALL!$H$39</c:f>
              <c:strCache>
                <c:ptCount val="1"/>
                <c:pt idx="0">
                  <c:v>JV300-130</c:v>
                </c:pt>
              </c:strCache>
            </c:strRef>
          </c:tx>
          <c:dLbls>
            <c:showVal val="1"/>
          </c:dLbls>
          <c:cat>
            <c:strRef>
              <c:f>SS21ALL!$F$40:$F$46</c:f>
              <c:strCache>
                <c:ptCount val="7"/>
                <c:pt idx="0">
                  <c:v>Super Smooth
720x1440,24P,Bi</c:v>
                </c:pt>
                <c:pt idx="1">
                  <c:v>High Quality
720x1080,16P,Bi</c:v>
                </c:pt>
                <c:pt idx="2">
                  <c:v>Standard②
720x1080,12P,Bi</c:v>
                </c:pt>
                <c:pt idx="3">
                  <c:v>Standard①
540x720,8P,Bi</c:v>
                </c:pt>
                <c:pt idx="4">
                  <c:v>High Speed
540x360,6P,Bi</c:v>
                </c:pt>
                <c:pt idx="5">
                  <c:v>Draft
540x360,4P,Bi</c:v>
                </c:pt>
                <c:pt idx="6">
                  <c:v>Super Draft
360x360,2P,Bi</c:v>
                </c:pt>
              </c:strCache>
            </c:strRef>
          </c:cat>
          <c:val>
            <c:numRef>
              <c:f>SS21ALL!$H$40:$H$46</c:f>
              <c:numCache>
                <c:formatCode>0.0_ </c:formatCode>
                <c:ptCount val="7"/>
                <c:pt idx="0">
                  <c:v>4.61099999999999</c:v>
                </c:pt>
                <c:pt idx="1">
                  <c:v>6.8730000000000002</c:v>
                </c:pt>
                <c:pt idx="2">
                  <c:v>9.1349999999999998</c:v>
                </c:pt>
                <c:pt idx="3">
                  <c:v>15.138</c:v>
                </c:pt>
                <c:pt idx="4">
                  <c:v>19.748999999999956</c:v>
                </c:pt>
                <c:pt idx="5">
                  <c:v>29.492999999999956</c:v>
                </c:pt>
                <c:pt idx="6">
                  <c:v>43.935000000000002</c:v>
                </c:pt>
              </c:numCache>
            </c:numRef>
          </c:val>
        </c:ser>
        <c:ser>
          <c:idx val="0"/>
          <c:order val="1"/>
          <c:tx>
            <c:strRef>
              <c:f>SS21ALL!$G$39</c:f>
              <c:strCache>
                <c:ptCount val="1"/>
                <c:pt idx="0">
                  <c:v>JV300-160</c:v>
                </c:pt>
              </c:strCache>
            </c:strRef>
          </c:tx>
          <c:dLbls>
            <c:showVal val="1"/>
          </c:dLbls>
          <c:cat>
            <c:strRef>
              <c:f>SS21ALL!$F$40:$F$46</c:f>
              <c:strCache>
                <c:ptCount val="7"/>
                <c:pt idx="0">
                  <c:v>Super Smooth
720x1440,24P,Bi</c:v>
                </c:pt>
                <c:pt idx="1">
                  <c:v>High Quality
720x1080,16P,Bi</c:v>
                </c:pt>
                <c:pt idx="2">
                  <c:v>Standard②
720x1080,12P,Bi</c:v>
                </c:pt>
                <c:pt idx="3">
                  <c:v>Standard①
540x720,8P,Bi</c:v>
                </c:pt>
                <c:pt idx="4">
                  <c:v>High Speed
540x360,6P,Bi</c:v>
                </c:pt>
                <c:pt idx="5">
                  <c:v>Draft
540x360,4P,Bi</c:v>
                </c:pt>
                <c:pt idx="6">
                  <c:v>Super Draft
360x360,2P,Bi</c:v>
                </c:pt>
              </c:strCache>
            </c:strRef>
          </c:cat>
          <c:val>
            <c:numRef>
              <c:f>SS21ALL!$G$40:$G$46</c:f>
              <c:numCache>
                <c:formatCode>General</c:formatCode>
                <c:ptCount val="7"/>
                <c:pt idx="0">
                  <c:v>5.3</c:v>
                </c:pt>
                <c:pt idx="1">
                  <c:v>7.9</c:v>
                </c:pt>
                <c:pt idx="2">
                  <c:v>10.5</c:v>
                </c:pt>
                <c:pt idx="3">
                  <c:v>17.399999999999999</c:v>
                </c:pt>
                <c:pt idx="4">
                  <c:v>22.7</c:v>
                </c:pt>
                <c:pt idx="5">
                  <c:v>33.9</c:v>
                </c:pt>
                <c:pt idx="6">
                  <c:v>50.5</c:v>
                </c:pt>
              </c:numCache>
            </c:numRef>
          </c:val>
        </c:ser>
        <c:axId val="267572352"/>
        <c:axId val="267573888"/>
      </c:barChart>
      <c:catAx>
        <c:axId val="267572352"/>
        <c:scaling>
          <c:orientation val="minMax"/>
        </c:scaling>
        <c:axPos val="l"/>
        <c:tickLblPos val="nextTo"/>
        <c:crossAx val="267573888"/>
        <c:crosses val="autoZero"/>
        <c:auto val="1"/>
        <c:lblAlgn val="ctr"/>
        <c:lblOffset val="100"/>
      </c:catAx>
      <c:valAx>
        <c:axId val="267573888"/>
        <c:scaling>
          <c:orientation val="minMax"/>
          <c:max val="150"/>
        </c:scaling>
        <c:axPos val="b"/>
        <c:majorGridlines/>
        <c:numFmt formatCode="General" sourceLinked="0"/>
        <c:tickLblPos val="nextTo"/>
        <c:crossAx val="267572352"/>
        <c:crosses val="autoZero"/>
        <c:crossBetween val="between"/>
        <c:majorUnit val="50"/>
      </c:valAx>
    </c:plotArea>
    <c:legend>
      <c:legendPos val="r"/>
      <c:layout>
        <c:manualLayout>
          <c:xMode val="edge"/>
          <c:yMode val="edge"/>
          <c:x val="0.6522046504768727"/>
          <c:y val="0.6940605861767275"/>
          <c:w val="0.2894620920011664"/>
          <c:h val="0.16743438320210077"/>
        </c:manualLayou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33543798584321594"/>
          <c:y val="7.8609500267468629E-2"/>
          <c:w val="0.56247676142947667"/>
          <c:h val="0.77300812717922485"/>
        </c:manualLayout>
      </c:layout>
      <c:barChart>
        <c:barDir val="bar"/>
        <c:grouping val="clustered"/>
        <c:ser>
          <c:idx val="1"/>
          <c:order val="0"/>
          <c:tx>
            <c:strRef>
              <c:f>White!$M$5</c:f>
              <c:strCache>
                <c:ptCount val="1"/>
                <c:pt idx="0">
                  <c:v>JV300-130</c:v>
                </c:pt>
              </c:strCache>
            </c:strRef>
          </c:tx>
          <c:dLbls>
            <c:showVal val="1"/>
          </c:dLbls>
          <c:cat>
            <c:strRef>
              <c:f>White!$K$6:$K$9</c:f>
              <c:strCache>
                <c:ptCount val="4"/>
                <c:pt idx="0">
                  <c:v>Super Smooth
1440x1440,32P,Uni</c:v>
                </c:pt>
                <c:pt idx="1">
                  <c:v>High Quality
720x1440,32P,Bi</c:v>
                </c:pt>
                <c:pt idx="2">
                  <c:v>Standard
720x1080,24P,Bi</c:v>
                </c:pt>
                <c:pt idx="3">
                  <c:v>High Speed
720x1080,18P,Bi</c:v>
                </c:pt>
              </c:strCache>
            </c:strRef>
          </c:cat>
          <c:val>
            <c:numRef>
              <c:f>White!$M$6:$M$9</c:f>
              <c:numCache>
                <c:formatCode>0.0_ </c:formatCode>
                <c:ptCount val="4"/>
                <c:pt idx="0">
                  <c:v>0.26100000000000001</c:v>
                </c:pt>
                <c:pt idx="1">
                  <c:v>0.69600000000000062</c:v>
                </c:pt>
                <c:pt idx="2">
                  <c:v>1.131</c:v>
                </c:pt>
                <c:pt idx="3">
                  <c:v>2.0009999999999999</c:v>
                </c:pt>
              </c:numCache>
            </c:numRef>
          </c:val>
        </c:ser>
        <c:ser>
          <c:idx val="0"/>
          <c:order val="1"/>
          <c:tx>
            <c:strRef>
              <c:f>White!$L$5</c:f>
              <c:strCache>
                <c:ptCount val="1"/>
                <c:pt idx="0">
                  <c:v>JV300-160</c:v>
                </c:pt>
              </c:strCache>
            </c:strRef>
          </c:tx>
          <c:dLbls>
            <c:showVal val="1"/>
          </c:dLbls>
          <c:cat>
            <c:strRef>
              <c:f>White!$K$6:$K$9</c:f>
              <c:strCache>
                <c:ptCount val="4"/>
                <c:pt idx="0">
                  <c:v>Super Smooth
1440x1440,32P,Uni</c:v>
                </c:pt>
                <c:pt idx="1">
                  <c:v>High Quality
720x1440,32P,Bi</c:v>
                </c:pt>
                <c:pt idx="2">
                  <c:v>Standard
720x1080,24P,Bi</c:v>
                </c:pt>
                <c:pt idx="3">
                  <c:v>High Speed
720x1080,18P,Bi</c:v>
                </c:pt>
              </c:strCache>
            </c:strRef>
          </c:cat>
          <c:val>
            <c:numRef>
              <c:f>White!$L$6:$L$9</c:f>
              <c:numCache>
                <c:formatCode>0.0_ </c:formatCode>
                <c:ptCount val="4"/>
                <c:pt idx="0" formatCode="General">
                  <c:v>0.30000000000000032</c:v>
                </c:pt>
                <c:pt idx="1">
                  <c:v>0.8</c:v>
                </c:pt>
                <c:pt idx="2">
                  <c:v>1.3</c:v>
                </c:pt>
                <c:pt idx="3">
                  <c:v>2.2999999999999998</c:v>
                </c:pt>
              </c:numCache>
            </c:numRef>
          </c:val>
        </c:ser>
        <c:axId val="275110144"/>
        <c:axId val="275206528"/>
      </c:barChart>
      <c:catAx>
        <c:axId val="275110144"/>
        <c:scaling>
          <c:orientation val="minMax"/>
        </c:scaling>
        <c:axPos val="l"/>
        <c:tickLblPos val="nextTo"/>
        <c:crossAx val="275206528"/>
        <c:crosses val="autoZero"/>
        <c:auto val="1"/>
        <c:lblAlgn val="ctr"/>
        <c:lblOffset val="100"/>
      </c:catAx>
      <c:valAx>
        <c:axId val="275206528"/>
        <c:scaling>
          <c:orientation val="minMax"/>
          <c:max val="15"/>
        </c:scaling>
        <c:axPos val="b"/>
        <c:majorGridlines/>
        <c:numFmt formatCode="General" sourceLinked="0"/>
        <c:tickLblPos val="nextTo"/>
        <c:crossAx val="275110144"/>
        <c:crosses val="autoZero"/>
        <c:crossBetween val="between"/>
        <c:majorUnit val="5"/>
      </c:valAx>
    </c:plotArea>
    <c:legend>
      <c:legendPos val="r"/>
      <c:layout>
        <c:manualLayout>
          <c:xMode val="edge"/>
          <c:yMode val="edge"/>
          <c:x val="0.68367722806430664"/>
          <c:y val="0.60189904991241794"/>
          <c:w val="0.1989353118660227"/>
          <c:h val="0.22771074123265606"/>
        </c:manualLayou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30563239860983382"/>
          <c:y val="5.0925925925925923E-2"/>
          <c:w val="0.61785974929988863"/>
          <c:h val="0.83309419655876771"/>
        </c:manualLayout>
      </c:layout>
      <c:barChart>
        <c:barDir val="bar"/>
        <c:grouping val="clustered"/>
        <c:ser>
          <c:idx val="1"/>
          <c:order val="0"/>
          <c:tx>
            <c:strRef>
              <c:f>White!$E$5</c:f>
              <c:strCache>
                <c:ptCount val="1"/>
                <c:pt idx="0">
                  <c:v>JV300-130</c:v>
                </c:pt>
              </c:strCache>
            </c:strRef>
          </c:tx>
          <c:dLbls>
            <c:showVal val="1"/>
          </c:dLbls>
          <c:cat>
            <c:strRef>
              <c:f>White!$C$6:$C$9</c:f>
              <c:strCache>
                <c:ptCount val="4"/>
                <c:pt idx="0">
                  <c:v>Super Smooth
1440x1440,32P,Uni</c:v>
                </c:pt>
                <c:pt idx="1">
                  <c:v>High Quality
720x1440,32P,Bi</c:v>
                </c:pt>
                <c:pt idx="2">
                  <c:v>Standard
720x1080,18P,Bi</c:v>
                </c:pt>
                <c:pt idx="3">
                  <c:v>High Speed
720x1080,12P,Bi</c:v>
                </c:pt>
              </c:strCache>
            </c:strRef>
          </c:cat>
          <c:val>
            <c:numRef>
              <c:f>White!$E$6:$E$9</c:f>
              <c:numCache>
                <c:formatCode>0.0_ </c:formatCode>
                <c:ptCount val="4"/>
                <c:pt idx="0">
                  <c:v>1.3049999999999975</c:v>
                </c:pt>
                <c:pt idx="1">
                  <c:v>3.3929999999999967</c:v>
                </c:pt>
                <c:pt idx="2">
                  <c:v>6.1769999999999996</c:v>
                </c:pt>
                <c:pt idx="3">
                  <c:v>9.1349999999999998</c:v>
                </c:pt>
              </c:numCache>
            </c:numRef>
          </c:val>
        </c:ser>
        <c:ser>
          <c:idx val="0"/>
          <c:order val="1"/>
          <c:tx>
            <c:strRef>
              <c:f>White!$D$5</c:f>
              <c:strCache>
                <c:ptCount val="1"/>
                <c:pt idx="0">
                  <c:v>JV300-160</c:v>
                </c:pt>
              </c:strCache>
            </c:strRef>
          </c:tx>
          <c:dLbls>
            <c:showVal val="1"/>
          </c:dLbls>
          <c:cat>
            <c:strRef>
              <c:f>White!$C$6:$C$9</c:f>
              <c:strCache>
                <c:ptCount val="4"/>
                <c:pt idx="0">
                  <c:v>Super Smooth
1440x1440,32P,Uni</c:v>
                </c:pt>
                <c:pt idx="1">
                  <c:v>High Quality
720x1440,32P,Bi</c:v>
                </c:pt>
                <c:pt idx="2">
                  <c:v>Standard
720x1080,18P,Bi</c:v>
                </c:pt>
                <c:pt idx="3">
                  <c:v>High Speed
720x1080,12P,Bi</c:v>
                </c:pt>
              </c:strCache>
            </c:strRef>
          </c:cat>
          <c:val>
            <c:numRef>
              <c:f>White!$D$6:$D$9</c:f>
              <c:numCache>
                <c:formatCode>General</c:formatCode>
                <c:ptCount val="4"/>
                <c:pt idx="0">
                  <c:v>1.5</c:v>
                </c:pt>
                <c:pt idx="1">
                  <c:v>3.9</c:v>
                </c:pt>
                <c:pt idx="2">
                  <c:v>7.1</c:v>
                </c:pt>
                <c:pt idx="3">
                  <c:v>10.5</c:v>
                </c:pt>
              </c:numCache>
            </c:numRef>
          </c:val>
        </c:ser>
        <c:axId val="276197760"/>
        <c:axId val="276199296"/>
      </c:barChart>
      <c:catAx>
        <c:axId val="276197760"/>
        <c:scaling>
          <c:orientation val="minMax"/>
        </c:scaling>
        <c:axPos val="l"/>
        <c:tickLblPos val="nextTo"/>
        <c:crossAx val="276199296"/>
        <c:crosses val="autoZero"/>
        <c:auto val="1"/>
        <c:lblAlgn val="ctr"/>
        <c:lblOffset val="100"/>
      </c:catAx>
      <c:valAx>
        <c:axId val="276199296"/>
        <c:scaling>
          <c:orientation val="minMax"/>
          <c:max val="15"/>
        </c:scaling>
        <c:axPos val="b"/>
        <c:majorGridlines/>
        <c:numFmt formatCode="General" sourceLinked="0"/>
        <c:tickLblPos val="nextTo"/>
        <c:crossAx val="276197760"/>
        <c:crosses val="autoZero"/>
        <c:crossBetween val="between"/>
        <c:majorUnit val="5"/>
      </c:valAx>
    </c:plotArea>
    <c:legend>
      <c:legendPos val="r"/>
      <c:layout>
        <c:manualLayout>
          <c:xMode val="edge"/>
          <c:yMode val="edge"/>
          <c:x val="0.70454026030807904"/>
          <c:y val="0.64067299891322793"/>
          <c:w val="0.23140173291868363"/>
          <c:h val="0.20407242010378088"/>
        </c:manualLayout>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33231105883842382"/>
          <c:y val="6.4930537803331398E-2"/>
          <c:w val="0.63186497752266735"/>
          <c:h val="0.78719515879397461"/>
        </c:manualLayout>
      </c:layout>
      <c:barChart>
        <c:barDir val="bar"/>
        <c:grouping val="clustered"/>
        <c:ser>
          <c:idx val="1"/>
          <c:order val="0"/>
          <c:tx>
            <c:strRef>
              <c:f>White!$I$5</c:f>
              <c:strCache>
                <c:ptCount val="1"/>
                <c:pt idx="0">
                  <c:v>JV300-130</c:v>
                </c:pt>
              </c:strCache>
            </c:strRef>
          </c:tx>
          <c:dLbls>
            <c:showVal val="1"/>
          </c:dLbls>
          <c:cat>
            <c:strRef>
              <c:f>White!$G$6:$G$9</c:f>
              <c:strCache>
                <c:ptCount val="4"/>
                <c:pt idx="0">
                  <c:v>Super Smooth
1440x1440,32P,Uni</c:v>
                </c:pt>
                <c:pt idx="1">
                  <c:v>High Quality
720x1440,32P,Bi</c:v>
                </c:pt>
                <c:pt idx="2">
                  <c:v>Standard
720x1080,18P,Bi</c:v>
                </c:pt>
                <c:pt idx="3">
                  <c:v>High Speed
720x1080,14P,Bi</c:v>
                </c:pt>
              </c:strCache>
            </c:strRef>
          </c:cat>
          <c:val>
            <c:numRef>
              <c:f>White!$I$6:$I$9</c:f>
              <c:numCache>
                <c:formatCode>0.0_ </c:formatCode>
                <c:ptCount val="4"/>
                <c:pt idx="0">
                  <c:v>0.43500000000000061</c:v>
                </c:pt>
                <c:pt idx="1">
                  <c:v>1.131</c:v>
                </c:pt>
                <c:pt idx="2">
                  <c:v>2.0009999999999999</c:v>
                </c:pt>
                <c:pt idx="3">
                  <c:v>2.6970000000000001</c:v>
                </c:pt>
              </c:numCache>
            </c:numRef>
          </c:val>
        </c:ser>
        <c:ser>
          <c:idx val="0"/>
          <c:order val="1"/>
          <c:tx>
            <c:strRef>
              <c:f>White!$H$5</c:f>
              <c:strCache>
                <c:ptCount val="1"/>
                <c:pt idx="0">
                  <c:v>JV300-160</c:v>
                </c:pt>
              </c:strCache>
            </c:strRef>
          </c:tx>
          <c:dLbls>
            <c:showVal val="1"/>
          </c:dLbls>
          <c:cat>
            <c:strRef>
              <c:f>White!$G$6:$G$9</c:f>
              <c:strCache>
                <c:ptCount val="4"/>
                <c:pt idx="0">
                  <c:v>Super Smooth
1440x1440,32P,Uni</c:v>
                </c:pt>
                <c:pt idx="1">
                  <c:v>High Quality
720x1440,32P,Bi</c:v>
                </c:pt>
                <c:pt idx="2">
                  <c:v>Standard
720x1080,18P,Bi</c:v>
                </c:pt>
                <c:pt idx="3">
                  <c:v>High Speed
720x1080,14P,Bi</c:v>
                </c:pt>
              </c:strCache>
            </c:strRef>
          </c:cat>
          <c:val>
            <c:numRef>
              <c:f>White!$H$6:$H$9</c:f>
              <c:numCache>
                <c:formatCode>General</c:formatCode>
                <c:ptCount val="4"/>
                <c:pt idx="0">
                  <c:v>0.5</c:v>
                </c:pt>
                <c:pt idx="1">
                  <c:v>1.3</c:v>
                </c:pt>
                <c:pt idx="2">
                  <c:v>2.2999999999999998</c:v>
                </c:pt>
                <c:pt idx="3">
                  <c:v>3.1</c:v>
                </c:pt>
              </c:numCache>
            </c:numRef>
          </c:val>
        </c:ser>
        <c:axId val="286085888"/>
        <c:axId val="286087424"/>
      </c:barChart>
      <c:catAx>
        <c:axId val="286085888"/>
        <c:scaling>
          <c:orientation val="minMax"/>
        </c:scaling>
        <c:axPos val="l"/>
        <c:tickLblPos val="nextTo"/>
        <c:crossAx val="286087424"/>
        <c:crosses val="autoZero"/>
        <c:auto val="1"/>
        <c:lblAlgn val="ctr"/>
        <c:lblOffset val="100"/>
      </c:catAx>
      <c:valAx>
        <c:axId val="286087424"/>
        <c:scaling>
          <c:orientation val="minMax"/>
          <c:max val="15"/>
        </c:scaling>
        <c:axPos val="b"/>
        <c:majorGridlines/>
        <c:numFmt formatCode="General" sourceLinked="0"/>
        <c:tickLblPos val="nextTo"/>
        <c:crossAx val="286085888"/>
        <c:crosses val="autoZero"/>
        <c:crossBetween val="between"/>
      </c:valAx>
    </c:plotArea>
    <c:legend>
      <c:legendPos val="r"/>
      <c:layout>
        <c:manualLayout>
          <c:xMode val="edge"/>
          <c:yMode val="edge"/>
          <c:x val="0.69930344410630452"/>
          <c:y val="0.63663316958946903"/>
          <c:w val="0.22096268305155489"/>
          <c:h val="0.21347878021686978"/>
        </c:manualLayout>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28229396325459338"/>
          <c:y val="5.781657137819033E-2"/>
          <c:w val="0.63604768153980984"/>
          <c:h val="0.82620358501698743"/>
        </c:manualLayout>
      </c:layout>
      <c:barChart>
        <c:barDir val="bar"/>
        <c:grouping val="clustered"/>
        <c:ser>
          <c:idx val="1"/>
          <c:order val="0"/>
          <c:tx>
            <c:strRef>
              <c:f>'Sb53'!$I$3</c:f>
              <c:strCache>
                <c:ptCount val="1"/>
                <c:pt idx="0">
                  <c:v>JV300-130</c:v>
                </c:pt>
              </c:strCache>
            </c:strRef>
          </c:tx>
          <c:dLbls>
            <c:showVal val="1"/>
          </c:dLbls>
          <c:cat>
            <c:strRef>
              <c:f>'Sb53'!$G$4:$G$10</c:f>
              <c:strCache>
                <c:ptCount val="7"/>
                <c:pt idx="0">
                  <c:v>Super Smooth
720x1440,24P,Bi</c:v>
                </c:pt>
                <c:pt idx="1">
                  <c:v>High Quality
720x1080,16P,Bi</c:v>
                </c:pt>
                <c:pt idx="2">
                  <c:v>Standard②
720x1080,12P,Bi</c:v>
                </c:pt>
                <c:pt idx="3">
                  <c:v>Standard①
540x720,8P,Bi</c:v>
                </c:pt>
                <c:pt idx="4">
                  <c:v>High Speed②
540x360,6P,Bi</c:v>
                </c:pt>
                <c:pt idx="5">
                  <c:v>High Speed①
540x360,4P,Bi</c:v>
                </c:pt>
                <c:pt idx="6">
                  <c:v>Draft
360x360,2P,Bi</c:v>
                </c:pt>
              </c:strCache>
            </c:strRef>
          </c:cat>
          <c:val>
            <c:numRef>
              <c:f>'Sb53'!$I$4:$I$10</c:f>
              <c:numCache>
                <c:formatCode>0.0_ </c:formatCode>
                <c:ptCount val="7"/>
                <c:pt idx="0">
                  <c:v>4.61099999999999</c:v>
                </c:pt>
                <c:pt idx="1">
                  <c:v>6.8730000000000002</c:v>
                </c:pt>
                <c:pt idx="2">
                  <c:v>9.1349999999999998</c:v>
                </c:pt>
                <c:pt idx="3">
                  <c:v>15.138</c:v>
                </c:pt>
                <c:pt idx="4">
                  <c:v>21.141000000000005</c:v>
                </c:pt>
                <c:pt idx="5">
                  <c:v>31.929000000000002</c:v>
                </c:pt>
                <c:pt idx="6">
                  <c:v>50.46</c:v>
                </c:pt>
              </c:numCache>
            </c:numRef>
          </c:val>
        </c:ser>
        <c:ser>
          <c:idx val="0"/>
          <c:order val="1"/>
          <c:tx>
            <c:strRef>
              <c:f>'Sb53'!$H$3</c:f>
              <c:strCache>
                <c:ptCount val="1"/>
                <c:pt idx="0">
                  <c:v>JV300-160</c:v>
                </c:pt>
              </c:strCache>
            </c:strRef>
          </c:tx>
          <c:dLbls>
            <c:showVal val="1"/>
          </c:dLbls>
          <c:cat>
            <c:strRef>
              <c:f>'Sb53'!$G$4:$G$10</c:f>
              <c:strCache>
                <c:ptCount val="7"/>
                <c:pt idx="0">
                  <c:v>Super Smooth
720x1440,24P,Bi</c:v>
                </c:pt>
                <c:pt idx="1">
                  <c:v>High Quality
720x1080,16P,Bi</c:v>
                </c:pt>
                <c:pt idx="2">
                  <c:v>Standard②
720x1080,12P,Bi</c:v>
                </c:pt>
                <c:pt idx="3">
                  <c:v>Standard①
540x720,8P,Bi</c:v>
                </c:pt>
                <c:pt idx="4">
                  <c:v>High Speed②
540x360,6P,Bi</c:v>
                </c:pt>
                <c:pt idx="5">
                  <c:v>High Speed①
540x360,4P,Bi</c:v>
                </c:pt>
                <c:pt idx="6">
                  <c:v>Draft
360x360,2P,Bi</c:v>
                </c:pt>
              </c:strCache>
            </c:strRef>
          </c:cat>
          <c:val>
            <c:numRef>
              <c:f>'Sb53'!$H$4:$H$10</c:f>
              <c:numCache>
                <c:formatCode>General</c:formatCode>
                <c:ptCount val="7"/>
                <c:pt idx="0">
                  <c:v>5.3</c:v>
                </c:pt>
                <c:pt idx="1">
                  <c:v>7.9</c:v>
                </c:pt>
                <c:pt idx="2">
                  <c:v>10.5</c:v>
                </c:pt>
                <c:pt idx="3">
                  <c:v>17.399999999999999</c:v>
                </c:pt>
                <c:pt idx="4">
                  <c:v>24.3</c:v>
                </c:pt>
                <c:pt idx="5">
                  <c:v>36.700000000000003</c:v>
                </c:pt>
                <c:pt idx="6">
                  <c:v>58</c:v>
                </c:pt>
              </c:numCache>
            </c:numRef>
          </c:val>
        </c:ser>
        <c:axId val="286338048"/>
        <c:axId val="287187712"/>
      </c:barChart>
      <c:catAx>
        <c:axId val="286338048"/>
        <c:scaling>
          <c:orientation val="minMax"/>
        </c:scaling>
        <c:axPos val="l"/>
        <c:tickLblPos val="nextTo"/>
        <c:crossAx val="287187712"/>
        <c:crosses val="autoZero"/>
        <c:auto val="1"/>
        <c:lblAlgn val="ctr"/>
        <c:lblOffset val="100"/>
      </c:catAx>
      <c:valAx>
        <c:axId val="287187712"/>
        <c:scaling>
          <c:orientation val="minMax"/>
        </c:scaling>
        <c:axPos val="b"/>
        <c:majorGridlines/>
        <c:numFmt formatCode="General" sourceLinked="0"/>
        <c:tickLblPos val="nextTo"/>
        <c:crossAx val="286338048"/>
        <c:crosses val="autoZero"/>
        <c:crossBetween val="between"/>
      </c:valAx>
    </c:plotArea>
    <c:legend>
      <c:legendPos val="r"/>
      <c:layout>
        <c:manualLayout>
          <c:xMode val="edge"/>
          <c:yMode val="edge"/>
          <c:x val="0.70464020122484894"/>
          <c:y val="0.71591663445170162"/>
          <c:w val="0.21758202099737578"/>
          <c:h val="0.12460233168528391"/>
        </c:manualLayout>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31955796150481458"/>
          <c:y val="3.4988271400740609E-2"/>
          <c:w val="0.58618635170603306"/>
          <c:h val="0.84903186976410783"/>
        </c:manualLayout>
      </c:layout>
      <c:barChart>
        <c:barDir val="bar"/>
        <c:grouping val="clustered"/>
        <c:ser>
          <c:idx val="1"/>
          <c:order val="0"/>
          <c:tx>
            <c:strRef>
              <c:f>'Sb53'!$D$3</c:f>
              <c:strCache>
                <c:ptCount val="1"/>
                <c:pt idx="0">
                  <c:v>JV300-130</c:v>
                </c:pt>
              </c:strCache>
            </c:strRef>
          </c:tx>
          <c:dLbls>
            <c:showVal val="1"/>
          </c:dLbls>
          <c:cat>
            <c:strRef>
              <c:f>'Sb53'!$B$4:$B$11</c:f>
              <c:strCache>
                <c:ptCount val="8"/>
                <c:pt idx="0">
                  <c:v>Super Smooth
720x1440,10P,Bi</c:v>
                </c:pt>
                <c:pt idx="1">
                  <c:v>High Qulaity
720x1080,8P,Bi</c:v>
                </c:pt>
                <c:pt idx="2">
                  <c:v>Standard②
720x1080,6P,Bi</c:v>
                </c:pt>
                <c:pt idx="3">
                  <c:v>Standard①
720x720,4P,Bi</c:v>
                </c:pt>
                <c:pt idx="4">
                  <c:v>High Speed②
540x720,4P,Bi</c:v>
                </c:pt>
                <c:pt idx="5">
                  <c:v>High Speed①
540x360,3P,Bi</c:v>
                </c:pt>
                <c:pt idx="6">
                  <c:v>Draft
540x360,2P,Bi</c:v>
                </c:pt>
                <c:pt idx="7">
                  <c:v>Super Draft
360x360,1P,Bi</c:v>
                </c:pt>
              </c:strCache>
            </c:strRef>
          </c:cat>
          <c:val>
            <c:numRef>
              <c:f>'Sb53'!$D$4:$D$11</c:f>
              <c:numCache>
                <c:formatCode>0.0_ </c:formatCode>
                <c:ptCount val="8"/>
                <c:pt idx="0">
                  <c:v>10.875000000000023</c:v>
                </c:pt>
                <c:pt idx="1">
                  <c:v>13.398</c:v>
                </c:pt>
                <c:pt idx="2">
                  <c:v>17.573999999999987</c:v>
                </c:pt>
                <c:pt idx="3">
                  <c:v>25.664999999999999</c:v>
                </c:pt>
                <c:pt idx="4">
                  <c:v>28.449000000000002</c:v>
                </c:pt>
                <c:pt idx="5">
                  <c:v>42.282000000000011</c:v>
                </c:pt>
                <c:pt idx="6">
                  <c:v>62.64</c:v>
                </c:pt>
                <c:pt idx="7">
                  <c:v>97.874999999999986</c:v>
                </c:pt>
              </c:numCache>
            </c:numRef>
          </c:val>
        </c:ser>
        <c:ser>
          <c:idx val="0"/>
          <c:order val="1"/>
          <c:tx>
            <c:strRef>
              <c:f>'Sb53'!$C$3</c:f>
              <c:strCache>
                <c:ptCount val="1"/>
                <c:pt idx="0">
                  <c:v>JV300-160</c:v>
                </c:pt>
              </c:strCache>
            </c:strRef>
          </c:tx>
          <c:dLbls>
            <c:showVal val="1"/>
          </c:dLbls>
          <c:cat>
            <c:strRef>
              <c:f>'Sb53'!$B$4:$B$11</c:f>
              <c:strCache>
                <c:ptCount val="8"/>
                <c:pt idx="0">
                  <c:v>Super Smooth
720x1440,10P,Bi</c:v>
                </c:pt>
                <c:pt idx="1">
                  <c:v>High Qulaity
720x1080,8P,Bi</c:v>
                </c:pt>
                <c:pt idx="2">
                  <c:v>Standard②
720x1080,6P,Bi</c:v>
                </c:pt>
                <c:pt idx="3">
                  <c:v>Standard①
720x720,4P,Bi</c:v>
                </c:pt>
                <c:pt idx="4">
                  <c:v>High Speed②
540x720,4P,Bi</c:v>
                </c:pt>
                <c:pt idx="5">
                  <c:v>High Speed①
540x360,3P,Bi</c:v>
                </c:pt>
                <c:pt idx="6">
                  <c:v>Draft
540x360,2P,Bi</c:v>
                </c:pt>
                <c:pt idx="7">
                  <c:v>Super Draft
360x360,1P,Bi</c:v>
                </c:pt>
              </c:strCache>
            </c:strRef>
          </c:cat>
          <c:val>
            <c:numRef>
              <c:f>'Sb53'!$C$4:$C$11</c:f>
              <c:numCache>
                <c:formatCode>General</c:formatCode>
                <c:ptCount val="8"/>
                <c:pt idx="0">
                  <c:v>12.5</c:v>
                </c:pt>
                <c:pt idx="1">
                  <c:v>15.4</c:v>
                </c:pt>
                <c:pt idx="2">
                  <c:v>20.2</c:v>
                </c:pt>
                <c:pt idx="3">
                  <c:v>29.5</c:v>
                </c:pt>
                <c:pt idx="4">
                  <c:v>32.700000000000003</c:v>
                </c:pt>
                <c:pt idx="5">
                  <c:v>48.6</c:v>
                </c:pt>
                <c:pt idx="6">
                  <c:v>72</c:v>
                </c:pt>
                <c:pt idx="7">
                  <c:v>112.5</c:v>
                </c:pt>
              </c:numCache>
            </c:numRef>
          </c:val>
        </c:ser>
        <c:axId val="297919232"/>
        <c:axId val="297921152"/>
      </c:barChart>
      <c:catAx>
        <c:axId val="297919232"/>
        <c:scaling>
          <c:orientation val="minMax"/>
        </c:scaling>
        <c:axPos val="l"/>
        <c:tickLblPos val="nextTo"/>
        <c:crossAx val="297921152"/>
        <c:crosses val="autoZero"/>
        <c:auto val="1"/>
        <c:lblAlgn val="ctr"/>
        <c:lblOffset val="100"/>
      </c:catAx>
      <c:valAx>
        <c:axId val="297921152"/>
        <c:scaling>
          <c:orientation val="minMax"/>
        </c:scaling>
        <c:axPos val="b"/>
        <c:majorGridlines/>
        <c:numFmt formatCode="General" sourceLinked="0"/>
        <c:tickLblPos val="nextTo"/>
        <c:crossAx val="297919232"/>
        <c:crosses val="autoZero"/>
        <c:crossBetween val="between"/>
      </c:valAx>
    </c:plotArea>
    <c:legend>
      <c:legendPos val="r"/>
      <c:layout>
        <c:manualLayout>
          <c:xMode val="edge"/>
          <c:yMode val="edge"/>
          <c:x val="0.68241797900262191"/>
          <c:y val="0.7253105861767275"/>
          <c:w val="0.23147090988626462"/>
          <c:h val="0.1255757874015748"/>
        </c:manualLayou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5375" y="0"/>
            <a:ext cx="2918831" cy="493316"/>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B189D35E-E8CA-4760-9894-CF2813E11533}" type="datetimeFigureOut">
              <a:rPr lang="ja-JP" altLang="en-US"/>
              <a:pPr>
                <a:defRPr/>
              </a:pPr>
              <a:t>2014/6/20</a:t>
            </a:fld>
            <a:endParaRPr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r>
              <a:rPr lang="en-US" altLang="ja-JP" dirty="0"/>
              <a:t>©2011 Mimaki Confidential</a:t>
            </a:r>
            <a:endParaRPr lang="ja-JP" altLang="en-US" dirty="0"/>
          </a:p>
        </p:txBody>
      </p:sp>
      <p:sp>
        <p:nvSpPr>
          <p:cNvPr id="5" name="スライド番号プレースホルダ 4"/>
          <p:cNvSpPr>
            <a:spLocks noGrp="1"/>
          </p:cNvSpPr>
          <p:nvPr>
            <p:ph type="sldNum" sz="quarter" idx="3"/>
          </p:nvPr>
        </p:nvSpPr>
        <p:spPr>
          <a:xfrm>
            <a:off x="3815375" y="9371285"/>
            <a:ext cx="2918831" cy="493316"/>
          </a:xfrm>
          <a:prstGeom prst="rect">
            <a:avLst/>
          </a:prstGeom>
        </p:spPr>
        <p:txBody>
          <a:bodyPr vert="horz" lIns="91411" tIns="45705" rIns="91411" bIns="45705" rtlCol="0" anchor="b"/>
          <a:lstStyle>
            <a:lvl1pPr algn="r" fontAlgn="auto">
              <a:spcBef>
                <a:spcPts val="0"/>
              </a:spcBef>
              <a:spcAft>
                <a:spcPts val="0"/>
              </a:spcAft>
              <a:defRPr sz="1200">
                <a:latin typeface="+mn-lt"/>
                <a:ea typeface="+mn-ea"/>
              </a:defRPr>
            </a:lvl1pPr>
          </a:lstStyle>
          <a:p>
            <a:pPr>
              <a:defRPr/>
            </a:pPr>
            <a:fld id="{B2B74A38-626B-4122-8345-C55F64DE4847}" type="slidenum">
              <a:rPr lang="ja-JP" altLang="en-US"/>
              <a:pPr>
                <a:defRPr/>
              </a:pPr>
              <a:t>&lt;#&gt;</a:t>
            </a:fld>
            <a:endParaRPr lang="ja-JP" altLang="en-US"/>
          </a:p>
        </p:txBody>
      </p:sp>
    </p:spTree>
    <p:extLst>
      <p:ext uri="{BB962C8B-B14F-4D97-AF65-F5344CB8AC3E}">
        <p14:creationId xmlns="" xmlns:p14="http://schemas.microsoft.com/office/powerpoint/2010/main" val="21521789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5" y="0"/>
            <a:ext cx="2918831" cy="493316"/>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CB7E5D20-629D-4A9B-A5CD-336CA83B55E2}" type="datetimeFigureOut">
              <a:rPr lang="ja-JP" altLang="en-US"/>
              <a:pPr>
                <a:defRPr/>
              </a:pPr>
              <a:t>2014/6/20</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11" tIns="45705" rIns="91411" bIns="45705" rtlCol="0" anchor="ctr"/>
          <a:lstStyle/>
          <a:p>
            <a:pPr lvl="0"/>
            <a:endParaRPr lang="ja-JP" altLang="en-US" noProof="0" smtClean="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11" tIns="45705" rIns="91411" bIns="4570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r>
              <a:rPr lang="en-US" altLang="ja-JP" dirty="0"/>
              <a:t>©2011 Mimaki Confidential</a:t>
            </a:r>
            <a:endParaRPr lang="ja-JP" altLang="en-US" dirty="0"/>
          </a:p>
        </p:txBody>
      </p:sp>
      <p:sp>
        <p:nvSpPr>
          <p:cNvPr id="7" name="スライド番号プレースホルダ 6"/>
          <p:cNvSpPr>
            <a:spLocks noGrp="1"/>
          </p:cNvSpPr>
          <p:nvPr>
            <p:ph type="sldNum" sz="quarter" idx="5"/>
          </p:nvPr>
        </p:nvSpPr>
        <p:spPr>
          <a:xfrm>
            <a:off x="3815375" y="9371285"/>
            <a:ext cx="2918831" cy="493316"/>
          </a:xfrm>
          <a:prstGeom prst="rect">
            <a:avLst/>
          </a:prstGeom>
        </p:spPr>
        <p:txBody>
          <a:bodyPr vert="horz" lIns="91411" tIns="45705" rIns="91411" bIns="45705" rtlCol="0" anchor="b"/>
          <a:lstStyle>
            <a:lvl1pPr algn="r" fontAlgn="auto">
              <a:spcBef>
                <a:spcPts val="0"/>
              </a:spcBef>
              <a:spcAft>
                <a:spcPts val="0"/>
              </a:spcAft>
              <a:defRPr sz="1200">
                <a:latin typeface="+mn-lt"/>
                <a:ea typeface="+mn-ea"/>
              </a:defRPr>
            </a:lvl1pPr>
          </a:lstStyle>
          <a:p>
            <a:pPr>
              <a:defRPr/>
            </a:pPr>
            <a:fld id="{0FC8D0CB-41CA-4AC4-B011-CA463F2B6C74}" type="slidenum">
              <a:rPr lang="ja-JP" altLang="en-US"/>
              <a:pPr>
                <a:defRPr/>
              </a:pPr>
              <a:t>&lt;#&gt;</a:t>
            </a:fld>
            <a:endParaRPr lang="ja-JP" altLang="en-US"/>
          </a:p>
        </p:txBody>
      </p:sp>
    </p:spTree>
    <p:extLst>
      <p:ext uri="{BB962C8B-B14F-4D97-AF65-F5344CB8AC3E}">
        <p14:creationId xmlns="" xmlns:p14="http://schemas.microsoft.com/office/powerpoint/2010/main" val="102754157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スライド番号プレースホルダ 4"/>
          <p:cNvSpPr>
            <a:spLocks noGrp="1"/>
          </p:cNvSpPr>
          <p:nvPr>
            <p:ph type="sldNum" sz="quarter" idx="11"/>
          </p:nvPr>
        </p:nvSpPr>
        <p:spPr/>
        <p:txBody>
          <a:bodyPr/>
          <a:lstStyle/>
          <a:p>
            <a:pPr>
              <a:defRPr/>
            </a:pPr>
            <a:fld id="{0FC8D0CB-41CA-4AC4-B011-CA463F2B6C74}" type="slidenum">
              <a:rPr lang="ja-JP" altLang="en-US" smtClean="0"/>
              <a:pPr>
                <a:defRPr/>
              </a:pPr>
              <a:t>31</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Ref idx="1001">
        <a:schemeClr val="bg1"/>
      </p:bgRef>
    </p:bg>
    <p:spTree>
      <p:nvGrpSpPr>
        <p:cNvPr id="1" name=""/>
        <p:cNvGrpSpPr/>
        <p:nvPr/>
      </p:nvGrpSpPr>
      <p:grpSpPr>
        <a:xfrm>
          <a:off x="0" y="0"/>
          <a:ext cx="0" cy="0"/>
          <a:chOff x="0" y="0"/>
          <a:chExt cx="0" cy="0"/>
        </a:xfrm>
      </p:grpSpPr>
      <p:sp>
        <p:nvSpPr>
          <p:cNvPr id="28" name="日付プレースホルダ 27"/>
          <p:cNvSpPr>
            <a:spLocks noGrp="1"/>
          </p:cNvSpPr>
          <p:nvPr>
            <p:ph type="dt" sz="half" idx="10"/>
          </p:nvPr>
        </p:nvSpPr>
        <p:spPr bwMode="auto">
          <a:xfrm rot="5400000">
            <a:off x="7764621" y="1174097"/>
            <a:ext cx="2286000" cy="381000"/>
          </a:xfrm>
        </p:spPr>
        <p:txBody>
          <a:bodyPr/>
          <a:lstStyle/>
          <a:p>
            <a:pPr>
              <a:defRPr/>
            </a:pPr>
            <a:fld id="{0ABC196F-21E5-4812-86CF-5F8884C28E68}" type="datetime1">
              <a:rPr lang="ja-JP" altLang="en-US" smtClean="0"/>
              <a:pPr>
                <a:defRPr/>
              </a:pPr>
              <a:t>2014/6/20</a:t>
            </a:fld>
            <a:endParaRPr lang="ja-JP" altLang="en-US"/>
          </a:p>
        </p:txBody>
      </p:sp>
      <p:sp>
        <p:nvSpPr>
          <p:cNvPr id="17" name="フッター プレースホルダ 16"/>
          <p:cNvSpPr>
            <a:spLocks noGrp="1"/>
          </p:cNvSpPr>
          <p:nvPr>
            <p:ph type="ftr" sz="quarter" idx="11"/>
          </p:nvPr>
        </p:nvSpPr>
        <p:spPr bwMode="auto">
          <a:xfrm rot="5400000">
            <a:off x="7077269" y="4181669"/>
            <a:ext cx="3657600" cy="384048"/>
          </a:xfrm>
          <a:prstGeom prst="rect">
            <a:avLst/>
          </a:prstGeom>
        </p:spPr>
        <p:txBody>
          <a:bodyPr/>
          <a:lstStyle/>
          <a:p>
            <a:pPr>
              <a:defRPr/>
            </a:pPr>
            <a:r>
              <a:rPr lang="en-US" altLang="ja-JP" smtClean="0"/>
              <a:t>Version01 DA10066-01H</a:t>
            </a:r>
            <a:endParaRPr lang="ja-JP" altLang="en-US" dirty="0"/>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grpSp>
        <p:nvGrpSpPr>
          <p:cNvPr id="34" name="グループ化 16"/>
          <p:cNvGrpSpPr>
            <a:grpSpLocks/>
          </p:cNvGrpSpPr>
          <p:nvPr userDrawn="1"/>
        </p:nvGrpSpPr>
        <p:grpSpPr bwMode="auto">
          <a:xfrm>
            <a:off x="-9522" y="6813550"/>
            <a:ext cx="9153525" cy="46038"/>
            <a:chOff x="-9525" y="6813376"/>
            <a:chExt cx="9153525" cy="46212"/>
          </a:xfrm>
        </p:grpSpPr>
        <p:sp>
          <p:nvSpPr>
            <p:cNvPr id="35" name="正方形/長方形 34"/>
            <p:cNvSpPr/>
            <p:nvPr/>
          </p:nvSpPr>
          <p:spPr bwMode="auto">
            <a:xfrm rot="10800000" flipV="1">
              <a:off x="5321300" y="6813376"/>
              <a:ext cx="3822700" cy="4621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平行四辺形 35"/>
            <p:cNvSpPr/>
            <p:nvPr/>
          </p:nvSpPr>
          <p:spPr bwMode="auto">
            <a:xfrm rot="10800000" flipV="1">
              <a:off x="4470400" y="6813376"/>
              <a:ext cx="1366838" cy="46212"/>
            </a:xfrm>
            <a:prstGeom prst="parallelogram">
              <a:avLst>
                <a:gd name="adj" fmla="val 1281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bwMode="auto">
            <a:xfrm rot="10800000" flipV="1">
              <a:off x="-9525" y="6813376"/>
              <a:ext cx="5021263" cy="462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pic>
        <p:nvPicPr>
          <p:cNvPr id="38" name="Picture 1033"/>
          <p:cNvPicPr>
            <a:picLocks noChangeAspect="1" noChangeArrowheads="1"/>
          </p:cNvPicPr>
          <p:nvPr userDrawn="1"/>
        </p:nvPicPr>
        <p:blipFill>
          <a:blip r:embed="rId2" cstate="email"/>
          <a:srcRect/>
          <a:stretch>
            <a:fillRect/>
          </a:stretch>
        </p:blipFill>
        <p:spPr bwMode="auto">
          <a:xfrm>
            <a:off x="7832001" y="6558846"/>
            <a:ext cx="1276503" cy="21602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1AD6966F-12B9-46DC-BB45-E6ADA67EE70E}" type="datetime1">
              <a:rPr lang="ja-JP" altLang="en-US" smtClean="0"/>
              <a:pPr>
                <a:defRPr/>
              </a:pPr>
              <a:t>2014/6/20</a:t>
            </a:fld>
            <a:endParaRPr lang="ja-JP" altLang="en-US"/>
          </a:p>
        </p:txBody>
      </p:sp>
      <p:sp>
        <p:nvSpPr>
          <p:cNvPr id="5" name="フッター プレースホルダ 4"/>
          <p:cNvSpPr>
            <a:spLocks noGrp="1"/>
          </p:cNvSpPr>
          <p:nvPr>
            <p:ph type="ftr" sz="quarter" idx="11"/>
          </p:nvPr>
        </p:nvSpPr>
        <p:spPr>
          <a:xfrm rot="5400000">
            <a:off x="6990186" y="3737240"/>
            <a:ext cx="3200400" cy="365760"/>
          </a:xfrm>
          <a:prstGeom prst="rect">
            <a:avLst/>
          </a:prstGeom>
        </p:spPr>
        <p:txBody>
          <a:bodyPr/>
          <a:lstStyle/>
          <a:p>
            <a:pPr>
              <a:defRPr/>
            </a:pPr>
            <a:r>
              <a:rPr lang="en-US" altLang="ja-JP" smtClean="0"/>
              <a:t>Version01 DA10066-01H</a:t>
            </a:r>
            <a:endParaRPr lang="ja-JP" altLang="en-US"/>
          </a:p>
        </p:txBody>
      </p:sp>
      <p:sp>
        <p:nvSpPr>
          <p:cNvPr id="6" name="スライド番号プレースホルダ 5"/>
          <p:cNvSpPr>
            <a:spLocks noGrp="1"/>
          </p:cNvSpPr>
          <p:nvPr>
            <p:ph type="sldNum" sz="quarter" idx="12"/>
          </p:nvPr>
        </p:nvSpPr>
        <p:spPr/>
        <p:txBody>
          <a:bodyPr/>
          <a:lstStyle/>
          <a:p>
            <a:pPr>
              <a:defRPr/>
            </a:pPr>
            <a:fld id="{464840CF-4D89-4D2C-8805-5C9FE3B167E8}" type="slidenum">
              <a:rPr lang="ja-JP" altLang="en-US" smtClean="0"/>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B6A6BE14-E7C5-4DFF-B81C-ECE1E05606EF}" type="datetime1">
              <a:rPr lang="ja-JP" altLang="en-US" smtClean="0"/>
              <a:pPr>
                <a:defRPr/>
              </a:pPr>
              <a:t>2014/6/20</a:t>
            </a:fld>
            <a:endParaRPr lang="ja-JP" altLang="en-US"/>
          </a:p>
        </p:txBody>
      </p:sp>
      <p:sp>
        <p:nvSpPr>
          <p:cNvPr id="5" name="フッター プレースホルダ 4"/>
          <p:cNvSpPr>
            <a:spLocks noGrp="1"/>
          </p:cNvSpPr>
          <p:nvPr>
            <p:ph type="ftr" sz="quarter" idx="11"/>
          </p:nvPr>
        </p:nvSpPr>
        <p:spPr>
          <a:xfrm rot="5400000">
            <a:off x="6990186" y="3737240"/>
            <a:ext cx="3200400" cy="365760"/>
          </a:xfrm>
          <a:prstGeom prst="rect">
            <a:avLst/>
          </a:prstGeom>
        </p:spPr>
        <p:txBody>
          <a:bodyPr/>
          <a:lstStyle/>
          <a:p>
            <a:pPr>
              <a:defRPr/>
            </a:pPr>
            <a:r>
              <a:rPr lang="en-US" altLang="ja-JP" smtClean="0"/>
              <a:t>Version01 DA10066-01H</a:t>
            </a:r>
            <a:endParaRPr lang="ja-JP" altLang="en-US"/>
          </a:p>
        </p:txBody>
      </p:sp>
      <p:sp>
        <p:nvSpPr>
          <p:cNvPr id="6" name="スライド番号プレースホルダ 5"/>
          <p:cNvSpPr>
            <a:spLocks noGrp="1"/>
          </p:cNvSpPr>
          <p:nvPr>
            <p:ph type="sldNum" sz="quarter" idx="12"/>
          </p:nvPr>
        </p:nvSpPr>
        <p:spPr/>
        <p:txBody>
          <a:bodyPr/>
          <a:lstStyle/>
          <a:p>
            <a:pPr>
              <a:defRPr/>
            </a:pPr>
            <a:fld id="{6A99DA03-F739-435D-94CF-DB42C36D12EC}" type="slidenum">
              <a:rPr lang="ja-JP" altLang="en-US" smtClean="0"/>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7467600" cy="562074"/>
          </a:xfrm>
        </p:spPr>
        <p:txBody>
          <a:bodyPr anchor="t"/>
          <a:lstStyle/>
          <a:p>
            <a:r>
              <a:rPr kumimoji="0" lang="ja-JP" altLang="en-US" dirty="0" smtClean="0"/>
              <a:t>マスタ タイトルの書式設定</a:t>
            </a:r>
            <a:endParaRPr kumimoji="0" lang="en-US" dirty="0"/>
          </a:p>
        </p:txBody>
      </p:sp>
      <p:sp>
        <p:nvSpPr>
          <p:cNvPr id="8" name="コンテンツ プレースホルダ 7"/>
          <p:cNvSpPr>
            <a:spLocks noGrp="1"/>
          </p:cNvSpPr>
          <p:nvPr>
            <p:ph sz="quarter" idx="1"/>
          </p:nvPr>
        </p:nvSpPr>
        <p:spPr>
          <a:xfrm>
            <a:off x="457200" y="1052736"/>
            <a:ext cx="7467600" cy="5421216"/>
          </a:xfrm>
        </p:spPr>
        <p:txBody>
          <a:bodyPr/>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eaLnBrk="1" latinLnBrk="0" hangingPunct="1"/>
            <a:r>
              <a:rPr lang="ja-JP" altLang="en-US" dirty="0" smtClean="0"/>
              <a:t>マスタ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7" name="日付プレースホルダ 6"/>
          <p:cNvSpPr>
            <a:spLocks noGrp="1"/>
          </p:cNvSpPr>
          <p:nvPr>
            <p:ph type="dt" sz="half" idx="14"/>
          </p:nvPr>
        </p:nvSpPr>
        <p:spPr/>
        <p:txBody>
          <a:bodyPr rtlCol="0"/>
          <a:lstStyle/>
          <a:p>
            <a:pPr>
              <a:defRPr/>
            </a:pPr>
            <a:fld id="{8709E071-1BF8-402E-804C-72061FE7B240}" type="datetime1">
              <a:rPr lang="ja-JP" altLang="en-US" smtClean="0"/>
              <a:pPr>
                <a:defRPr/>
              </a:pPr>
              <a:t>2014/6/20</a:t>
            </a:fld>
            <a:endParaRPr lang="ja-JP" altLang="en-US"/>
          </a:p>
        </p:txBody>
      </p:sp>
      <p:sp>
        <p:nvSpPr>
          <p:cNvPr id="9" name="スライド番号プレースホルダ 8"/>
          <p:cNvSpPr>
            <a:spLocks noGrp="1"/>
          </p:cNvSpPr>
          <p:nvPr>
            <p:ph type="sldNum" sz="quarter" idx="15"/>
          </p:nvPr>
        </p:nvSpPr>
        <p:spPr/>
        <p:txBody>
          <a:bodyPr rtlCol="0"/>
          <a:lstStyle/>
          <a:p>
            <a:pPr>
              <a:defRPr/>
            </a:pPr>
            <a:fld id="{6229CF43-64C2-4374-B50B-97DE7C640DAB}" type="slidenum">
              <a:rPr lang="ja-JP" altLang="en-US" smtClean="0"/>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pPr>
              <a:defRPr/>
            </a:pPr>
            <a:fld id="{8E3B1F81-2B85-490B-BE3A-9577D1305F2C}" type="datetime1">
              <a:rPr lang="ja-JP" altLang="en-US" smtClean="0"/>
              <a:pPr>
                <a:defRPr/>
              </a:pPr>
              <a:t>2014/6/20</a:t>
            </a:fld>
            <a:endParaRPr lang="ja-JP" altLang="en-US"/>
          </a:p>
        </p:txBody>
      </p:sp>
      <p:sp>
        <p:nvSpPr>
          <p:cNvPr id="5" name="フッター プレースホルダ 4"/>
          <p:cNvSpPr>
            <a:spLocks noGrp="1"/>
          </p:cNvSpPr>
          <p:nvPr>
            <p:ph type="ftr" sz="quarter" idx="11"/>
          </p:nvPr>
        </p:nvSpPr>
        <p:spPr bwMode="auto">
          <a:xfrm rot="5400000">
            <a:off x="7077456" y="4178808"/>
            <a:ext cx="3657600" cy="384048"/>
          </a:xfrm>
          <a:prstGeom prst="rect">
            <a:avLst/>
          </a:prstGeom>
        </p:spPr>
        <p:txBody>
          <a:bodyPr/>
          <a:lstStyle/>
          <a:p>
            <a:pPr>
              <a:defRPr/>
            </a:pPr>
            <a:r>
              <a:rPr lang="en-US" altLang="ja-JP" smtClean="0"/>
              <a:t>Version01 DA10066-01H</a:t>
            </a:r>
            <a:endParaRPr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pPr>
              <a:defRPr/>
            </a:pPr>
            <a:fld id="{ABFF1885-955D-43E5-8D62-D16F667F3DBD}" type="slidenum">
              <a:rPr lang="ja-JP" altLang="en-US" smtClean="0"/>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pPr>
              <a:defRPr/>
            </a:pPr>
            <a:fld id="{69008C48-277D-4B1D-ABAF-95E21FA9CB60}" type="datetime1">
              <a:rPr lang="ja-JP" altLang="en-US" smtClean="0"/>
              <a:pPr>
                <a:defRPr/>
              </a:pPr>
              <a:t>2014/6/20</a:t>
            </a:fld>
            <a:endParaRPr lang="ja-JP" altLang="en-US"/>
          </a:p>
        </p:txBody>
      </p:sp>
      <p:sp>
        <p:nvSpPr>
          <p:cNvPr id="6" name="フッター プレースホルダ 5"/>
          <p:cNvSpPr>
            <a:spLocks noGrp="1"/>
          </p:cNvSpPr>
          <p:nvPr>
            <p:ph type="ftr" sz="quarter" idx="11"/>
          </p:nvPr>
        </p:nvSpPr>
        <p:spPr>
          <a:xfrm rot="5400000">
            <a:off x="6990186" y="3737240"/>
            <a:ext cx="3200400" cy="365760"/>
          </a:xfrm>
          <a:prstGeom prst="rect">
            <a:avLst/>
          </a:prstGeom>
        </p:spPr>
        <p:txBody>
          <a:bodyPr/>
          <a:lstStyle/>
          <a:p>
            <a:pPr>
              <a:defRPr/>
            </a:pPr>
            <a:r>
              <a:rPr lang="en-US" altLang="ja-JP" smtClean="0"/>
              <a:t>Version01 DA10066-01H</a:t>
            </a:r>
            <a:endParaRPr lang="ja-JP" altLang="en-US"/>
          </a:p>
        </p:txBody>
      </p:sp>
      <p:sp>
        <p:nvSpPr>
          <p:cNvPr id="7" name="スライド番号プレースホルダ 6"/>
          <p:cNvSpPr>
            <a:spLocks noGrp="1"/>
          </p:cNvSpPr>
          <p:nvPr>
            <p:ph type="sldNum" sz="quarter" idx="12"/>
          </p:nvPr>
        </p:nvSpPr>
        <p:spPr/>
        <p:txBody>
          <a:bodyPr/>
          <a:lstStyle/>
          <a:p>
            <a:pPr>
              <a:defRPr/>
            </a:pPr>
            <a:fld id="{8F307B06-C617-41B7-B135-A975D5E0920B}" type="slidenum">
              <a:rPr lang="ja-JP" altLang="en-US" smtClean="0"/>
              <a:pPr>
                <a:defRPr/>
              </a:pPr>
              <a:t>&lt;#&gt;</a:t>
            </a:fld>
            <a:endParaRPr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pPr>
              <a:defRPr/>
            </a:pPr>
            <a:fld id="{EB803969-DA99-4C2C-8A46-8C8952A8033E}" type="datetime1">
              <a:rPr lang="ja-JP" altLang="en-US" smtClean="0"/>
              <a:pPr>
                <a:defRPr/>
              </a:pPr>
              <a:t>2014/6/20</a:t>
            </a:fld>
            <a:endParaRPr lang="ja-JP" altLang="en-US"/>
          </a:p>
        </p:txBody>
      </p:sp>
      <p:sp>
        <p:nvSpPr>
          <p:cNvPr id="8" name="フッター プレースホルダ 7"/>
          <p:cNvSpPr>
            <a:spLocks noGrp="1"/>
          </p:cNvSpPr>
          <p:nvPr>
            <p:ph type="ftr" sz="quarter" idx="11"/>
          </p:nvPr>
        </p:nvSpPr>
        <p:spPr>
          <a:xfrm rot="5400000">
            <a:off x="6990186" y="3737240"/>
            <a:ext cx="3200400" cy="365760"/>
          </a:xfrm>
          <a:prstGeom prst="rect">
            <a:avLst/>
          </a:prstGeom>
        </p:spPr>
        <p:txBody>
          <a:bodyPr/>
          <a:lstStyle/>
          <a:p>
            <a:pPr>
              <a:defRPr/>
            </a:pPr>
            <a:r>
              <a:rPr lang="en-US" altLang="ja-JP" smtClean="0"/>
              <a:t>Version01 DA10066-01H</a:t>
            </a:r>
            <a:endParaRPr lang="ja-JP" altLang="en-US"/>
          </a:p>
        </p:txBody>
      </p:sp>
      <p:sp>
        <p:nvSpPr>
          <p:cNvPr id="9" name="スライド番号プレースホルダ 8"/>
          <p:cNvSpPr>
            <a:spLocks noGrp="1"/>
          </p:cNvSpPr>
          <p:nvPr>
            <p:ph type="sldNum" sz="quarter" idx="12"/>
          </p:nvPr>
        </p:nvSpPr>
        <p:spPr/>
        <p:txBody>
          <a:bodyPr/>
          <a:lstStyle/>
          <a:p>
            <a:pPr>
              <a:defRPr/>
            </a:pPr>
            <a:fld id="{01951E1E-5520-4EC3-B0BA-2600C47E0BC7}" type="slidenum">
              <a:rPr lang="ja-JP" altLang="en-US" smtClean="0"/>
              <a:pPr>
                <a:defRPr/>
              </a:pPr>
              <a:t>&lt;#&gt;</a:t>
            </a:fld>
            <a:endParaRPr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pPr>
              <a:defRPr/>
            </a:pPr>
            <a:fld id="{CF4E80B2-E3A9-451E-B740-5629BCEF9191}" type="datetime1">
              <a:rPr lang="ja-JP" altLang="en-US" smtClean="0"/>
              <a:pPr>
                <a:defRPr/>
              </a:pPr>
              <a:t>2014/6/20</a:t>
            </a:fld>
            <a:endParaRPr lang="ja-JP" altLang="en-US"/>
          </a:p>
        </p:txBody>
      </p:sp>
      <p:sp>
        <p:nvSpPr>
          <p:cNvPr id="7" name="スライド番号プレースホルダ 6"/>
          <p:cNvSpPr>
            <a:spLocks noGrp="1"/>
          </p:cNvSpPr>
          <p:nvPr>
            <p:ph type="sldNum" sz="quarter" idx="11"/>
          </p:nvPr>
        </p:nvSpPr>
        <p:spPr/>
        <p:txBody>
          <a:bodyPr rtlCol="0"/>
          <a:lstStyle/>
          <a:p>
            <a:pPr>
              <a:defRPr/>
            </a:pPr>
            <a:fld id="{D46925E2-E0B6-4F2B-AB48-12F95201321A}" type="slidenum">
              <a:rPr lang="ja-JP" altLang="en-US" smtClean="0"/>
              <a:pPr>
                <a:defRPr/>
              </a:pPr>
              <a:t>&lt;#&gt;</a:t>
            </a:fld>
            <a:endParaRPr lang="ja-JP" altLang="en-US"/>
          </a:p>
        </p:txBody>
      </p:sp>
      <p:sp>
        <p:nvSpPr>
          <p:cNvPr id="8" name="フッター プレースホルダ 7"/>
          <p:cNvSpPr>
            <a:spLocks noGrp="1"/>
          </p:cNvSpPr>
          <p:nvPr>
            <p:ph type="ftr" sz="quarter" idx="12"/>
          </p:nvPr>
        </p:nvSpPr>
        <p:spPr>
          <a:xfrm rot="5400000">
            <a:off x="6990186" y="3737240"/>
            <a:ext cx="3200400" cy="365760"/>
          </a:xfrm>
          <a:prstGeom prst="rect">
            <a:avLst/>
          </a:prstGeom>
        </p:spPr>
        <p:txBody>
          <a:bodyPr rtlCol="0"/>
          <a:lstStyle/>
          <a:p>
            <a:pPr>
              <a:defRPr/>
            </a:pPr>
            <a:r>
              <a:rPr lang="en-US" altLang="ja-JP" smtClean="0"/>
              <a:t>Version01 DA10066-01H</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FB9C466E-310B-41AC-B002-C05E2FDC5A54}" type="datetime1">
              <a:rPr lang="ja-JP" altLang="en-US" smtClean="0"/>
              <a:pPr>
                <a:defRPr/>
              </a:pPr>
              <a:t>2014/6/20</a:t>
            </a:fld>
            <a:endParaRPr lang="ja-JP" altLang="en-US"/>
          </a:p>
        </p:txBody>
      </p:sp>
      <p:sp>
        <p:nvSpPr>
          <p:cNvPr id="3" name="フッター プレースホルダ 2"/>
          <p:cNvSpPr>
            <a:spLocks noGrp="1"/>
          </p:cNvSpPr>
          <p:nvPr>
            <p:ph type="ftr" sz="quarter" idx="11"/>
          </p:nvPr>
        </p:nvSpPr>
        <p:spPr>
          <a:xfrm rot="5400000">
            <a:off x="6990186" y="3737240"/>
            <a:ext cx="3200400" cy="365760"/>
          </a:xfrm>
          <a:prstGeom prst="rect">
            <a:avLst/>
          </a:prstGeom>
        </p:spPr>
        <p:txBody>
          <a:bodyPr/>
          <a:lstStyle/>
          <a:p>
            <a:pPr>
              <a:defRPr/>
            </a:pPr>
            <a:r>
              <a:rPr lang="en-US" altLang="ja-JP" smtClean="0"/>
              <a:t>Version01 DA10066-01H</a:t>
            </a:r>
            <a:endParaRPr lang="ja-JP" altLang="en-US"/>
          </a:p>
        </p:txBody>
      </p:sp>
      <p:sp>
        <p:nvSpPr>
          <p:cNvPr id="4" name="スライド番号プレースホルダ 3"/>
          <p:cNvSpPr>
            <a:spLocks noGrp="1"/>
          </p:cNvSpPr>
          <p:nvPr>
            <p:ph type="sldNum" sz="quarter" idx="12"/>
          </p:nvPr>
        </p:nvSpPr>
        <p:spPr/>
        <p:txBody>
          <a:bodyPr/>
          <a:lstStyle/>
          <a:p>
            <a:pPr>
              <a:defRPr/>
            </a:pPr>
            <a:fld id="{5CFF462C-B642-458C-A36E-008AB3B1AAD3}" type="slidenum">
              <a:rPr lang="ja-JP" altLang="en-US" smtClean="0"/>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pPr>
              <a:defRPr/>
            </a:pPr>
            <a:fld id="{BA7D32DE-2A17-4974-B471-963703EE8F0D}" type="datetime1">
              <a:rPr lang="ja-JP" altLang="en-US" smtClean="0"/>
              <a:pPr>
                <a:defRPr/>
              </a:pPr>
              <a:t>2014/6/20</a:t>
            </a:fld>
            <a:endParaRPr lang="ja-JP" altLang="en-US"/>
          </a:p>
        </p:txBody>
      </p:sp>
      <p:sp>
        <p:nvSpPr>
          <p:cNvPr id="22" name="スライド番号プレースホルダ 21"/>
          <p:cNvSpPr>
            <a:spLocks noGrp="1"/>
          </p:cNvSpPr>
          <p:nvPr>
            <p:ph type="sldNum" sz="quarter" idx="15"/>
          </p:nvPr>
        </p:nvSpPr>
        <p:spPr/>
        <p:txBody>
          <a:bodyPr rtlCol="0"/>
          <a:lstStyle/>
          <a:p>
            <a:pPr>
              <a:defRPr/>
            </a:pPr>
            <a:fld id="{4FF8357D-F477-4F6D-8831-C453F4103EB8}" type="slidenum">
              <a:rPr lang="ja-JP" altLang="en-US" smtClean="0"/>
              <a:pPr>
                <a:defRPr/>
              </a:pPr>
              <a:t>&lt;#&gt;</a:t>
            </a:fld>
            <a:endParaRPr lang="ja-JP" altLang="en-US"/>
          </a:p>
        </p:txBody>
      </p:sp>
      <p:sp>
        <p:nvSpPr>
          <p:cNvPr id="23" name="フッター プレースホルダ 22"/>
          <p:cNvSpPr>
            <a:spLocks noGrp="1"/>
          </p:cNvSpPr>
          <p:nvPr>
            <p:ph type="ftr" sz="quarter" idx="16"/>
          </p:nvPr>
        </p:nvSpPr>
        <p:spPr>
          <a:xfrm rot="5400000">
            <a:off x="6990186" y="3737240"/>
            <a:ext cx="3200400" cy="365760"/>
          </a:xfrm>
          <a:prstGeom prst="rect">
            <a:avLst/>
          </a:prstGeom>
        </p:spPr>
        <p:txBody>
          <a:bodyPr rtlCol="0"/>
          <a:lstStyle/>
          <a:p>
            <a:pPr>
              <a:defRPr/>
            </a:pPr>
            <a:r>
              <a:rPr lang="en-US" altLang="ja-JP" smtClean="0"/>
              <a:t>Version01 DA10066-01H</a:t>
            </a:r>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pPr>
              <a:defRPr/>
            </a:pPr>
            <a:fld id="{D17C9800-165F-4CEC-9D1A-7545B96D8BC7}" type="datetime1">
              <a:rPr lang="ja-JP" altLang="en-US" smtClean="0"/>
              <a:pPr>
                <a:defRPr/>
              </a:pPr>
              <a:t>2014/6/20</a:t>
            </a:fld>
            <a:endParaRPr lang="ja-JP" altLang="en-US"/>
          </a:p>
        </p:txBody>
      </p:sp>
      <p:sp>
        <p:nvSpPr>
          <p:cNvPr id="18" name="スライド番号プレースホルダ 17"/>
          <p:cNvSpPr>
            <a:spLocks noGrp="1"/>
          </p:cNvSpPr>
          <p:nvPr>
            <p:ph type="sldNum" sz="quarter" idx="11"/>
          </p:nvPr>
        </p:nvSpPr>
        <p:spPr/>
        <p:txBody>
          <a:bodyPr rtlCol="0"/>
          <a:lstStyle/>
          <a:p>
            <a:pPr>
              <a:defRPr/>
            </a:pPr>
            <a:fld id="{A7BE7ADD-7934-4A43-A30A-D5894576D857}" type="slidenum">
              <a:rPr lang="ja-JP" altLang="en-US" smtClean="0"/>
              <a:pPr>
                <a:defRPr/>
              </a:pPr>
              <a:t>&lt;#&gt;</a:t>
            </a:fld>
            <a:endParaRPr lang="ja-JP" altLang="en-US"/>
          </a:p>
        </p:txBody>
      </p:sp>
      <p:sp>
        <p:nvSpPr>
          <p:cNvPr id="21" name="フッター プレースホルダ 20"/>
          <p:cNvSpPr>
            <a:spLocks noGrp="1"/>
          </p:cNvSpPr>
          <p:nvPr>
            <p:ph type="ftr" sz="quarter" idx="12"/>
          </p:nvPr>
        </p:nvSpPr>
        <p:spPr>
          <a:xfrm rot="5400000">
            <a:off x="6990186" y="3737240"/>
            <a:ext cx="3200400" cy="365760"/>
          </a:xfrm>
          <a:prstGeom prst="rect">
            <a:avLst/>
          </a:prstGeom>
        </p:spPr>
        <p:txBody>
          <a:bodyPr rtlCol="0"/>
          <a:lstStyle/>
          <a:p>
            <a:pPr>
              <a:defRPr/>
            </a:pPr>
            <a:r>
              <a:rPr lang="en-US" altLang="ja-JP" smtClean="0"/>
              <a:t>Version01 DA10066-01H</a:t>
            </a:r>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44624"/>
            <a:ext cx="7467600" cy="562074"/>
          </a:xfrm>
          <a:prstGeom prst="rect">
            <a:avLst/>
          </a:prstGeom>
        </p:spPr>
        <p:txBody>
          <a:bodyPr vert="horz" anchor="t">
            <a:normAutofit/>
          </a:bodyPr>
          <a:lstStyle/>
          <a:p>
            <a:r>
              <a:rPr kumimoji="0" lang="ja-JP" altLang="en-US" dirty="0" smtClean="0"/>
              <a:t>マスタ タイトルの書式設定</a:t>
            </a:r>
            <a:endParaRPr kumimoji="0" lang="en-US" dirty="0"/>
          </a:p>
        </p:txBody>
      </p:sp>
      <p:sp>
        <p:nvSpPr>
          <p:cNvPr id="13" name="テキスト プレースホルダ 12"/>
          <p:cNvSpPr>
            <a:spLocks noGrp="1"/>
          </p:cNvSpPr>
          <p:nvPr>
            <p:ph type="body" idx="1"/>
          </p:nvPr>
        </p:nvSpPr>
        <p:spPr>
          <a:xfrm>
            <a:off x="457200" y="980728"/>
            <a:ext cx="8147248" cy="5493224"/>
          </a:xfrm>
          <a:prstGeom prst="rect">
            <a:avLst/>
          </a:prstGeom>
        </p:spPr>
        <p:txBody>
          <a:bodyPr vert="horz">
            <a:normAutofit/>
          </a:bodyPr>
          <a:lstStyle/>
          <a:p>
            <a:pPr lvl="0" eaLnBrk="1" latinLnBrk="0" hangingPunct="1"/>
            <a:r>
              <a:rPr kumimoji="0" lang="ja-JP" altLang="en-US" dirty="0" smtClean="0"/>
              <a:t>マスタ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 13"/>
          <p:cNvSpPr>
            <a:spLocks noGrp="1"/>
          </p:cNvSpPr>
          <p:nvPr>
            <p:ph type="dt" sz="half" idx="2"/>
          </p:nvPr>
        </p:nvSpPr>
        <p:spPr>
          <a:xfrm>
            <a:off x="107504" y="6501336"/>
            <a:ext cx="201168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8522E7DD-1490-4E7A-AFA7-6F8A145F437F}" type="datetime1">
              <a:rPr lang="ja-JP" altLang="en-US" smtClean="0"/>
              <a:pPr>
                <a:defRPr/>
              </a:pPr>
              <a:t>2014/6/20</a:t>
            </a:fld>
            <a:endParaRPr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rgbClr val="7030A0"/>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rgbClr val="7030A0">
              <a:alpha val="87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598344" y="6264736"/>
            <a:ext cx="548640" cy="548640"/>
          </a:xfrm>
          <a:prstGeom prst="ellipse">
            <a:avLst/>
          </a:prstGeom>
          <a:solidFill>
            <a:srgbClr val="7030A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570912" y="6282992"/>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3E8791F6-FA4C-44E9-AF1F-C045C541F870}" type="slidenum">
              <a:rPr lang="ja-JP" altLang="en-US" smtClean="0"/>
              <a:pPr>
                <a:defRPr/>
              </a:pPr>
              <a:t>&lt;#&gt;</a:t>
            </a:fld>
            <a:endParaRPr lang="ja-JP" altLang="en-US" dirty="0"/>
          </a:p>
        </p:txBody>
      </p:sp>
      <p:pic>
        <p:nvPicPr>
          <p:cNvPr id="15" name="Picture 1033"/>
          <p:cNvPicPr>
            <a:picLocks noChangeAspect="1" noChangeArrowheads="1"/>
          </p:cNvPicPr>
          <p:nvPr userDrawn="1"/>
        </p:nvPicPr>
        <p:blipFill>
          <a:blip r:embed="rId13" cstate="email"/>
          <a:srcRect/>
          <a:stretch>
            <a:fillRect/>
          </a:stretch>
        </p:blipFill>
        <p:spPr bwMode="auto">
          <a:xfrm>
            <a:off x="7183929" y="6558846"/>
            <a:ext cx="1276503" cy="216024"/>
          </a:xfrm>
          <a:prstGeom prst="rect">
            <a:avLst/>
          </a:prstGeom>
          <a:noFill/>
          <a:ln w="9525">
            <a:noFill/>
            <a:miter lim="800000"/>
            <a:headEnd/>
            <a:tailEnd/>
          </a:ln>
        </p:spPr>
      </p:pic>
      <p:cxnSp>
        <p:nvCxnSpPr>
          <p:cNvPr id="18" name="直線コネクタ 17"/>
          <p:cNvCxnSpPr/>
          <p:nvPr userDrawn="1"/>
        </p:nvCxnSpPr>
        <p:spPr>
          <a:xfrm>
            <a:off x="179512" y="620688"/>
            <a:ext cx="8424936" cy="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l" rtl="0" eaLnBrk="1" latinLnBrk="0" hangingPunct="1">
        <a:spcBef>
          <a:spcPct val="0"/>
        </a:spcBef>
        <a:buNone/>
        <a:defRPr kumimoji="1" sz="3000" b="1" kern="1200" cap="small" baseline="0">
          <a:solidFill>
            <a:schemeClr val="tx2"/>
          </a:solidFill>
          <a:latin typeface="ＭＳ Ｐゴシック" pitchFamily="50" charset="-128"/>
          <a:ea typeface="ＭＳ Ｐゴシック" pitchFamily="50" charset="-128"/>
          <a:cs typeface="+mj-cs"/>
        </a:defRPr>
      </a:lvl1pPr>
    </p:titleStyle>
    <p:bodyStyle>
      <a:lvl1pPr marL="457200" indent="-457200" algn="l" rtl="0" eaLnBrk="1" latinLnBrk="0" hangingPunct="1">
        <a:spcBef>
          <a:spcPts val="600"/>
        </a:spcBef>
        <a:buClr>
          <a:schemeClr val="accent1"/>
        </a:buClr>
        <a:buSzPct val="70000"/>
        <a:buFont typeface="+mj-lt"/>
        <a:buAutoNum type="arabicPeriod"/>
        <a:defRPr kumimoji="1" sz="2400" kern="1200">
          <a:solidFill>
            <a:schemeClr val="tx1"/>
          </a:solidFill>
          <a:latin typeface="ＭＳ Ｐゴシック" pitchFamily="50" charset="-128"/>
          <a:ea typeface="ＭＳ Ｐゴシック" pitchFamily="50" charset="-128"/>
          <a:cs typeface="+mn-cs"/>
        </a:defRPr>
      </a:lvl1pPr>
      <a:lvl2pPr marL="822960" indent="-457200" algn="l" rtl="0" eaLnBrk="1" latinLnBrk="0" hangingPunct="1">
        <a:spcBef>
          <a:spcPct val="20000"/>
        </a:spcBef>
        <a:buClr>
          <a:schemeClr val="accent1"/>
        </a:buClr>
        <a:buSzPct val="80000"/>
        <a:buFont typeface="+mj-ea"/>
        <a:buAutoNum type="circleNumDbPlain"/>
        <a:defRPr kumimoji="1" sz="2100" kern="1200">
          <a:solidFill>
            <a:schemeClr val="tx1"/>
          </a:solidFill>
          <a:latin typeface="ＭＳ Ｐゴシック" pitchFamily="50" charset="-128"/>
          <a:ea typeface="ＭＳ Ｐゴシック" pitchFamily="50" charset="-128"/>
          <a:cs typeface="+mn-cs"/>
        </a:defRPr>
      </a:lvl2pPr>
      <a:lvl3pPr marL="1074420" indent="-342900" algn="l" rtl="0" eaLnBrk="1" latinLnBrk="0" hangingPunct="1">
        <a:spcBef>
          <a:spcPct val="20000"/>
        </a:spcBef>
        <a:buClr>
          <a:schemeClr val="accent1">
            <a:shade val="75000"/>
          </a:schemeClr>
        </a:buClr>
        <a:buSzPct val="60000"/>
        <a:buFont typeface="+mj-lt"/>
        <a:buAutoNum type="alphaUcParenR"/>
        <a:defRPr kumimoji="1" sz="1800" kern="1200">
          <a:solidFill>
            <a:schemeClr val="tx1"/>
          </a:solidFill>
          <a:latin typeface="ＭＳ Ｐゴシック" pitchFamily="50" charset="-128"/>
          <a:ea typeface="ＭＳ Ｐゴシック" pitchFamily="50" charset="-128"/>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ＭＳ Ｐゴシック" pitchFamily="50" charset="-128"/>
          <a:ea typeface="ＭＳ Ｐゴシック" pitchFamily="50" charset="-128"/>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ＭＳ Ｐゴシック" pitchFamily="50" charset="-128"/>
          <a:ea typeface="ＭＳ Ｐゴシック" pitchFamily="50" charset="-128"/>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jpeg"/><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google.co.jp/url?sa=i&amp;rct=j&amp;q=&amp;esrc=s&amp;frm=1&amp;source=images&amp;cd=&amp;cad=rja&amp;uact=8&amp;docid=WpTF72wF2HYqCM&amp;tbnid=kq_O3BAHXrITxM:&amp;ved=0CAUQjRw&amp;url=http://news.softpedia.com/news/Adobe-Illustrator-CC-17-0-1-Available-for-Windows-402678.shtml&amp;ei=tncyU-zDNIWzkgWH4oEQ&amp;psig=AFQjCNFNUXiVPETmL-W2BL07YSR77jql2w&amp;ust=1395902752281832" TargetMode="External"/><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04664"/>
            <a:ext cx="9144000" cy="4046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descr="C:\Users\ryosuke_nakayama\Documents\①SG製品\(C)JV300_150\写真\JPG\15.jpg"/>
          <p:cNvPicPr>
            <a:picLocks noChangeAspect="1" noChangeArrowheads="1"/>
          </p:cNvPicPr>
          <p:nvPr/>
        </p:nvPicPr>
        <p:blipFill>
          <a:blip r:embed="rId2" cstate="print"/>
          <a:srcRect/>
          <a:stretch>
            <a:fillRect/>
          </a:stretch>
        </p:blipFill>
        <p:spPr bwMode="auto">
          <a:xfrm>
            <a:off x="481251" y="2450281"/>
            <a:ext cx="4450789" cy="2346871"/>
          </a:xfrm>
          <a:prstGeom prst="rect">
            <a:avLst/>
          </a:prstGeom>
          <a:noFill/>
        </p:spPr>
      </p:pic>
      <p:sp>
        <p:nvSpPr>
          <p:cNvPr id="3" name="サブタイトル 2"/>
          <p:cNvSpPr>
            <a:spLocks noGrp="1"/>
          </p:cNvSpPr>
          <p:nvPr>
            <p:ph type="subTitle" idx="4294967295"/>
          </p:nvPr>
        </p:nvSpPr>
        <p:spPr>
          <a:xfrm>
            <a:off x="6302424" y="5517232"/>
            <a:ext cx="2734072" cy="1340768"/>
          </a:xfrm>
        </p:spPr>
        <p:txBody>
          <a:bodyPr>
            <a:noAutofit/>
          </a:bodyPr>
          <a:lstStyle/>
          <a:p>
            <a:pPr algn="r">
              <a:buNone/>
            </a:pPr>
            <a:r>
              <a:rPr lang="en-US" altLang="ja-JP" sz="1200" dirty="0" smtClean="0">
                <a:solidFill>
                  <a:schemeClr val="tx1"/>
                </a:solidFill>
                <a:latin typeface="メイリオ" pitchFamily="50" charset="-128"/>
                <a:ea typeface="メイリオ" pitchFamily="50" charset="-128"/>
                <a:cs typeface="メイリオ" pitchFamily="50" charset="-128"/>
              </a:rPr>
              <a:t>Global Marketing Department</a:t>
            </a:r>
          </a:p>
          <a:p>
            <a:pPr algn="r">
              <a:buNone/>
            </a:pPr>
            <a:r>
              <a:rPr kumimoji="1" lang="en-US" altLang="ja-JP" sz="1200" dirty="0" err="1" smtClean="0">
                <a:latin typeface="メイリオ" pitchFamily="50" charset="-128"/>
                <a:ea typeface="メイリオ" pitchFamily="50" charset="-128"/>
                <a:cs typeface="メイリオ" pitchFamily="50" charset="-128"/>
              </a:rPr>
              <a:t>Ryosuke</a:t>
            </a:r>
            <a:r>
              <a:rPr kumimoji="1" lang="en-US" altLang="ja-JP" sz="1200" dirty="0" smtClean="0">
                <a:latin typeface="メイリオ" pitchFamily="50" charset="-128"/>
                <a:ea typeface="メイリオ" pitchFamily="50" charset="-128"/>
                <a:cs typeface="メイリオ" pitchFamily="50" charset="-128"/>
              </a:rPr>
              <a:t> Nakayama</a:t>
            </a:r>
          </a:p>
          <a:p>
            <a:pPr algn="r">
              <a:buNone/>
            </a:pPr>
            <a:r>
              <a:rPr lang="en-US" altLang="ja-JP" sz="1200" dirty="0" smtClean="0">
                <a:latin typeface="メイリオ" pitchFamily="50" charset="-128"/>
                <a:ea typeface="メイリオ" pitchFamily="50" charset="-128"/>
                <a:cs typeface="メイリオ" pitchFamily="50" charset="-128"/>
              </a:rPr>
              <a:t>June</a:t>
            </a:r>
            <a:r>
              <a:rPr kumimoji="1" lang="en-US" altLang="ja-JP" sz="1200" dirty="0" smtClean="0">
                <a:latin typeface="メイリオ" pitchFamily="50" charset="-128"/>
                <a:ea typeface="メイリオ" pitchFamily="50" charset="-128"/>
                <a:cs typeface="メイリオ" pitchFamily="50" charset="-128"/>
              </a:rPr>
              <a:t> 20, 2014</a:t>
            </a:r>
            <a:endParaRPr kumimoji="1" lang="en-US" altLang="ja-JP" sz="1200" dirty="0" smtClean="0">
              <a:solidFill>
                <a:schemeClr val="tx1"/>
              </a:solidFill>
              <a:latin typeface="メイリオ" pitchFamily="50" charset="-128"/>
              <a:ea typeface="メイリオ" pitchFamily="50" charset="-128"/>
              <a:cs typeface="メイリオ" pitchFamily="50" charset="-128"/>
            </a:endParaRPr>
          </a:p>
          <a:p>
            <a:pPr algn="r">
              <a:buNone/>
            </a:pPr>
            <a:r>
              <a:rPr lang="en-US" altLang="ja-JP" sz="1200" dirty="0" smtClean="0">
                <a:solidFill>
                  <a:schemeClr val="tx1"/>
                </a:solidFill>
                <a:latin typeface="メイリオ" pitchFamily="50" charset="-128"/>
                <a:ea typeface="メイリオ" pitchFamily="50" charset="-128"/>
                <a:cs typeface="メイリオ" pitchFamily="50" charset="-128"/>
              </a:rPr>
              <a:t>Ver1.3</a:t>
            </a:r>
          </a:p>
        </p:txBody>
      </p:sp>
      <p:pic>
        <p:nvPicPr>
          <p:cNvPr id="2050" name="Picture 2" descr="C:\Users\ryosuke_nakayama\Documents\①SG製品\(C)JV300_150\アイコン\JV300-130-160.jpg"/>
          <p:cNvPicPr>
            <a:picLocks noChangeAspect="1" noChangeArrowheads="1"/>
          </p:cNvPicPr>
          <p:nvPr/>
        </p:nvPicPr>
        <p:blipFill>
          <a:blip r:embed="rId3" cstate="print"/>
          <a:srcRect/>
          <a:stretch>
            <a:fillRect/>
          </a:stretch>
        </p:blipFill>
        <p:spPr bwMode="auto">
          <a:xfrm>
            <a:off x="467544" y="1196752"/>
            <a:ext cx="4536504" cy="573451"/>
          </a:xfrm>
          <a:prstGeom prst="rect">
            <a:avLst/>
          </a:prstGeom>
          <a:noFill/>
        </p:spPr>
      </p:pic>
      <p:sp>
        <p:nvSpPr>
          <p:cNvPr id="7" name="Text Box 56"/>
          <p:cNvSpPr txBox="1">
            <a:spLocks noChangeArrowheads="1"/>
          </p:cNvSpPr>
          <p:nvPr/>
        </p:nvSpPr>
        <p:spPr bwMode="auto">
          <a:xfrm>
            <a:off x="5580112" y="1340768"/>
            <a:ext cx="2485360" cy="461665"/>
          </a:xfrm>
          <a:prstGeom prst="rect">
            <a:avLst/>
          </a:prstGeom>
          <a:noFill/>
          <a:ln w="9525">
            <a:noFill/>
            <a:miter lim="800000"/>
            <a:headEnd/>
            <a:tailEnd/>
          </a:ln>
        </p:spPr>
        <p:txBody>
          <a:bodyPr wrap="none">
            <a:spAutoFit/>
          </a:bodyPr>
          <a:lstStyle/>
          <a:p>
            <a:pPr eaLnBrk="0" hangingPunct="0"/>
            <a:r>
              <a:rPr kumimoji="0" lang="en-US" altLang="ja-JP" sz="2400" b="1" i="1" dirty="0" smtClean="0">
                <a:solidFill>
                  <a:schemeClr val="tx1">
                    <a:lumMod val="65000"/>
                    <a:lumOff val="35000"/>
                  </a:schemeClr>
                </a:solidFill>
                <a:latin typeface="メイリオ" pitchFamily="50" charset="-128"/>
                <a:ea typeface="メイリオ" pitchFamily="50" charset="-128"/>
                <a:cs typeface="メイリオ" pitchFamily="50" charset="-128"/>
              </a:rPr>
              <a:t>Product Guide</a:t>
            </a:r>
          </a:p>
        </p:txBody>
      </p:sp>
      <p:sp>
        <p:nvSpPr>
          <p:cNvPr id="8" name="Text Box 56"/>
          <p:cNvSpPr txBox="1">
            <a:spLocks noChangeArrowheads="1"/>
          </p:cNvSpPr>
          <p:nvPr/>
        </p:nvSpPr>
        <p:spPr bwMode="auto">
          <a:xfrm>
            <a:off x="323528" y="449288"/>
            <a:ext cx="6060505" cy="369332"/>
          </a:xfrm>
          <a:prstGeom prst="rect">
            <a:avLst/>
          </a:prstGeom>
          <a:noFill/>
          <a:ln w="9525">
            <a:noFill/>
            <a:miter lim="800000"/>
            <a:headEnd/>
            <a:tailEnd/>
          </a:ln>
        </p:spPr>
        <p:txBody>
          <a:bodyPr wrap="none">
            <a:spAutoFit/>
          </a:bodyPr>
          <a:lstStyle/>
          <a:p>
            <a:pPr eaLnBrk="0" hangingPunct="0"/>
            <a:r>
              <a:rPr kumimoji="0" lang="en-US" altLang="ja-JP" b="1" i="1" dirty="0" smtClean="0">
                <a:solidFill>
                  <a:schemeClr val="bg1"/>
                </a:solidFill>
                <a:latin typeface="メイリオ" pitchFamily="50" charset="-128"/>
                <a:ea typeface="メイリオ" pitchFamily="50" charset="-128"/>
                <a:cs typeface="メイリオ" pitchFamily="50" charset="-128"/>
              </a:rPr>
              <a:t>Wide Format Inkjet Printer for Sign &amp; Graphics </a:t>
            </a:r>
            <a:endParaRPr kumimoji="0" lang="ja-JP" altLang="en-US" b="1" i="1" dirty="0">
              <a:solidFill>
                <a:schemeClr val="bg1"/>
              </a:solidFill>
              <a:latin typeface="メイリオ" pitchFamily="50" charset="-128"/>
              <a:ea typeface="メイリオ" pitchFamily="50" charset="-128"/>
              <a:cs typeface="メイリオ" pitchFamily="50" charset="-128"/>
            </a:endParaRPr>
          </a:p>
        </p:txBody>
      </p:sp>
      <p:sp>
        <p:nvSpPr>
          <p:cNvPr id="10" name="Text Box 56"/>
          <p:cNvSpPr txBox="1">
            <a:spLocks noChangeArrowheads="1"/>
          </p:cNvSpPr>
          <p:nvPr/>
        </p:nvSpPr>
        <p:spPr bwMode="auto">
          <a:xfrm>
            <a:off x="5076056" y="2968496"/>
            <a:ext cx="3756156" cy="892552"/>
          </a:xfrm>
          <a:prstGeom prst="rect">
            <a:avLst/>
          </a:prstGeom>
          <a:noFill/>
          <a:ln w="9525">
            <a:noFill/>
            <a:miter lim="800000"/>
            <a:headEnd/>
            <a:tailEnd/>
          </a:ln>
        </p:spPr>
        <p:txBody>
          <a:bodyPr wrap="square">
            <a:spAutoFit/>
          </a:bodyPr>
          <a:lstStyle/>
          <a:p>
            <a:pPr eaLnBrk="0" hangingPunct="0"/>
            <a:r>
              <a:rPr kumimoji="0" lang="en-US" altLang="ja-JP" sz="2600" b="1" i="1" dirty="0" smtClean="0">
                <a:solidFill>
                  <a:srgbClr val="0070C0"/>
                </a:solidFill>
                <a:latin typeface="メイリオ" pitchFamily="50" charset="-128"/>
                <a:ea typeface="メイリオ" pitchFamily="50" charset="-128"/>
                <a:cs typeface="メイリオ" pitchFamily="50" charset="-128"/>
              </a:rPr>
              <a:t>Outstanding Speed, </a:t>
            </a:r>
          </a:p>
          <a:p>
            <a:pPr eaLnBrk="0" hangingPunct="0"/>
            <a:r>
              <a:rPr kumimoji="0" lang="en-US" altLang="ja-JP" sz="2600" b="1" i="1" dirty="0" smtClean="0">
                <a:solidFill>
                  <a:srgbClr val="0070C0"/>
                </a:solidFill>
                <a:latin typeface="メイリオ" pitchFamily="50" charset="-128"/>
                <a:ea typeface="メイリオ" pitchFamily="50" charset="-128"/>
                <a:cs typeface="メイリオ" pitchFamily="50" charset="-128"/>
              </a:rPr>
              <a:t>   Stunning Beauty </a:t>
            </a:r>
          </a:p>
        </p:txBody>
      </p:sp>
      <p:sp>
        <p:nvSpPr>
          <p:cNvPr id="12" name="Rectangle 17"/>
          <p:cNvSpPr txBox="1">
            <a:spLocks noChangeArrowheads="1"/>
          </p:cNvSpPr>
          <p:nvPr/>
        </p:nvSpPr>
        <p:spPr bwMode="auto">
          <a:xfrm>
            <a:off x="899592" y="6525344"/>
            <a:ext cx="6768752" cy="216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1" i="0" u="none" strike="noStrike" kern="0" cap="none" spc="0" normalizeH="0" baseline="0" noProof="0" dirty="0" smtClean="0">
                <a:ln>
                  <a:noFill/>
                </a:ln>
                <a:solidFill>
                  <a:schemeClr val="tx1"/>
                </a:solidFill>
                <a:effectLst/>
                <a:uLnTx/>
                <a:uFillTx/>
                <a:latin typeface="+mn-lt"/>
                <a:ea typeface="+mn-ea"/>
                <a:cs typeface="+mn-cs"/>
              </a:rPr>
              <a:t>Note : The information in this document is subject to change without notice.</a:t>
            </a:r>
            <a:endParaRPr kumimoji="1" lang="ja-JP" altLang="ja-JP" sz="1200" b="1" i="0" u="none" strike="noStrike" kern="0" cap="none" spc="0" normalizeH="0" baseline="0" noProof="0" dirty="0">
              <a:ln>
                <a:noFill/>
              </a:ln>
              <a:solidFill>
                <a:schemeClr val="tx1"/>
              </a:solidFill>
              <a:effectLst/>
              <a:uLnTx/>
              <a:uFillTx/>
              <a:latin typeface="+mn-lt"/>
              <a:ea typeface="+mn-ea"/>
              <a:cs typeface="+mn-cs"/>
            </a:endParaRPr>
          </a:p>
        </p:txBody>
      </p:sp>
      <p:grpSp>
        <p:nvGrpSpPr>
          <p:cNvPr id="11" name="グループ化 10"/>
          <p:cNvGrpSpPr/>
          <p:nvPr/>
        </p:nvGrpSpPr>
        <p:grpSpPr>
          <a:xfrm>
            <a:off x="2143347" y="5388232"/>
            <a:ext cx="4372869" cy="417031"/>
            <a:chOff x="2051720" y="5388232"/>
            <a:chExt cx="4372869" cy="417031"/>
          </a:xfrm>
        </p:grpSpPr>
        <p:pic>
          <p:nvPicPr>
            <p:cNvPr id="13" name="Picture 5" descr="C:\Users\ryosuke_nakayama\Documents\①SG製品\(C)JV300_150\説明画像\インクアイコン.jpg"/>
            <p:cNvPicPr>
              <a:picLocks noChangeAspect="1" noChangeArrowheads="1"/>
            </p:cNvPicPr>
            <p:nvPr/>
          </p:nvPicPr>
          <p:blipFill>
            <a:blip r:embed="rId4" cstate="print"/>
            <a:srcRect/>
            <a:stretch>
              <a:fillRect/>
            </a:stretch>
          </p:blipFill>
          <p:spPr bwMode="auto">
            <a:xfrm>
              <a:off x="2051720" y="5388232"/>
              <a:ext cx="4372869" cy="417031"/>
            </a:xfrm>
            <a:prstGeom prst="rect">
              <a:avLst/>
            </a:prstGeom>
            <a:noFill/>
          </p:spPr>
        </p:pic>
        <p:sp>
          <p:nvSpPr>
            <p:cNvPr id="14" name="テキスト ボックス 13"/>
            <p:cNvSpPr txBox="1"/>
            <p:nvPr/>
          </p:nvSpPr>
          <p:spPr>
            <a:xfrm>
              <a:off x="5709614" y="5392390"/>
              <a:ext cx="333746" cy="400110"/>
            </a:xfrm>
            <a:prstGeom prst="rect">
              <a:avLst/>
            </a:prstGeom>
            <a:noFill/>
          </p:spPr>
          <p:txBody>
            <a:bodyPr wrap="none" rtlCol="0">
              <a:spAutoFit/>
            </a:bodyPr>
            <a:lstStyle/>
            <a:p>
              <a:r>
                <a:rPr kumimoji="1" lang="en-US" altLang="ja-JP" sz="2000" dirty="0" smtClean="0"/>
                <a:t>+</a:t>
              </a:r>
              <a:endParaRPr kumimoji="1" lang="ja-JP" altLang="en-US" sz="20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p:nvPr/>
        </p:nvGraphicFramePr>
        <p:xfrm>
          <a:off x="4355976" y="1093656"/>
          <a:ext cx="4572000" cy="3686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nvGraphicFramePr>
        <p:xfrm>
          <a:off x="0" y="805624"/>
          <a:ext cx="4572000" cy="3984278"/>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10</a:t>
            </a:fld>
            <a:endParaRPr lang="ja-JP" altLang="en-US"/>
          </a:p>
        </p:txBody>
      </p:sp>
      <p:sp>
        <p:nvSpPr>
          <p:cNvPr id="8" name="テキスト ボックス 7"/>
          <p:cNvSpPr txBox="1">
            <a:spLocks noChangeArrowheads="1"/>
          </p:cNvSpPr>
          <p:nvPr/>
        </p:nvSpPr>
        <p:spPr bwMode="auto">
          <a:xfrm>
            <a:off x="1951948" y="635436"/>
            <a:ext cx="1512168" cy="369332"/>
          </a:xfrm>
          <a:prstGeom prst="rect">
            <a:avLst/>
          </a:prstGeom>
          <a:noFill/>
          <a:ln w="9525">
            <a:noFill/>
            <a:miter lim="800000"/>
            <a:headEnd/>
            <a:tailEnd/>
          </a:ln>
        </p:spPr>
        <p:txBody>
          <a:bodyPr wrap="square">
            <a:spAutoFit/>
          </a:bodyPr>
          <a:lstStyle/>
          <a:p>
            <a:r>
              <a:rPr lang="en-US" altLang="ja-JP" b="1" dirty="0" err="1" smtClean="0">
                <a:latin typeface="メイリオ" pitchFamily="50" charset="-128"/>
                <a:ea typeface="メイリオ" pitchFamily="50" charset="-128"/>
                <a:cs typeface="メイリオ" pitchFamily="50" charset="-128"/>
              </a:rPr>
              <a:t>BMYDk</a:t>
            </a:r>
            <a:r>
              <a:rPr lang="en-US" altLang="ja-JP" b="1" dirty="0" smtClean="0">
                <a:latin typeface="メイリオ" pitchFamily="50" charset="-128"/>
                <a:ea typeface="メイリオ" pitchFamily="50" charset="-128"/>
                <a:cs typeface="メイリオ" pitchFamily="50" charset="-128"/>
              </a:rPr>
              <a:t>(K)</a:t>
            </a:r>
            <a:endParaRPr lang="ja-JP" altLang="en-US" baseline="30000" dirty="0">
              <a:latin typeface="メイリオ" pitchFamily="50" charset="-128"/>
              <a:ea typeface="メイリオ" pitchFamily="50" charset="-128"/>
              <a:cs typeface="メイリオ" pitchFamily="50" charset="-128"/>
            </a:endParaRPr>
          </a:p>
        </p:txBody>
      </p:sp>
      <p:sp>
        <p:nvSpPr>
          <p:cNvPr id="9" name="テキスト ボックス 8"/>
          <p:cNvSpPr txBox="1">
            <a:spLocks noChangeArrowheads="1"/>
          </p:cNvSpPr>
          <p:nvPr/>
        </p:nvSpPr>
        <p:spPr bwMode="auto">
          <a:xfrm>
            <a:off x="5796136" y="667064"/>
            <a:ext cx="2448272" cy="369332"/>
          </a:xfrm>
          <a:prstGeom prst="rect">
            <a:avLst/>
          </a:prstGeom>
          <a:noFill/>
          <a:ln w="9525">
            <a:noFill/>
            <a:miter lim="800000"/>
            <a:headEnd/>
            <a:tailEnd/>
          </a:ln>
        </p:spPr>
        <p:txBody>
          <a:bodyPr wrap="square">
            <a:spAutoFit/>
          </a:bodyPr>
          <a:lstStyle/>
          <a:p>
            <a:r>
              <a:rPr lang="en-US" altLang="ja-JP" b="1" dirty="0" err="1" smtClean="0">
                <a:latin typeface="メイリオ" pitchFamily="50" charset="-128"/>
                <a:ea typeface="メイリオ" pitchFamily="50" charset="-128"/>
                <a:cs typeface="メイリオ" pitchFamily="50" charset="-128"/>
              </a:rPr>
              <a:t>BMYDk</a:t>
            </a:r>
            <a:r>
              <a:rPr lang="en-US" altLang="ja-JP" b="1" dirty="0" smtClean="0">
                <a:latin typeface="メイリオ" pitchFamily="50" charset="-128"/>
                <a:ea typeface="メイリオ" pitchFamily="50" charset="-128"/>
                <a:cs typeface="メイリオ" pitchFamily="50" charset="-128"/>
              </a:rPr>
              <a:t>(K)</a:t>
            </a:r>
            <a:r>
              <a:rPr lang="en-US" altLang="ja-JP" b="1" dirty="0" err="1" smtClean="0">
                <a:latin typeface="メイリオ" pitchFamily="50" charset="-128"/>
                <a:ea typeface="メイリオ" pitchFamily="50" charset="-128"/>
                <a:cs typeface="メイリオ" pitchFamily="50" charset="-128"/>
              </a:rPr>
              <a:t>LbLm</a:t>
            </a:r>
            <a:endParaRPr lang="ja-JP" altLang="en-US" b="1"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4211960" y="4423722"/>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8287622" y="4564008"/>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222024" y="6411985"/>
            <a:ext cx="8640960" cy="430887"/>
          </a:xfrm>
          <a:prstGeom prst="rect">
            <a:avLst/>
          </a:prstGeom>
          <a:noFill/>
        </p:spPr>
        <p:txBody>
          <a:bodyPr wrap="square" rtlCol="0">
            <a:spAutoFit/>
          </a:bodyPr>
          <a:lstStyle/>
          <a:p>
            <a:r>
              <a:rPr kumimoji="1" lang="en-US" altLang="ja-JP" sz="1100" dirty="0" smtClean="0">
                <a:latin typeface="メイリオ" pitchFamily="50" charset="-128"/>
                <a:ea typeface="メイリオ" pitchFamily="50" charset="-128"/>
                <a:cs typeface="メイリオ" pitchFamily="50" charset="-128"/>
              </a:rPr>
              <a:t>*When using </a:t>
            </a:r>
            <a:r>
              <a:rPr lang="en-US" altLang="ja-JP" sz="1100" dirty="0" smtClean="0">
                <a:latin typeface="メイリオ" pitchFamily="50" charset="-128"/>
                <a:ea typeface="メイリオ" pitchFamily="50" charset="-128"/>
                <a:cs typeface="メイリオ" pitchFamily="50" charset="-128"/>
              </a:rPr>
              <a:t>Sb53</a:t>
            </a:r>
            <a:r>
              <a:rPr lang="ja-JP" altLang="en-US" sz="1100" dirty="0" smtClean="0">
                <a:latin typeface="メイリオ" pitchFamily="50" charset="-128"/>
                <a:ea typeface="メイリオ" pitchFamily="50" charset="-128"/>
                <a:cs typeface="メイリオ" pitchFamily="50" charset="-128"/>
              </a:rPr>
              <a:t> </a:t>
            </a:r>
            <a:r>
              <a:rPr lang="en-US" altLang="ja-JP" sz="1100" dirty="0" smtClean="0">
                <a:latin typeface="メイリオ" pitchFamily="50" charset="-128"/>
                <a:ea typeface="メイリオ" pitchFamily="50" charset="-128"/>
                <a:cs typeface="メイリオ" pitchFamily="50" charset="-128"/>
              </a:rPr>
              <a:t>inks, the print speed is faster than eco-solvent ink. This is because the viscosity of </a:t>
            </a:r>
          </a:p>
          <a:p>
            <a:r>
              <a:rPr lang="en-US" altLang="ja-JP" sz="1100" dirty="0" smtClean="0">
                <a:latin typeface="メイリオ" pitchFamily="50" charset="-128"/>
                <a:ea typeface="メイリオ" pitchFamily="50" charset="-128"/>
                <a:cs typeface="メイリオ" pitchFamily="50" charset="-128"/>
              </a:rPr>
              <a:t>  the Sb53 is lower, which enables ejecting ink faster.</a:t>
            </a:r>
          </a:p>
        </p:txBody>
      </p:sp>
      <p:sp>
        <p:nvSpPr>
          <p:cNvPr id="16" name="タイトル 1"/>
          <p:cNvSpPr txBox="1">
            <a:spLocks/>
          </p:cNvSpPr>
          <p:nvPr/>
        </p:nvSpPr>
        <p:spPr>
          <a:xfrm>
            <a:off x="0" y="44624"/>
            <a:ext cx="9144000"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2400" b="1" dirty="0" smtClean="0">
                <a:solidFill>
                  <a:schemeClr val="tx2"/>
                </a:solidFill>
                <a:latin typeface="メイリオ" pitchFamily="50" charset="-128"/>
                <a:ea typeface="メイリオ" pitchFamily="50" charset="-128"/>
                <a:cs typeface="メイリオ" pitchFamily="50" charset="-128"/>
              </a:rPr>
              <a:t>Outstanding Speed</a:t>
            </a:r>
            <a:r>
              <a:rPr lang="ja-JP" altLang="en-US" sz="2400" b="1" dirty="0" smtClean="0">
                <a:solidFill>
                  <a:schemeClr val="tx2"/>
                </a:solidFill>
                <a:latin typeface="メイリオ" pitchFamily="50" charset="-128"/>
                <a:ea typeface="メイリオ" pitchFamily="50" charset="-128"/>
                <a:cs typeface="メイリオ" pitchFamily="50" charset="-128"/>
              </a:rPr>
              <a:t>⑥ </a:t>
            </a:r>
            <a:r>
              <a:rPr lang="en-US" altLang="ja-JP" sz="2400" b="1" dirty="0" smtClean="0">
                <a:solidFill>
                  <a:schemeClr val="tx2"/>
                </a:solidFill>
                <a:latin typeface="メイリオ" pitchFamily="50" charset="-128"/>
                <a:ea typeface="メイリオ" pitchFamily="50" charset="-128"/>
                <a:cs typeface="メイリオ" pitchFamily="50" charset="-128"/>
              </a:rPr>
              <a:t>Sublimation</a:t>
            </a:r>
            <a:r>
              <a:rPr kumimoji="1" lang="en-US" altLang="ja-JP" sz="24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a:t>
            </a:r>
            <a:r>
              <a:rPr kumimoji="1" lang="en-US" altLang="ja-JP" sz="20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(Sb53</a:t>
            </a:r>
            <a:r>
              <a:rPr kumimoji="1" lang="en-US" altLang="ja-JP" sz="20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 4C/6C</a:t>
            </a:r>
            <a:r>
              <a:rPr kumimoji="1" lang="en-US" altLang="ja-JP" sz="20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a:t>
            </a:r>
            <a:endParaRPr kumimoji="1" lang="ja-JP" altLang="en-US" sz="20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35496" y="4561383"/>
            <a:ext cx="3919028" cy="307777"/>
          </a:xfrm>
          <a:prstGeom prst="rect">
            <a:avLst/>
          </a:prstGeom>
          <a:noFill/>
        </p:spPr>
        <p:txBody>
          <a:bodyPr wrap="square" rtlCol="0">
            <a:spAutoFit/>
          </a:bodyPr>
          <a:lstStyle/>
          <a:p>
            <a:r>
              <a:rPr kumimoji="1" lang="ja-JP" altLang="en-US" sz="1400" b="1" dirty="0" smtClean="0">
                <a:latin typeface="メイリオ" pitchFamily="50" charset="-128"/>
                <a:ea typeface="メイリオ" pitchFamily="50" charset="-128"/>
                <a:cs typeface="メイリオ" pitchFamily="50" charset="-128"/>
              </a:rPr>
              <a:t>■</a:t>
            </a:r>
            <a:r>
              <a:rPr lang="en-US" altLang="ja-JP" sz="1400" b="1" dirty="0" smtClean="0">
                <a:latin typeface="メイリオ" pitchFamily="50" charset="-128"/>
                <a:ea typeface="メイリオ" pitchFamily="50" charset="-128"/>
                <a:cs typeface="メイリオ" pitchFamily="50" charset="-128"/>
              </a:rPr>
              <a:t>2 kinds of black inks</a:t>
            </a:r>
          </a:p>
        </p:txBody>
      </p:sp>
      <p:graphicFrame>
        <p:nvGraphicFramePr>
          <p:cNvPr id="22" name="表 21"/>
          <p:cNvGraphicFramePr>
            <a:graphicFrameLocks noGrp="1"/>
          </p:cNvGraphicFramePr>
          <p:nvPr>
            <p:extLst>
              <p:ext uri="{D42A27DB-BD31-4B8C-83A1-F6EECF244321}">
                <p14:modId xmlns="" xmlns:p14="http://schemas.microsoft.com/office/powerpoint/2010/main" val="222832689"/>
              </p:ext>
            </p:extLst>
          </p:nvPr>
        </p:nvGraphicFramePr>
        <p:xfrm>
          <a:off x="144016" y="4754840"/>
          <a:ext cx="8964488" cy="1554480"/>
        </p:xfrm>
        <a:graphic>
          <a:graphicData uri="http://schemas.openxmlformats.org/drawingml/2006/table">
            <a:tbl>
              <a:tblPr firstRow="1" bandRow="1">
                <a:tableStyleId>{21E4AEA4-8DFA-4A89-87EB-49C32662AFE0}</a:tableStyleId>
              </a:tblPr>
              <a:tblGrid>
                <a:gridCol w="936104"/>
                <a:gridCol w="3816424"/>
                <a:gridCol w="4211960"/>
              </a:tblGrid>
              <a:tr h="208957">
                <a:tc>
                  <a:txBody>
                    <a:bodyPr/>
                    <a:lstStyle/>
                    <a:p>
                      <a:pPr algn="ctr"/>
                      <a:r>
                        <a:rPr kumimoji="1" lang="en-US" altLang="ja-JP" sz="1200" b="1" dirty="0" smtClean="0">
                          <a:latin typeface="メイリオ" pitchFamily="50" charset="-128"/>
                          <a:ea typeface="メイリオ" pitchFamily="50" charset="-128"/>
                          <a:cs typeface="メイリオ" pitchFamily="50" charset="-128"/>
                        </a:rPr>
                        <a:t>Type</a:t>
                      </a:r>
                      <a:endParaRPr kumimoji="1" lang="ja-JP" altLang="en-US" sz="1200" b="1" dirty="0">
                        <a:latin typeface="メイリオ" pitchFamily="50" charset="-128"/>
                        <a:ea typeface="メイリオ" pitchFamily="50" charset="-128"/>
                        <a:cs typeface="メイリオ" pitchFamily="50" charset="-128"/>
                      </a:endParaRPr>
                    </a:p>
                  </a:txBody>
                  <a:tcPr anchor="ctr"/>
                </a:tc>
                <a:tc>
                  <a:txBody>
                    <a:bodyPr/>
                    <a:lstStyle/>
                    <a:p>
                      <a:pPr algn="ctr"/>
                      <a:r>
                        <a:rPr kumimoji="1" lang="en-US" altLang="ja-JP" sz="1200" b="1" dirty="0" smtClean="0">
                          <a:latin typeface="メイリオ" pitchFamily="50" charset="-128"/>
                          <a:ea typeface="メイリオ" pitchFamily="50" charset="-128"/>
                          <a:cs typeface="メイリオ" pitchFamily="50" charset="-128"/>
                        </a:rPr>
                        <a:t>Advantage</a:t>
                      </a:r>
                      <a:endParaRPr kumimoji="1" lang="ja-JP" altLang="en-US" sz="1200" b="1" dirty="0">
                        <a:latin typeface="メイリオ" pitchFamily="50" charset="-128"/>
                        <a:ea typeface="メイリオ" pitchFamily="50" charset="-128"/>
                        <a:cs typeface="メイリオ" pitchFamily="50" charset="-128"/>
                      </a:endParaRPr>
                    </a:p>
                  </a:txBody>
                  <a:tcPr anchor="ctr"/>
                </a:tc>
                <a:tc>
                  <a:txBody>
                    <a:bodyPr/>
                    <a:lstStyle/>
                    <a:p>
                      <a:pPr algn="ctr"/>
                      <a:r>
                        <a:rPr kumimoji="1" lang="en-US" altLang="ja-JP" sz="1200" b="1" dirty="0" smtClean="0">
                          <a:latin typeface="メイリオ" pitchFamily="50" charset="-128"/>
                          <a:ea typeface="メイリオ" pitchFamily="50" charset="-128"/>
                          <a:cs typeface="メイリオ" pitchFamily="50" charset="-128"/>
                        </a:rPr>
                        <a:t>Disadvantage</a:t>
                      </a:r>
                      <a:endParaRPr kumimoji="1" lang="ja-JP" altLang="en-US" sz="1200" b="1" dirty="0">
                        <a:latin typeface="メイリオ" pitchFamily="50" charset="-128"/>
                        <a:ea typeface="メイリオ" pitchFamily="50" charset="-128"/>
                        <a:cs typeface="メイリオ" pitchFamily="50" charset="-128"/>
                      </a:endParaRPr>
                    </a:p>
                  </a:txBody>
                  <a:tcPr anchor="ctr"/>
                </a:tc>
              </a:tr>
              <a:tr h="605975">
                <a:tc>
                  <a:txBody>
                    <a:bodyPr/>
                    <a:lstStyle/>
                    <a:p>
                      <a:pPr algn="ctr"/>
                      <a:r>
                        <a:rPr kumimoji="1" lang="en-US" altLang="ja-JP" sz="1200" b="1" dirty="0" smtClean="0">
                          <a:latin typeface="メイリオ" pitchFamily="50" charset="-128"/>
                          <a:ea typeface="メイリオ" pitchFamily="50" charset="-128"/>
                          <a:cs typeface="メイリオ" pitchFamily="50" charset="-128"/>
                        </a:rPr>
                        <a:t>Sb53K</a:t>
                      </a:r>
                      <a:endParaRPr kumimoji="1" lang="ja-JP" altLang="en-US" sz="1200" b="1" dirty="0">
                        <a:latin typeface="メイリオ" pitchFamily="50" charset="-128"/>
                        <a:ea typeface="メイリオ" pitchFamily="50" charset="-128"/>
                        <a:cs typeface="メイリオ" pitchFamily="50" charset="-128"/>
                      </a:endParaRPr>
                    </a:p>
                  </a:txBody>
                  <a:tcPr anchor="ctr"/>
                </a:tc>
                <a:tc>
                  <a:txBody>
                    <a:bodyPr/>
                    <a:lstStyle/>
                    <a:p>
                      <a:r>
                        <a:rPr kumimoji="1" lang="ja-JP" altLang="en-US" sz="1200" dirty="0" smtClean="0">
                          <a:latin typeface="メイリオ" pitchFamily="50" charset="-128"/>
                          <a:ea typeface="メイリオ" pitchFamily="50" charset="-128"/>
                          <a:cs typeface="メイリオ" pitchFamily="50" charset="-128"/>
                        </a:rPr>
                        <a:t>・</a:t>
                      </a:r>
                      <a:r>
                        <a:rPr kumimoji="1" lang="en-US" altLang="ja-JP" sz="1200" dirty="0" smtClean="0">
                          <a:latin typeface="メイリオ" pitchFamily="50" charset="-128"/>
                          <a:ea typeface="メイリオ" pitchFamily="50" charset="-128"/>
                          <a:cs typeface="メイリオ" pitchFamily="50" charset="-128"/>
                        </a:rPr>
                        <a:t>Less</a:t>
                      </a:r>
                      <a:r>
                        <a:rPr kumimoji="1" lang="en-US" altLang="ja-JP" sz="1200" baseline="0" dirty="0" smtClean="0">
                          <a:latin typeface="メイリオ" pitchFamily="50" charset="-128"/>
                          <a:ea typeface="メイリオ" pitchFamily="50" charset="-128"/>
                          <a:cs typeface="メイリオ" pitchFamily="50" charset="-128"/>
                        </a:rPr>
                        <a:t> smoking at the time of heat transfer</a:t>
                      </a:r>
                      <a:endParaRPr kumimoji="1" lang="en-US" altLang="ja-JP" sz="1200" dirty="0" smtClean="0">
                        <a:latin typeface="メイリオ" pitchFamily="50" charset="-128"/>
                        <a:ea typeface="メイリオ" pitchFamily="50" charset="-128"/>
                        <a:cs typeface="メイリオ" pitchFamily="50" charset="-128"/>
                      </a:endParaRPr>
                    </a:p>
                    <a:p>
                      <a:r>
                        <a:rPr kumimoji="1" lang="ja-JP" altLang="en-US" sz="1200" dirty="0" smtClean="0">
                          <a:latin typeface="メイリオ" pitchFamily="50" charset="-128"/>
                          <a:ea typeface="メイリオ" pitchFamily="50" charset="-128"/>
                          <a:cs typeface="メイリオ" pitchFamily="50" charset="-128"/>
                        </a:rPr>
                        <a:t>・</a:t>
                      </a:r>
                      <a:r>
                        <a:rPr kumimoji="1" lang="en-US" altLang="ja-JP" sz="1200" dirty="0" smtClean="0">
                          <a:latin typeface="メイリオ" pitchFamily="50" charset="-128"/>
                          <a:ea typeface="メイリオ" pitchFamily="50" charset="-128"/>
                          <a:cs typeface="メイリオ" pitchFamily="50" charset="-128"/>
                        </a:rPr>
                        <a:t>Less grainy appearance at the low gradation part</a:t>
                      </a:r>
                    </a:p>
                  </a:txBody>
                  <a:tcPr/>
                </a:tc>
                <a:tc>
                  <a:txBody>
                    <a:bodyPr/>
                    <a:lstStyle/>
                    <a:p>
                      <a:r>
                        <a:rPr kumimoji="1" lang="ja-JP" altLang="en-US" sz="1200" dirty="0" smtClean="0">
                          <a:latin typeface="メイリオ" pitchFamily="50" charset="-128"/>
                          <a:ea typeface="メイリオ" pitchFamily="50" charset="-128"/>
                          <a:cs typeface="メイリオ" pitchFamily="50" charset="-128"/>
                        </a:rPr>
                        <a:t>・</a:t>
                      </a:r>
                      <a:r>
                        <a:rPr kumimoji="1" lang="en-US" altLang="ja-JP" sz="1200" dirty="0" smtClean="0">
                          <a:latin typeface="メイリオ" pitchFamily="50" charset="-128"/>
                          <a:ea typeface="メイリオ" pitchFamily="50" charset="-128"/>
                          <a:cs typeface="メイリオ" pitchFamily="50" charset="-128"/>
                        </a:rPr>
                        <a:t>When printing in 100</a:t>
                      </a:r>
                      <a:r>
                        <a:rPr kumimoji="1" lang="ja-JP" altLang="en-US" sz="1200" dirty="0" smtClean="0">
                          <a:latin typeface="メイリオ" pitchFamily="50" charset="-128"/>
                          <a:ea typeface="メイリオ" pitchFamily="50" charset="-128"/>
                          <a:cs typeface="メイリオ" pitchFamily="50" charset="-128"/>
                        </a:rPr>
                        <a:t>％</a:t>
                      </a:r>
                      <a:r>
                        <a:rPr kumimoji="1" lang="en-US" altLang="ja-JP" sz="1200" dirty="0" smtClean="0">
                          <a:latin typeface="メイリオ" pitchFamily="50" charset="-128"/>
                          <a:ea typeface="メイリオ" pitchFamily="50" charset="-128"/>
                          <a:cs typeface="メイリオ" pitchFamily="50" charset="-128"/>
                        </a:rPr>
                        <a:t>, the density is th</a:t>
                      </a:r>
                      <a:r>
                        <a:rPr kumimoji="1" lang="en-US" altLang="ja-JP" sz="1200" baseline="0" dirty="0" smtClean="0">
                          <a:latin typeface="メイリオ" pitchFamily="50" charset="-128"/>
                          <a:ea typeface="メイリオ" pitchFamily="50" charset="-128"/>
                          <a:cs typeface="メイリオ" pitchFamily="50" charset="-128"/>
                        </a:rPr>
                        <a:t>e same as </a:t>
                      </a:r>
                      <a:r>
                        <a:rPr kumimoji="1" lang="en-US" altLang="ja-JP" sz="1200" dirty="0" err="1" smtClean="0">
                          <a:latin typeface="メイリオ" pitchFamily="50" charset="-128"/>
                          <a:ea typeface="メイリオ" pitchFamily="50" charset="-128"/>
                          <a:cs typeface="メイリオ" pitchFamily="50" charset="-128"/>
                        </a:rPr>
                        <a:t>Dk</a:t>
                      </a:r>
                      <a:r>
                        <a:rPr kumimoji="1" lang="en-US" altLang="ja-JP" sz="1200" dirty="0" smtClean="0">
                          <a:latin typeface="メイリオ" pitchFamily="50" charset="-128"/>
                          <a:ea typeface="メイリオ" pitchFamily="50" charset="-128"/>
                          <a:cs typeface="メイリオ" pitchFamily="50" charset="-128"/>
                        </a:rPr>
                        <a:t> ink, but the density is lower at the part of low gradation part.</a:t>
                      </a:r>
                    </a:p>
                  </a:txBody>
                  <a:tcPr/>
                </a:tc>
              </a:tr>
              <a:tr h="605975">
                <a:tc>
                  <a:txBody>
                    <a:bodyPr/>
                    <a:lstStyle/>
                    <a:p>
                      <a:pPr algn="ctr"/>
                      <a:r>
                        <a:rPr kumimoji="1" lang="en-US" altLang="ja-JP" sz="1200" b="1" dirty="0" smtClean="0">
                          <a:latin typeface="メイリオ" pitchFamily="50" charset="-128"/>
                          <a:ea typeface="メイリオ" pitchFamily="50" charset="-128"/>
                          <a:cs typeface="メイリオ" pitchFamily="50" charset="-128"/>
                        </a:rPr>
                        <a:t>Sb53DK</a:t>
                      </a:r>
                      <a:endParaRPr kumimoji="1" lang="ja-JP" altLang="en-US" sz="1200" b="1" dirty="0">
                        <a:latin typeface="メイリオ" pitchFamily="50" charset="-128"/>
                        <a:ea typeface="メイリオ" pitchFamily="50" charset="-128"/>
                        <a:cs typeface="メイリオ"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itchFamily="50" charset="-128"/>
                          <a:ea typeface="メイリオ" pitchFamily="50" charset="-128"/>
                          <a:cs typeface="メイリオ" pitchFamily="50" charset="-128"/>
                        </a:rPr>
                        <a:t>・</a:t>
                      </a:r>
                      <a:r>
                        <a:rPr kumimoji="1" lang="en-US" altLang="ja-JP" sz="1200" dirty="0" smtClean="0">
                          <a:latin typeface="メイリオ" pitchFamily="50" charset="-128"/>
                          <a:ea typeface="メイリオ" pitchFamily="50" charset="-128"/>
                          <a:cs typeface="メイリオ" pitchFamily="50" charset="-128"/>
                        </a:rPr>
                        <a:t>Reflection density is higher at the low gradation part</a:t>
                      </a:r>
                      <a:endParaRPr kumimoji="1" lang="ja-JP" altLang="en-US" sz="1200" b="1" dirty="0">
                        <a:latin typeface="メイリオ" pitchFamily="50" charset="-128"/>
                        <a:ea typeface="メイリオ" pitchFamily="50" charset="-128"/>
                        <a:cs typeface="メイリオ" pitchFamily="50" charset="-128"/>
                      </a:endParaRPr>
                    </a:p>
                  </a:txBody>
                  <a:tcPr/>
                </a:tc>
                <a:tc>
                  <a:txBody>
                    <a:bodyPr/>
                    <a:lstStyle/>
                    <a:p>
                      <a:r>
                        <a:rPr kumimoji="1" lang="ja-JP" altLang="en-US" sz="1200" dirty="0" smtClean="0">
                          <a:latin typeface="メイリオ" pitchFamily="50" charset="-128"/>
                          <a:ea typeface="メイリオ" pitchFamily="50" charset="-128"/>
                          <a:cs typeface="メイリオ" pitchFamily="50" charset="-128"/>
                        </a:rPr>
                        <a:t>・</a:t>
                      </a:r>
                      <a:r>
                        <a:rPr kumimoji="1" lang="en-US" altLang="ja-JP" sz="1200" dirty="0" smtClean="0">
                          <a:latin typeface="メイリオ" pitchFamily="50" charset="-128"/>
                          <a:ea typeface="メイリオ" pitchFamily="50" charset="-128"/>
                          <a:cs typeface="メイリオ" pitchFamily="50" charset="-128"/>
                        </a:rPr>
                        <a:t>Grainy appearance at the low gradation part can be seen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itchFamily="50" charset="-128"/>
                          <a:ea typeface="メイリオ" pitchFamily="50" charset="-128"/>
                          <a:cs typeface="メイリオ" pitchFamily="50" charset="-128"/>
                        </a:rPr>
                        <a:t>・</a:t>
                      </a:r>
                      <a:r>
                        <a:rPr kumimoji="1" lang="en-US" altLang="ja-JP" sz="1200" dirty="0" smtClean="0">
                          <a:latin typeface="メイリオ" pitchFamily="50" charset="-128"/>
                          <a:ea typeface="メイリオ" pitchFamily="50" charset="-128"/>
                          <a:cs typeface="メイリオ" pitchFamily="50" charset="-128"/>
                        </a:rPr>
                        <a:t>Smoke a lot while</a:t>
                      </a:r>
                      <a:r>
                        <a:rPr kumimoji="1" lang="en-US" altLang="ja-JP" sz="1200" baseline="0" dirty="0" smtClean="0">
                          <a:latin typeface="メイリオ" pitchFamily="50" charset="-128"/>
                          <a:ea typeface="メイリオ" pitchFamily="50" charset="-128"/>
                          <a:cs typeface="メイリオ" pitchFamily="50" charset="-128"/>
                        </a:rPr>
                        <a:t> </a:t>
                      </a:r>
                      <a:r>
                        <a:rPr kumimoji="1" lang="en-US" altLang="ja-JP" sz="1200" dirty="0" smtClean="0">
                          <a:latin typeface="メイリオ" pitchFamily="50" charset="-128"/>
                          <a:ea typeface="メイリオ" pitchFamily="50" charset="-128"/>
                          <a:cs typeface="メイリオ" pitchFamily="50" charset="-128"/>
                        </a:rPr>
                        <a:t>heat transfer compeered to K ink.</a:t>
                      </a:r>
                      <a:endParaRPr kumimoji="1" lang="ja-JP" altLang="en-US" sz="1200" dirty="0">
                        <a:latin typeface="メイリオ" pitchFamily="50" charset="-128"/>
                        <a:ea typeface="メイリオ" pitchFamily="50" charset="-128"/>
                        <a:cs typeface="メイリオ" pitchFamily="50" charset="-128"/>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Users\ryosuke_nakayama\Documents\①SG製品\(C)JV300_150\インク比較写真\IMG_2100 - コピー.JPG"/>
          <p:cNvPicPr>
            <a:picLocks noChangeAspect="1" noChangeArrowheads="1"/>
          </p:cNvPicPr>
          <p:nvPr/>
        </p:nvPicPr>
        <p:blipFill>
          <a:blip r:embed="rId2" cstate="print"/>
          <a:srcRect/>
          <a:stretch>
            <a:fillRect/>
          </a:stretch>
        </p:blipFill>
        <p:spPr bwMode="auto">
          <a:xfrm>
            <a:off x="6632523" y="3037404"/>
            <a:ext cx="2014905" cy="2051169"/>
          </a:xfrm>
          <a:prstGeom prst="rect">
            <a:avLst/>
          </a:prstGeom>
          <a:noFill/>
        </p:spPr>
      </p:pic>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11</a:t>
            </a:fld>
            <a:endParaRPr lang="ja-JP" altLang="en-US"/>
          </a:p>
        </p:txBody>
      </p:sp>
      <p:sp>
        <p:nvSpPr>
          <p:cNvPr id="9" name="テキスト ボックス 8"/>
          <p:cNvSpPr txBox="1">
            <a:spLocks noChangeArrowheads="1"/>
          </p:cNvSpPr>
          <p:nvPr/>
        </p:nvSpPr>
        <p:spPr bwMode="auto">
          <a:xfrm>
            <a:off x="323528" y="1143796"/>
            <a:ext cx="8352928" cy="83099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smtClean="0">
                <a:solidFill>
                  <a:schemeClr val="tx1"/>
                </a:solidFill>
                <a:latin typeface="メイリオ" pitchFamily="50" charset="-128"/>
                <a:ea typeface="メイリオ" pitchFamily="50" charset="-128"/>
                <a:cs typeface="メイリオ" pitchFamily="50" charset="-128"/>
              </a:rPr>
              <a:t>①</a:t>
            </a:r>
            <a:r>
              <a:rPr lang="en-US" altLang="ja-JP" sz="1600" dirty="0" smtClean="0">
                <a:solidFill>
                  <a:schemeClr val="tx1"/>
                </a:solidFill>
                <a:latin typeface="メイリオ" pitchFamily="50" charset="-128"/>
                <a:ea typeface="メイリオ" pitchFamily="50" charset="-128"/>
                <a:cs typeface="メイリオ" pitchFamily="50" charset="-128"/>
              </a:rPr>
              <a:t>Orange ink is added as a process color</a:t>
            </a:r>
          </a:p>
          <a:p>
            <a:r>
              <a:rPr lang="ja-JP" altLang="en-US" sz="1600" dirty="0" smtClean="0">
                <a:solidFill>
                  <a:schemeClr val="tx1"/>
                </a:solidFill>
                <a:latin typeface="メイリオ" pitchFamily="50" charset="-128"/>
                <a:ea typeface="メイリオ" pitchFamily="50" charset="-128"/>
                <a:cs typeface="メイリオ" pitchFamily="50" charset="-128"/>
              </a:rPr>
              <a:t>②</a:t>
            </a:r>
            <a:r>
              <a:rPr lang="en-US" altLang="ja-JP" sz="1600" dirty="0" smtClean="0">
                <a:solidFill>
                  <a:schemeClr val="tx1"/>
                </a:solidFill>
                <a:latin typeface="メイリオ" pitchFamily="50" charset="-128"/>
                <a:ea typeface="メイリオ" pitchFamily="50" charset="-128"/>
                <a:cs typeface="メイリオ" pitchFamily="50" charset="-128"/>
              </a:rPr>
              <a:t>Approx. 94.8% of PANTONE color chart is covered</a:t>
            </a:r>
            <a:r>
              <a:rPr lang="ja-JP" altLang="en-US" sz="1600" dirty="0" smtClean="0">
                <a:solidFill>
                  <a:schemeClr val="tx1"/>
                </a:solidFill>
                <a:latin typeface="メイリオ" pitchFamily="50" charset="-128"/>
                <a:ea typeface="メイリオ" pitchFamily="50" charset="-128"/>
                <a:cs typeface="メイリオ" pitchFamily="50" charset="-128"/>
              </a:rPr>
              <a:t>*</a:t>
            </a:r>
            <a:endParaRPr lang="en-US" altLang="ja-JP" sz="1600" dirty="0" smtClean="0">
              <a:solidFill>
                <a:schemeClr val="tx1"/>
              </a:solidFill>
              <a:latin typeface="メイリオ" pitchFamily="50" charset="-128"/>
              <a:ea typeface="メイリオ" pitchFamily="50" charset="-128"/>
              <a:cs typeface="メイリオ" pitchFamily="50" charset="-128"/>
            </a:endParaRPr>
          </a:p>
          <a:p>
            <a:r>
              <a:rPr lang="ja-JP" altLang="en-US" sz="1600" dirty="0" smtClean="0">
                <a:latin typeface="メイリオ" pitchFamily="50" charset="-128"/>
                <a:ea typeface="メイリオ" pitchFamily="50" charset="-128"/>
              </a:rPr>
              <a:t>③</a:t>
            </a:r>
            <a:r>
              <a:rPr lang="en-US" altLang="ja-JP" sz="1600" dirty="0" smtClean="0">
                <a:latin typeface="メイリオ" pitchFamily="50" charset="-128"/>
                <a:ea typeface="メイリオ" pitchFamily="50" charset="-128"/>
              </a:rPr>
              <a:t>High reproducibility of corporate color, food, etc.</a:t>
            </a:r>
          </a:p>
        </p:txBody>
      </p:sp>
      <p:sp>
        <p:nvSpPr>
          <p:cNvPr id="10" name="角丸四角形 9"/>
          <p:cNvSpPr/>
          <p:nvPr/>
        </p:nvSpPr>
        <p:spPr>
          <a:xfrm>
            <a:off x="251520" y="1006128"/>
            <a:ext cx="8280920" cy="105472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11" name="角丸四角形 10"/>
          <p:cNvSpPr/>
          <p:nvPr/>
        </p:nvSpPr>
        <p:spPr>
          <a:xfrm>
            <a:off x="467544" y="821964"/>
            <a:ext cx="3672408" cy="30278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Wider gamut with new Orange ink</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pic>
        <p:nvPicPr>
          <p:cNvPr id="12" name="Picture 5" descr="C:\Users\ryosuke_nakayama\Documents\①SG製品\(C)JV300_150\インク比較写真\IMG_2100.JPG"/>
          <p:cNvPicPr>
            <a:picLocks noChangeAspect="1" noChangeArrowheads="1"/>
          </p:cNvPicPr>
          <p:nvPr/>
        </p:nvPicPr>
        <p:blipFill>
          <a:blip r:embed="rId3" cstate="print"/>
          <a:srcRect/>
          <a:stretch>
            <a:fillRect/>
          </a:stretch>
        </p:blipFill>
        <p:spPr bwMode="auto">
          <a:xfrm>
            <a:off x="4499992" y="3037405"/>
            <a:ext cx="2013650" cy="2032704"/>
          </a:xfrm>
          <a:prstGeom prst="rect">
            <a:avLst/>
          </a:prstGeom>
          <a:noFill/>
        </p:spPr>
      </p:pic>
      <p:sp>
        <p:nvSpPr>
          <p:cNvPr id="16" name="テキスト ボックス 15"/>
          <p:cNvSpPr txBox="1">
            <a:spLocks noChangeArrowheads="1"/>
          </p:cNvSpPr>
          <p:nvPr/>
        </p:nvSpPr>
        <p:spPr bwMode="auto">
          <a:xfrm>
            <a:off x="6513642" y="5113650"/>
            <a:ext cx="2232248" cy="83099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High reproducibility with bright, fresh Orange</a:t>
            </a:r>
          </a:p>
        </p:txBody>
      </p:sp>
      <p:sp>
        <p:nvSpPr>
          <p:cNvPr id="17" name="テキスト ボックス 16"/>
          <p:cNvSpPr txBox="1">
            <a:spLocks noChangeArrowheads="1"/>
          </p:cNvSpPr>
          <p:nvPr/>
        </p:nvSpPr>
        <p:spPr bwMode="auto">
          <a:xfrm>
            <a:off x="4499992" y="5103207"/>
            <a:ext cx="2085658" cy="58477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Less freshness without Orange ink</a:t>
            </a:r>
          </a:p>
        </p:txBody>
      </p:sp>
      <p:sp>
        <p:nvSpPr>
          <p:cNvPr id="28" name="テキスト ボックス 27"/>
          <p:cNvSpPr txBox="1"/>
          <p:nvPr/>
        </p:nvSpPr>
        <p:spPr>
          <a:xfrm>
            <a:off x="6660232" y="2715330"/>
            <a:ext cx="1872208" cy="338554"/>
          </a:xfrm>
          <a:prstGeom prst="rect">
            <a:avLst/>
          </a:prstGeom>
          <a:noFill/>
        </p:spPr>
        <p:txBody>
          <a:bodyPr wrap="square" rtlCol="0">
            <a:spAutoFit/>
          </a:bodyPr>
          <a:lstStyle/>
          <a:p>
            <a:r>
              <a:rPr kumimoji="1" lang="en-US" altLang="ja-JP" sz="1600" dirty="0" smtClean="0">
                <a:latin typeface="メイリオ" pitchFamily="50" charset="-128"/>
                <a:ea typeface="メイリオ" pitchFamily="50" charset="-128"/>
                <a:cs typeface="メイリオ" pitchFamily="50" charset="-128"/>
              </a:rPr>
              <a:t>CMYKLcLmLk</a:t>
            </a:r>
            <a:r>
              <a:rPr kumimoji="1" lang="en-US" altLang="ja-JP" sz="1600" b="1" dirty="0" smtClean="0">
                <a:latin typeface="メイリオ" pitchFamily="50" charset="-128"/>
                <a:ea typeface="メイリオ" pitchFamily="50" charset="-128"/>
                <a:cs typeface="メイリオ" pitchFamily="50" charset="-128"/>
              </a:rPr>
              <a:t>Or</a:t>
            </a:r>
            <a:endParaRPr kumimoji="1" lang="ja-JP" altLang="en-US" sz="1600" b="1" dirty="0">
              <a:latin typeface="メイリオ" pitchFamily="50" charset="-128"/>
              <a:ea typeface="メイリオ" pitchFamily="50" charset="-128"/>
              <a:cs typeface="メイリオ" pitchFamily="50" charset="-128"/>
            </a:endParaRPr>
          </a:p>
        </p:txBody>
      </p:sp>
      <p:sp>
        <p:nvSpPr>
          <p:cNvPr id="29" name="テキスト ボックス 28"/>
          <p:cNvSpPr txBox="1"/>
          <p:nvPr/>
        </p:nvSpPr>
        <p:spPr>
          <a:xfrm>
            <a:off x="4860032" y="2693844"/>
            <a:ext cx="1296144" cy="338554"/>
          </a:xfrm>
          <a:prstGeom prst="rect">
            <a:avLst/>
          </a:prstGeom>
          <a:noFill/>
        </p:spPr>
        <p:txBody>
          <a:bodyPr wrap="square" rtlCol="0">
            <a:spAutoFit/>
          </a:bodyPr>
          <a:lstStyle/>
          <a:p>
            <a:r>
              <a:rPr kumimoji="1" lang="en-US" altLang="ja-JP" sz="1600" dirty="0" err="1" smtClean="0">
                <a:latin typeface="メイリオ" pitchFamily="50" charset="-128"/>
                <a:ea typeface="メイリオ" pitchFamily="50" charset="-128"/>
                <a:cs typeface="メイリオ" pitchFamily="50" charset="-128"/>
              </a:rPr>
              <a:t>CMYKLcLm</a:t>
            </a:r>
            <a:endParaRPr kumimoji="1" lang="ja-JP" altLang="en-US" sz="1600" dirty="0">
              <a:latin typeface="メイリオ" pitchFamily="50" charset="-128"/>
              <a:ea typeface="メイリオ" pitchFamily="50" charset="-128"/>
              <a:cs typeface="メイリオ" pitchFamily="50" charset="-128"/>
            </a:endParaRPr>
          </a:p>
        </p:txBody>
      </p:sp>
      <p:sp>
        <p:nvSpPr>
          <p:cNvPr id="40" name="テキスト ボックス 39"/>
          <p:cNvSpPr txBox="1"/>
          <p:nvPr/>
        </p:nvSpPr>
        <p:spPr>
          <a:xfrm>
            <a:off x="899592" y="2327386"/>
            <a:ext cx="2952328" cy="338554"/>
          </a:xfrm>
          <a:prstGeom prst="rect">
            <a:avLst/>
          </a:prstGeom>
          <a:noFill/>
        </p:spPr>
        <p:txBody>
          <a:bodyPr wrap="square" rtlCol="0">
            <a:spAutoFit/>
          </a:bodyPr>
          <a:lstStyle/>
          <a:p>
            <a:r>
              <a:rPr kumimoji="1" lang="en-US" altLang="ja-JP" sz="1600" b="1" dirty="0" smtClean="0">
                <a:latin typeface="メイリオ" pitchFamily="50" charset="-128"/>
                <a:ea typeface="メイリオ" pitchFamily="50" charset="-128"/>
                <a:cs typeface="メイリオ" pitchFamily="50" charset="-128"/>
              </a:rPr>
              <a:t>【</a:t>
            </a:r>
            <a:r>
              <a:rPr lang="en-US" altLang="ja-JP" sz="1600" b="1" dirty="0" smtClean="0">
                <a:latin typeface="メイリオ" pitchFamily="50" charset="-128"/>
                <a:ea typeface="メイリオ" pitchFamily="50" charset="-128"/>
                <a:cs typeface="メイリオ" pitchFamily="50" charset="-128"/>
              </a:rPr>
              <a:t>Gamut comparison</a:t>
            </a:r>
            <a:r>
              <a:rPr kumimoji="1" lang="en-US" altLang="ja-JP" sz="1600" b="1" dirty="0" smtClean="0">
                <a:latin typeface="メイリオ" pitchFamily="50" charset="-128"/>
                <a:ea typeface="メイリオ" pitchFamily="50" charset="-128"/>
                <a:cs typeface="メイリオ" pitchFamily="50" charset="-128"/>
              </a:rPr>
              <a:t>】</a:t>
            </a:r>
            <a:endParaRPr kumimoji="1" lang="ja-JP" altLang="en-US" sz="1600" b="1" dirty="0">
              <a:latin typeface="メイリオ" pitchFamily="50" charset="-128"/>
              <a:ea typeface="メイリオ" pitchFamily="50" charset="-128"/>
              <a:cs typeface="メイリオ" pitchFamily="50" charset="-128"/>
            </a:endParaRPr>
          </a:p>
        </p:txBody>
      </p:sp>
      <p:sp>
        <p:nvSpPr>
          <p:cNvPr id="41" name="テキスト ボックス 40"/>
          <p:cNvSpPr txBox="1"/>
          <p:nvPr/>
        </p:nvSpPr>
        <p:spPr>
          <a:xfrm>
            <a:off x="4932040" y="2333804"/>
            <a:ext cx="3456384" cy="338554"/>
          </a:xfrm>
          <a:prstGeom prst="rect">
            <a:avLst/>
          </a:prstGeom>
          <a:noFill/>
        </p:spPr>
        <p:txBody>
          <a:bodyPr wrap="square" rtlCol="0">
            <a:spAutoFit/>
          </a:bodyPr>
          <a:lstStyle/>
          <a:p>
            <a:r>
              <a:rPr kumimoji="1" lang="en-US" altLang="ja-JP" sz="1600" b="1" dirty="0" smtClean="0">
                <a:latin typeface="メイリオ" pitchFamily="50" charset="-128"/>
                <a:ea typeface="メイリオ" pitchFamily="50" charset="-128"/>
                <a:cs typeface="メイリオ" pitchFamily="50" charset="-128"/>
              </a:rPr>
              <a:t>【</a:t>
            </a:r>
            <a:r>
              <a:rPr lang="en-US" altLang="ja-JP" sz="1600" b="1" dirty="0" smtClean="0">
                <a:latin typeface="メイリオ" pitchFamily="50" charset="-128"/>
                <a:ea typeface="メイリオ" pitchFamily="50" charset="-128"/>
                <a:cs typeface="メイリオ" pitchFamily="50" charset="-128"/>
              </a:rPr>
              <a:t>Printed result</a:t>
            </a:r>
            <a:r>
              <a:rPr kumimoji="1" lang="en-US" altLang="ja-JP" sz="1600" b="1" dirty="0" smtClean="0">
                <a:latin typeface="メイリオ" pitchFamily="50" charset="-128"/>
                <a:ea typeface="メイリオ" pitchFamily="50" charset="-128"/>
                <a:cs typeface="メイリオ" pitchFamily="50" charset="-128"/>
              </a:rPr>
              <a:t> comparison】</a:t>
            </a:r>
            <a:endParaRPr kumimoji="1" lang="ja-JP" altLang="en-US" sz="1600" b="1" dirty="0">
              <a:latin typeface="メイリオ" pitchFamily="50" charset="-128"/>
              <a:ea typeface="メイリオ" pitchFamily="50" charset="-128"/>
              <a:cs typeface="メイリオ" pitchFamily="50" charset="-128"/>
            </a:endParaRPr>
          </a:p>
        </p:txBody>
      </p:sp>
      <p:sp>
        <p:nvSpPr>
          <p:cNvPr id="23" name="タイトル 1"/>
          <p:cNvSpPr txBox="1">
            <a:spLocks/>
          </p:cNvSpPr>
          <p:nvPr/>
        </p:nvSpPr>
        <p:spPr>
          <a:xfrm>
            <a:off x="179512" y="116632"/>
            <a:ext cx="8686800" cy="562074"/>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2400" b="1" dirty="0" smtClean="0">
                <a:solidFill>
                  <a:schemeClr val="tx2"/>
                </a:solidFill>
                <a:latin typeface="メイリオ" pitchFamily="50" charset="-128"/>
                <a:ea typeface="メイリオ" pitchFamily="50" charset="-128"/>
                <a:cs typeface="メイリオ" pitchFamily="50" charset="-128"/>
              </a:rPr>
              <a:t>Stunning Beauty</a:t>
            </a:r>
            <a:r>
              <a:rPr lang="ja-JP" altLang="en-US" sz="2400" b="1" dirty="0" smtClean="0">
                <a:solidFill>
                  <a:schemeClr val="tx2"/>
                </a:solidFill>
                <a:latin typeface="メイリオ" pitchFamily="50" charset="-128"/>
                <a:ea typeface="メイリオ" pitchFamily="50" charset="-128"/>
                <a:cs typeface="メイリオ" pitchFamily="50" charset="-128"/>
              </a:rPr>
              <a:t> </a:t>
            </a:r>
            <a:r>
              <a:rPr lang="en-US" altLang="ja-JP" sz="2400" b="1" dirty="0" smtClean="0">
                <a:solidFill>
                  <a:schemeClr val="tx2"/>
                </a:solidFill>
                <a:latin typeface="メイリオ" pitchFamily="50" charset="-128"/>
                <a:ea typeface="メイリオ" pitchFamily="50" charset="-128"/>
                <a:cs typeface="メイリオ" pitchFamily="50" charset="-128"/>
              </a:rPr>
              <a:t>(Color)</a:t>
            </a:r>
            <a:r>
              <a:rPr lang="ja-JP" altLang="en-US" sz="2400" b="1" dirty="0" smtClean="0">
                <a:solidFill>
                  <a:schemeClr val="tx2"/>
                </a:solidFill>
                <a:latin typeface="メイリオ" pitchFamily="50" charset="-128"/>
                <a:ea typeface="メイリオ" pitchFamily="50" charset="-128"/>
                <a:cs typeface="メイリオ" pitchFamily="50" charset="-128"/>
              </a:rPr>
              <a:t>① </a:t>
            </a:r>
            <a:r>
              <a:rPr lang="en-US" altLang="ja-JP" sz="2400" b="1" dirty="0" smtClean="0">
                <a:solidFill>
                  <a:schemeClr val="tx2"/>
                </a:solidFill>
                <a:latin typeface="メイリオ" pitchFamily="50" charset="-128"/>
                <a:ea typeface="メイリオ" pitchFamily="50" charset="-128"/>
                <a:cs typeface="メイリオ" pitchFamily="50" charset="-128"/>
              </a:rPr>
              <a:t>Orange</a:t>
            </a:r>
            <a:r>
              <a:rPr kumimoji="1" lang="en-US" altLang="ja-JP" sz="24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ink with SS21</a:t>
            </a:r>
            <a:endParaRPr kumimoji="1" lang="ja-JP" altLang="en-US" sz="20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107504" y="6623774"/>
            <a:ext cx="3960440" cy="261610"/>
          </a:xfrm>
          <a:prstGeom prst="rect">
            <a:avLst/>
          </a:prstGeom>
          <a:noFill/>
        </p:spPr>
        <p:txBody>
          <a:bodyPr wrap="square" rtlCol="0">
            <a:spAutoFit/>
          </a:bodyPr>
          <a:lstStyle/>
          <a:p>
            <a:r>
              <a:rPr lang="ja-JP" altLang="en-US" sz="1100" dirty="0" smtClean="0">
                <a:latin typeface="メイリオ" pitchFamily="50" charset="-128"/>
                <a:ea typeface="メイリオ" pitchFamily="50" charset="-128"/>
                <a:cs typeface="メイリオ" pitchFamily="50" charset="-128"/>
              </a:rPr>
              <a:t>*</a:t>
            </a:r>
            <a:r>
              <a:rPr lang="en-US" altLang="ja-JP" sz="1100" dirty="0" smtClean="0">
                <a:solidFill>
                  <a:srgbClr val="000000"/>
                </a:solidFill>
                <a:latin typeface="メイリオ" pitchFamily="50" charset="-128"/>
                <a:ea typeface="メイリオ" pitchFamily="50" charset="-128"/>
                <a:cs typeface="メイリオ" pitchFamily="50" charset="-128"/>
              </a:rPr>
              <a:t>PANTONE solid chips coated(1085</a:t>
            </a:r>
            <a:r>
              <a:rPr lang="ja-JP" altLang="en-US" sz="1100" dirty="0" smtClean="0">
                <a:solidFill>
                  <a:srgbClr val="000000"/>
                </a:solidFill>
                <a:latin typeface="メイリオ" pitchFamily="50" charset="-128"/>
                <a:ea typeface="メイリオ" pitchFamily="50" charset="-128"/>
                <a:cs typeface="メイリオ" pitchFamily="50" charset="-128"/>
              </a:rPr>
              <a:t> </a:t>
            </a:r>
            <a:r>
              <a:rPr lang="en-US" altLang="ja-JP" sz="1100" dirty="0" smtClean="0">
                <a:solidFill>
                  <a:srgbClr val="000000"/>
                </a:solidFill>
                <a:latin typeface="メイリオ" pitchFamily="50" charset="-128"/>
                <a:ea typeface="メイリオ" pitchFamily="50" charset="-128"/>
                <a:cs typeface="メイリオ" pitchFamily="50" charset="-128"/>
              </a:rPr>
              <a:t>colors)  </a:t>
            </a:r>
            <a:endParaRPr kumimoji="1" lang="ja-JP" altLang="en-US" sz="1100" dirty="0">
              <a:latin typeface="メイリオ" pitchFamily="50" charset="-128"/>
              <a:ea typeface="メイリオ" pitchFamily="50" charset="-128"/>
              <a:cs typeface="メイリオ" pitchFamily="50" charset="-128"/>
            </a:endParaRPr>
          </a:p>
        </p:txBody>
      </p:sp>
      <p:grpSp>
        <p:nvGrpSpPr>
          <p:cNvPr id="32" name="グループ化 31"/>
          <p:cNvGrpSpPr/>
          <p:nvPr/>
        </p:nvGrpSpPr>
        <p:grpSpPr>
          <a:xfrm>
            <a:off x="0" y="2348880"/>
            <a:ext cx="4716016" cy="4221088"/>
            <a:chOff x="0" y="3084036"/>
            <a:chExt cx="4716016" cy="4221088"/>
          </a:xfrm>
        </p:grpSpPr>
        <p:graphicFrame>
          <p:nvGraphicFramePr>
            <p:cNvPr id="33" name="グラフ 32"/>
            <p:cNvGraphicFramePr>
              <a:graphicFrameLocks/>
            </p:cNvGraphicFramePr>
            <p:nvPr/>
          </p:nvGraphicFramePr>
          <p:xfrm>
            <a:off x="0" y="3084036"/>
            <a:ext cx="4716016" cy="4221088"/>
          </p:xfrm>
          <a:graphic>
            <a:graphicData uri="http://schemas.openxmlformats.org/drawingml/2006/chart">
              <c:chart xmlns:c="http://schemas.openxmlformats.org/drawingml/2006/chart" xmlns:r="http://schemas.openxmlformats.org/officeDocument/2006/relationships" r:id="rId4"/>
            </a:graphicData>
          </a:graphic>
        </p:graphicFrame>
        <p:sp>
          <p:nvSpPr>
            <p:cNvPr id="34" name="円/楕円 33"/>
            <p:cNvSpPr/>
            <p:nvPr/>
          </p:nvSpPr>
          <p:spPr>
            <a:xfrm>
              <a:off x="3155655" y="6194445"/>
              <a:ext cx="144016" cy="144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3287560" y="6078220"/>
            <a:ext cx="2270173" cy="261610"/>
          </a:xfrm>
          <a:prstGeom prst="rect">
            <a:avLst/>
          </a:prstGeom>
          <a:solidFill>
            <a:schemeClr val="bg1"/>
          </a:solidFill>
        </p:spPr>
        <p:txBody>
          <a:bodyPr wrap="none" rtlCol="0">
            <a:spAutoFit/>
          </a:bodyPr>
          <a:lstStyle/>
          <a:p>
            <a:r>
              <a:rPr kumimoji="1" lang="en-US" altLang="ja-JP" sz="1100" dirty="0" smtClean="0"/>
              <a:t>Approximate colors of PANTONE</a:t>
            </a:r>
            <a:endParaRPr kumimoji="1" lang="ja-JP" alt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12</a:t>
            </a:fld>
            <a:endParaRPr lang="ja-JP" altLang="en-US"/>
          </a:p>
        </p:txBody>
      </p:sp>
      <p:sp>
        <p:nvSpPr>
          <p:cNvPr id="8" name="テキスト ボックス 7"/>
          <p:cNvSpPr txBox="1">
            <a:spLocks noChangeArrowheads="1"/>
          </p:cNvSpPr>
          <p:nvPr/>
        </p:nvSpPr>
        <p:spPr bwMode="auto">
          <a:xfrm>
            <a:off x="395536" y="1340768"/>
            <a:ext cx="8136904" cy="58477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latin typeface="メイリオ" pitchFamily="50" charset="-128"/>
                <a:ea typeface="メイリオ" pitchFamily="50" charset="-128"/>
              </a:rPr>
              <a:t>Good color balance without color shifts reproduce high quality monochrome </a:t>
            </a:r>
          </a:p>
          <a:p>
            <a:r>
              <a:rPr lang="en-US" altLang="ja-JP" sz="1600" dirty="0" smtClean="0">
                <a:latin typeface="メイリオ" pitchFamily="50" charset="-128"/>
                <a:ea typeface="メイリオ" pitchFamily="50" charset="-128"/>
              </a:rPr>
              <a:t> color, smooth and clear grey output</a:t>
            </a:r>
            <a:endParaRPr lang="en-US" altLang="ja-JP" sz="1600" dirty="0" smtClean="0">
              <a:solidFill>
                <a:schemeClr val="tx1"/>
              </a:solidFill>
              <a:latin typeface="メイリオ" pitchFamily="50" charset="-128"/>
              <a:ea typeface="メイリオ" pitchFamily="50" charset="-128"/>
              <a:cs typeface="メイリオ" pitchFamily="50" charset="-128"/>
            </a:endParaRPr>
          </a:p>
        </p:txBody>
      </p:sp>
      <p:sp>
        <p:nvSpPr>
          <p:cNvPr id="9" name="角丸四角形 8"/>
          <p:cNvSpPr/>
          <p:nvPr/>
        </p:nvSpPr>
        <p:spPr>
          <a:xfrm>
            <a:off x="251520" y="1107726"/>
            <a:ext cx="8280920" cy="88111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10" name="角丸四角形 9"/>
          <p:cNvSpPr/>
          <p:nvPr/>
        </p:nvSpPr>
        <p:spPr>
          <a:xfrm>
            <a:off x="467544" y="866864"/>
            <a:ext cx="7344816" cy="37478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altLang="ja-JP" sz="1600" dirty="0" smtClean="0">
                <a:latin typeface="メイリオ" pitchFamily="50" charset="-128"/>
                <a:ea typeface="メイリオ" pitchFamily="50" charset="-128"/>
                <a:cs typeface="メイリオ" pitchFamily="50" charset="-128"/>
              </a:rPr>
              <a:t>High quality Monochrome color reproduction with</a:t>
            </a:r>
            <a:r>
              <a:rPr lang="en-US" altLang="ja-JP" sz="1600" dirty="0" smtClean="0">
                <a:solidFill>
                  <a:schemeClr val="bg1"/>
                </a:solidFill>
                <a:latin typeface="メイリオ" pitchFamily="50" charset="-128"/>
                <a:ea typeface="メイリオ" pitchFamily="50" charset="-128"/>
                <a:cs typeface="メイリオ" pitchFamily="50" charset="-128"/>
              </a:rPr>
              <a:t> new Light-Black ink</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grpSp>
        <p:nvGrpSpPr>
          <p:cNvPr id="2" name="グループ化 34"/>
          <p:cNvGrpSpPr/>
          <p:nvPr/>
        </p:nvGrpSpPr>
        <p:grpSpPr>
          <a:xfrm>
            <a:off x="336779" y="2723996"/>
            <a:ext cx="8195661" cy="2982387"/>
            <a:chOff x="4774072" y="2723996"/>
            <a:chExt cx="8195661" cy="2982387"/>
          </a:xfrm>
        </p:grpSpPr>
        <p:pic>
          <p:nvPicPr>
            <p:cNvPr id="11" name="Picture 3" descr="C:\Users\ryosuke_nakayama\Documents\①SG製品\(C)JV300_150\インク比較写真\IMG_2096.JPG"/>
            <p:cNvPicPr>
              <a:picLocks noChangeAspect="1" noChangeArrowheads="1"/>
            </p:cNvPicPr>
            <p:nvPr/>
          </p:nvPicPr>
          <p:blipFill>
            <a:blip r:embed="rId2" cstate="print"/>
            <a:srcRect/>
            <a:stretch>
              <a:fillRect/>
            </a:stretch>
          </p:blipFill>
          <p:spPr bwMode="auto">
            <a:xfrm>
              <a:off x="11005676" y="3033522"/>
              <a:ext cx="1964057" cy="1930264"/>
            </a:xfrm>
            <a:prstGeom prst="rect">
              <a:avLst/>
            </a:prstGeom>
            <a:noFill/>
          </p:spPr>
        </p:pic>
        <p:pic>
          <p:nvPicPr>
            <p:cNvPr id="12" name="Picture 4" descr="C:\Users\ryosuke_nakayama\Documents\①SG製品\(C)JV300_150\インク比較写真\IMG_2096 - コピー.JPG"/>
            <p:cNvPicPr>
              <a:picLocks noChangeAspect="1" noChangeArrowheads="1"/>
            </p:cNvPicPr>
            <p:nvPr/>
          </p:nvPicPr>
          <p:blipFill>
            <a:blip r:embed="rId3" cstate="print"/>
            <a:srcRect/>
            <a:stretch>
              <a:fillRect/>
            </a:stretch>
          </p:blipFill>
          <p:spPr bwMode="auto">
            <a:xfrm>
              <a:off x="8956989" y="3034054"/>
              <a:ext cx="1983354" cy="1919418"/>
            </a:xfrm>
            <a:prstGeom prst="rect">
              <a:avLst/>
            </a:prstGeom>
            <a:noFill/>
          </p:spPr>
        </p:pic>
        <p:sp>
          <p:nvSpPr>
            <p:cNvPr id="13" name="テキスト ボックス 12"/>
            <p:cNvSpPr txBox="1"/>
            <p:nvPr/>
          </p:nvSpPr>
          <p:spPr>
            <a:xfrm>
              <a:off x="11026303" y="2738510"/>
              <a:ext cx="1872208" cy="338554"/>
            </a:xfrm>
            <a:prstGeom prst="rect">
              <a:avLst/>
            </a:prstGeom>
            <a:noFill/>
          </p:spPr>
          <p:txBody>
            <a:bodyPr wrap="square" rtlCol="0">
              <a:spAutoFit/>
            </a:bodyPr>
            <a:lstStyle/>
            <a:p>
              <a:r>
                <a:rPr kumimoji="1" lang="en-US" altLang="ja-JP" sz="1600" dirty="0" smtClean="0">
                  <a:latin typeface="メイリオ" pitchFamily="50" charset="-128"/>
                  <a:ea typeface="メイリオ" pitchFamily="50" charset="-128"/>
                  <a:cs typeface="メイリオ" pitchFamily="50" charset="-128"/>
                </a:rPr>
                <a:t>CMYKLcLm</a:t>
              </a:r>
              <a:r>
                <a:rPr kumimoji="1" lang="en-US" altLang="ja-JP" sz="1600" b="1" dirty="0" smtClean="0">
                  <a:latin typeface="メイリオ" pitchFamily="50" charset="-128"/>
                  <a:ea typeface="メイリオ" pitchFamily="50" charset="-128"/>
                  <a:cs typeface="メイリオ" pitchFamily="50" charset="-128"/>
                </a:rPr>
                <a:t>Lk</a:t>
              </a:r>
              <a:r>
                <a:rPr kumimoji="1" lang="en-US" altLang="ja-JP" sz="1600" dirty="0" smtClean="0">
                  <a:latin typeface="メイリオ" pitchFamily="50" charset="-128"/>
                  <a:ea typeface="メイリオ" pitchFamily="50" charset="-128"/>
                  <a:cs typeface="メイリオ" pitchFamily="50" charset="-128"/>
                </a:rPr>
                <a:t>Or</a:t>
              </a:r>
              <a:endParaRPr kumimoji="1" lang="ja-JP" altLang="en-US" sz="16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9283597" y="2723996"/>
              <a:ext cx="1296144" cy="338554"/>
            </a:xfrm>
            <a:prstGeom prst="rect">
              <a:avLst/>
            </a:prstGeom>
            <a:noFill/>
          </p:spPr>
          <p:txBody>
            <a:bodyPr wrap="square" rtlCol="0">
              <a:spAutoFit/>
            </a:bodyPr>
            <a:lstStyle/>
            <a:p>
              <a:r>
                <a:rPr kumimoji="1" lang="en-US" altLang="ja-JP" sz="1600" dirty="0" err="1" smtClean="0">
                  <a:latin typeface="メイリオ" pitchFamily="50" charset="-128"/>
                  <a:ea typeface="メイリオ" pitchFamily="50" charset="-128"/>
                  <a:cs typeface="メイリオ" pitchFamily="50" charset="-128"/>
                </a:rPr>
                <a:t>CMYKLcLm</a:t>
              </a:r>
              <a:endParaRPr kumimoji="1" lang="ja-JP" altLang="en-US" sz="1600" dirty="0">
                <a:latin typeface="メイリオ" pitchFamily="50" charset="-128"/>
                <a:ea typeface="メイリオ" pitchFamily="50" charset="-128"/>
                <a:cs typeface="メイリオ" pitchFamily="50" charset="-128"/>
              </a:endParaRPr>
            </a:p>
          </p:txBody>
        </p:sp>
        <p:sp>
          <p:nvSpPr>
            <p:cNvPr id="15" name="テキスト ボックス 14"/>
            <p:cNvSpPr txBox="1">
              <a:spLocks noChangeArrowheads="1"/>
            </p:cNvSpPr>
            <p:nvPr/>
          </p:nvSpPr>
          <p:spPr bwMode="auto">
            <a:xfrm>
              <a:off x="10999100" y="4963786"/>
              <a:ext cx="1763688" cy="52322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Clear grey</a:t>
              </a:r>
            </a:p>
            <a:p>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Smooth skin</a:t>
              </a:r>
            </a:p>
          </p:txBody>
        </p:sp>
        <p:sp>
          <p:nvSpPr>
            <p:cNvPr id="16" name="テキスト ボックス 15"/>
            <p:cNvSpPr txBox="1">
              <a:spLocks noChangeArrowheads="1"/>
            </p:cNvSpPr>
            <p:nvPr/>
          </p:nvSpPr>
          <p:spPr bwMode="auto">
            <a:xfrm>
              <a:off x="9054884" y="4967719"/>
              <a:ext cx="1898625" cy="73866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Reddish grey</a:t>
              </a:r>
            </a:p>
            <a:p>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Skin w/grainy </a:t>
              </a:r>
            </a:p>
            <a:p>
              <a:r>
                <a:rPr lang="en-US" altLang="ja-JP" sz="1400" dirty="0" smtClean="0">
                  <a:solidFill>
                    <a:schemeClr val="tx1"/>
                  </a:solidFill>
                  <a:latin typeface="メイリオ" pitchFamily="50" charset="-128"/>
                  <a:ea typeface="メイリオ" pitchFamily="50" charset="-128"/>
                  <a:cs typeface="メイリオ" pitchFamily="50" charset="-128"/>
                </a:rPr>
                <a:t>   appearance</a:t>
              </a:r>
            </a:p>
          </p:txBody>
        </p:sp>
        <p:pic>
          <p:nvPicPr>
            <p:cNvPr id="18" name="図 17"/>
            <p:cNvPicPr>
              <a:picLocks noChangeAspect="1"/>
            </p:cNvPicPr>
            <p:nvPr/>
          </p:nvPicPr>
          <p:blipFill>
            <a:blip r:embed="rId4" cstate="print"/>
            <a:srcRect/>
            <a:stretch>
              <a:fillRect/>
            </a:stretch>
          </p:blipFill>
          <p:spPr>
            <a:xfrm>
              <a:off x="6804248" y="3014584"/>
              <a:ext cx="1823746" cy="1912322"/>
            </a:xfrm>
            <a:prstGeom prst="rect">
              <a:avLst/>
            </a:prstGeom>
          </p:spPr>
        </p:pic>
        <p:pic>
          <p:nvPicPr>
            <p:cNvPr id="19" name="図 18"/>
            <p:cNvPicPr>
              <a:picLocks noChangeAspect="1"/>
            </p:cNvPicPr>
            <p:nvPr/>
          </p:nvPicPr>
          <p:blipFill>
            <a:blip r:embed="rId5" cstate="print"/>
            <a:srcRect/>
            <a:stretch>
              <a:fillRect/>
            </a:stretch>
          </p:blipFill>
          <p:spPr>
            <a:xfrm>
              <a:off x="4774072" y="3016346"/>
              <a:ext cx="1832229" cy="1924822"/>
            </a:xfrm>
            <a:prstGeom prst="rect">
              <a:avLst/>
            </a:prstGeom>
          </p:spPr>
        </p:pic>
        <p:sp>
          <p:nvSpPr>
            <p:cNvPr id="22" name="テキスト ボックス 21"/>
            <p:cNvSpPr txBox="1">
              <a:spLocks noChangeArrowheads="1"/>
            </p:cNvSpPr>
            <p:nvPr/>
          </p:nvSpPr>
          <p:spPr bwMode="auto">
            <a:xfrm>
              <a:off x="4832829" y="4941168"/>
              <a:ext cx="1944216" cy="30777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Reddish grey</a:t>
              </a:r>
            </a:p>
          </p:txBody>
        </p:sp>
        <p:sp>
          <p:nvSpPr>
            <p:cNvPr id="23" name="テキスト ボックス 22"/>
            <p:cNvSpPr txBox="1">
              <a:spLocks noChangeArrowheads="1"/>
            </p:cNvSpPr>
            <p:nvPr/>
          </p:nvSpPr>
          <p:spPr bwMode="auto">
            <a:xfrm>
              <a:off x="6705599" y="4941168"/>
              <a:ext cx="2304256" cy="52322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No color shifts</a:t>
              </a:r>
            </a:p>
            <a:p>
              <a:r>
                <a:rPr lang="en-US" altLang="ja-JP" sz="1400" dirty="0" smtClean="0">
                  <a:solidFill>
                    <a:schemeClr val="tx1"/>
                  </a:solidFill>
                  <a:latin typeface="メイリオ" pitchFamily="50" charset="-128"/>
                  <a:ea typeface="メイリオ" pitchFamily="50" charset="-128"/>
                  <a:cs typeface="メイリオ" pitchFamily="50" charset="-128"/>
                </a:rPr>
                <a:t> and smooth gradation</a:t>
              </a:r>
            </a:p>
          </p:txBody>
        </p:sp>
      </p:grpSp>
      <p:sp>
        <p:nvSpPr>
          <p:cNvPr id="26" name="テキスト ボックス 25"/>
          <p:cNvSpPr txBox="1"/>
          <p:nvPr/>
        </p:nvSpPr>
        <p:spPr>
          <a:xfrm>
            <a:off x="755576" y="2328510"/>
            <a:ext cx="3888432" cy="338554"/>
          </a:xfrm>
          <a:prstGeom prst="rect">
            <a:avLst/>
          </a:prstGeom>
          <a:noFill/>
        </p:spPr>
        <p:txBody>
          <a:bodyPr wrap="square" rtlCol="0">
            <a:spAutoFit/>
          </a:bodyPr>
          <a:lstStyle/>
          <a:p>
            <a:r>
              <a:rPr lang="en-US" altLang="ja-JP" sz="1600" dirty="0" smtClean="0">
                <a:latin typeface="メイリオ" pitchFamily="50" charset="-128"/>
                <a:ea typeface="メイリオ" pitchFamily="50" charset="-128"/>
                <a:cs typeface="メイリオ" pitchFamily="50" charset="-128"/>
              </a:rPr>
              <a:t>【Print result comparison</a:t>
            </a:r>
            <a:r>
              <a:rPr lang="ja-JP" altLang="en-US" sz="1600" dirty="0" smtClean="0">
                <a:latin typeface="メイリオ" pitchFamily="50" charset="-128"/>
                <a:ea typeface="メイリオ" pitchFamily="50" charset="-128"/>
                <a:cs typeface="メイリオ" pitchFamily="50" charset="-128"/>
              </a:rPr>
              <a:t>①</a:t>
            </a:r>
            <a:r>
              <a:rPr lang="en-US" altLang="ja-JP" sz="1600" dirty="0" smtClean="0">
                <a:latin typeface="メイリオ" pitchFamily="50" charset="-128"/>
                <a:ea typeface="メイリオ" pitchFamily="50" charset="-128"/>
                <a:cs typeface="メイリオ" pitchFamily="50" charset="-128"/>
              </a:rPr>
              <a:t>】</a:t>
            </a:r>
            <a:endParaRPr kumimoji="1" lang="ja-JP" altLang="en-US" sz="1600" dirty="0">
              <a:latin typeface="メイリオ" pitchFamily="50" charset="-128"/>
              <a:ea typeface="メイリオ" pitchFamily="50" charset="-128"/>
              <a:cs typeface="メイリオ" pitchFamily="50" charset="-128"/>
            </a:endParaRPr>
          </a:p>
        </p:txBody>
      </p:sp>
      <p:sp>
        <p:nvSpPr>
          <p:cNvPr id="30" name="タイトル 1"/>
          <p:cNvSpPr txBox="1">
            <a:spLocks/>
          </p:cNvSpPr>
          <p:nvPr/>
        </p:nvSpPr>
        <p:spPr>
          <a:xfrm>
            <a:off x="179512" y="58614"/>
            <a:ext cx="8686800" cy="562074"/>
          </a:xfrm>
          <a:prstGeom prst="rect">
            <a:avLst/>
          </a:prstGeom>
        </p:spPr>
        <p:txBody>
          <a:bodyPr vert="horz" anchor="ctr">
            <a:normAutofit fontScale="92500"/>
          </a:bodyPr>
          <a:lstStyle/>
          <a:p>
            <a:pPr lvl="0" fontAlgn="auto">
              <a:spcAft>
                <a:spcPts val="0"/>
              </a:spcAft>
              <a:defRPr/>
            </a:pPr>
            <a:r>
              <a:rPr lang="en-US" altLang="ja-JP" sz="2400" b="1" dirty="0" smtClean="0">
                <a:solidFill>
                  <a:schemeClr val="tx2"/>
                </a:solidFill>
                <a:latin typeface="メイリオ" pitchFamily="50" charset="-128"/>
                <a:ea typeface="メイリオ" pitchFamily="50" charset="-128"/>
                <a:cs typeface="メイリオ" pitchFamily="50" charset="-128"/>
              </a:rPr>
              <a:t>Stunning Beauty</a:t>
            </a:r>
            <a:r>
              <a:rPr lang="ja-JP" altLang="en-US" sz="2400" b="1" dirty="0" smtClean="0">
                <a:solidFill>
                  <a:schemeClr val="tx2"/>
                </a:solidFill>
                <a:latin typeface="メイリオ" pitchFamily="50" charset="-128"/>
                <a:ea typeface="メイリオ" pitchFamily="50" charset="-128"/>
                <a:cs typeface="メイリオ" pitchFamily="50" charset="-128"/>
              </a:rPr>
              <a:t> </a:t>
            </a:r>
            <a:r>
              <a:rPr lang="en-US" altLang="ja-JP" sz="2400" b="1" dirty="0" smtClean="0">
                <a:solidFill>
                  <a:schemeClr val="tx2"/>
                </a:solidFill>
                <a:latin typeface="メイリオ" pitchFamily="50" charset="-128"/>
                <a:ea typeface="メイリオ" pitchFamily="50" charset="-128"/>
                <a:cs typeface="メイリオ" pitchFamily="50" charset="-128"/>
              </a:rPr>
              <a:t>(Color)</a:t>
            </a:r>
            <a:r>
              <a:rPr lang="ja-JP" altLang="en-US" sz="2400" b="1" dirty="0" smtClean="0">
                <a:solidFill>
                  <a:schemeClr val="tx2"/>
                </a:solidFill>
                <a:latin typeface="メイリオ" pitchFamily="50" charset="-128"/>
                <a:ea typeface="メイリオ" pitchFamily="50" charset="-128"/>
                <a:cs typeface="メイリオ" pitchFamily="50" charset="-128"/>
              </a:rPr>
              <a:t>② </a:t>
            </a:r>
            <a:r>
              <a:rPr lang="en-US" altLang="ja-JP" sz="2400" b="1" dirty="0" smtClean="0">
                <a:solidFill>
                  <a:schemeClr val="tx2"/>
                </a:solidFill>
                <a:latin typeface="メイリオ" pitchFamily="50" charset="-128"/>
                <a:ea typeface="メイリオ" pitchFamily="50" charset="-128"/>
                <a:cs typeface="メイリオ" pitchFamily="50" charset="-128"/>
              </a:rPr>
              <a:t>Light-Black Ink</a:t>
            </a:r>
            <a:r>
              <a:rPr kumimoji="1" lang="en-US" altLang="ja-JP" sz="24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with SS21</a:t>
            </a:r>
            <a:endParaRPr kumimoji="1" lang="ja-JP" altLang="en-US" sz="20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2411760" y="2723434"/>
            <a:ext cx="1872208" cy="338554"/>
          </a:xfrm>
          <a:prstGeom prst="rect">
            <a:avLst/>
          </a:prstGeom>
          <a:noFill/>
        </p:spPr>
        <p:txBody>
          <a:bodyPr wrap="square" rtlCol="0">
            <a:spAutoFit/>
          </a:bodyPr>
          <a:lstStyle/>
          <a:p>
            <a:r>
              <a:rPr kumimoji="1" lang="en-US" altLang="ja-JP" sz="1600" dirty="0" smtClean="0">
                <a:latin typeface="メイリオ" pitchFamily="50" charset="-128"/>
                <a:ea typeface="メイリオ" pitchFamily="50" charset="-128"/>
                <a:cs typeface="メイリオ" pitchFamily="50" charset="-128"/>
              </a:rPr>
              <a:t>CMYKLcLm</a:t>
            </a:r>
            <a:r>
              <a:rPr kumimoji="1" lang="en-US" altLang="ja-JP" sz="1600" b="1" dirty="0" smtClean="0">
                <a:latin typeface="メイリオ" pitchFamily="50" charset="-128"/>
                <a:ea typeface="メイリオ" pitchFamily="50" charset="-128"/>
                <a:cs typeface="メイリオ" pitchFamily="50" charset="-128"/>
              </a:rPr>
              <a:t>Lk</a:t>
            </a:r>
            <a:r>
              <a:rPr kumimoji="1" lang="en-US" altLang="ja-JP" sz="1600" dirty="0" smtClean="0">
                <a:latin typeface="メイリオ" pitchFamily="50" charset="-128"/>
                <a:ea typeface="メイリオ" pitchFamily="50" charset="-128"/>
                <a:cs typeface="メイリオ" pitchFamily="50" charset="-128"/>
              </a:rPr>
              <a:t>Or</a:t>
            </a:r>
            <a:endParaRPr kumimoji="1" lang="ja-JP" altLang="en-US" sz="1600" dirty="0">
              <a:latin typeface="メイリオ" pitchFamily="50" charset="-128"/>
              <a:ea typeface="メイリオ" pitchFamily="50" charset="-128"/>
              <a:cs typeface="メイリオ" pitchFamily="50" charset="-128"/>
            </a:endParaRPr>
          </a:p>
        </p:txBody>
      </p:sp>
      <p:sp>
        <p:nvSpPr>
          <p:cNvPr id="36" name="テキスト ボックス 35"/>
          <p:cNvSpPr txBox="1"/>
          <p:nvPr/>
        </p:nvSpPr>
        <p:spPr>
          <a:xfrm>
            <a:off x="525038" y="2708920"/>
            <a:ext cx="1296144" cy="338554"/>
          </a:xfrm>
          <a:prstGeom prst="rect">
            <a:avLst/>
          </a:prstGeom>
          <a:noFill/>
        </p:spPr>
        <p:txBody>
          <a:bodyPr wrap="square" rtlCol="0">
            <a:spAutoFit/>
          </a:bodyPr>
          <a:lstStyle/>
          <a:p>
            <a:r>
              <a:rPr kumimoji="1" lang="en-US" altLang="ja-JP" sz="1600" dirty="0" err="1" smtClean="0">
                <a:latin typeface="メイリオ" pitchFamily="50" charset="-128"/>
                <a:ea typeface="メイリオ" pitchFamily="50" charset="-128"/>
                <a:cs typeface="メイリオ" pitchFamily="50" charset="-128"/>
              </a:rPr>
              <a:t>CMYKLcLm</a:t>
            </a:r>
            <a:endParaRPr kumimoji="1" lang="ja-JP" altLang="en-US" sz="1600" dirty="0">
              <a:latin typeface="メイリオ" pitchFamily="50" charset="-128"/>
              <a:ea typeface="メイリオ" pitchFamily="50" charset="-128"/>
              <a:cs typeface="メイリオ" pitchFamily="50" charset="-128"/>
            </a:endParaRPr>
          </a:p>
        </p:txBody>
      </p:sp>
      <p:sp>
        <p:nvSpPr>
          <p:cNvPr id="37" name="テキスト ボックス 36"/>
          <p:cNvSpPr txBox="1"/>
          <p:nvPr/>
        </p:nvSpPr>
        <p:spPr>
          <a:xfrm>
            <a:off x="4932040" y="2328510"/>
            <a:ext cx="3888432" cy="338554"/>
          </a:xfrm>
          <a:prstGeom prst="rect">
            <a:avLst/>
          </a:prstGeom>
          <a:noFill/>
        </p:spPr>
        <p:txBody>
          <a:bodyPr wrap="square" rtlCol="0">
            <a:spAutoFit/>
          </a:bodyPr>
          <a:lstStyle/>
          <a:p>
            <a:r>
              <a:rPr lang="en-US" altLang="ja-JP" sz="1600" dirty="0" smtClean="0">
                <a:latin typeface="メイリオ" pitchFamily="50" charset="-128"/>
                <a:ea typeface="メイリオ" pitchFamily="50" charset="-128"/>
                <a:cs typeface="メイリオ" pitchFamily="50" charset="-128"/>
              </a:rPr>
              <a:t>【Print result comparison</a:t>
            </a:r>
            <a:r>
              <a:rPr lang="ja-JP" altLang="en-US" sz="1600" dirty="0" smtClean="0">
                <a:latin typeface="メイリオ" pitchFamily="50" charset="-128"/>
                <a:ea typeface="メイリオ" pitchFamily="50" charset="-128"/>
                <a:cs typeface="メイリオ" pitchFamily="50" charset="-128"/>
              </a:rPr>
              <a:t>②</a:t>
            </a:r>
            <a:r>
              <a:rPr lang="en-US" altLang="ja-JP" sz="1600" dirty="0" smtClean="0">
                <a:latin typeface="メイリオ" pitchFamily="50" charset="-128"/>
                <a:ea typeface="メイリオ" pitchFamily="50" charset="-128"/>
                <a:cs typeface="メイリオ" pitchFamily="50" charset="-128"/>
              </a:rPr>
              <a:t>】</a:t>
            </a:r>
            <a:endParaRPr kumimoji="1" lang="ja-JP" altLang="en-US" sz="16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13</a:t>
            </a:fld>
            <a:endParaRPr lang="ja-JP" altLang="en-US"/>
          </a:p>
        </p:txBody>
      </p:sp>
      <p:sp>
        <p:nvSpPr>
          <p:cNvPr id="9" name="テキスト ボックス 8"/>
          <p:cNvSpPr txBox="1">
            <a:spLocks noChangeArrowheads="1"/>
          </p:cNvSpPr>
          <p:nvPr/>
        </p:nvSpPr>
        <p:spPr bwMode="auto">
          <a:xfrm>
            <a:off x="467544" y="1196752"/>
            <a:ext cx="8064896" cy="83099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smtClean="0">
                <a:solidFill>
                  <a:schemeClr val="tx1"/>
                </a:solidFill>
                <a:latin typeface="メイリオ" pitchFamily="50" charset="-128"/>
                <a:ea typeface="メイリオ" pitchFamily="50" charset="-128"/>
                <a:cs typeface="メイリオ" pitchFamily="50" charset="-128"/>
              </a:rPr>
              <a:t>①</a:t>
            </a:r>
            <a:r>
              <a:rPr lang="en-US" altLang="ja-JP" sz="1600" dirty="0" smtClean="0">
                <a:solidFill>
                  <a:schemeClr val="tx1"/>
                </a:solidFill>
                <a:latin typeface="メイリオ" pitchFamily="50" charset="-128"/>
                <a:ea typeface="メイリオ" pitchFamily="50" charset="-128"/>
                <a:cs typeface="メイリオ" pitchFamily="50" charset="-128"/>
              </a:rPr>
              <a:t>Vivid color expression even on transparent/colored media by printing </a:t>
            </a:r>
          </a:p>
          <a:p>
            <a:r>
              <a:rPr lang="en-US" altLang="ja-JP" sz="1600" dirty="0" smtClean="0">
                <a:solidFill>
                  <a:schemeClr val="tx1"/>
                </a:solidFill>
                <a:latin typeface="メイリオ" pitchFamily="50" charset="-128"/>
                <a:ea typeface="メイリオ" pitchFamily="50" charset="-128"/>
                <a:cs typeface="メイリオ" pitchFamily="50" charset="-128"/>
              </a:rPr>
              <a:t>   white ink before printing color</a:t>
            </a:r>
          </a:p>
          <a:p>
            <a:r>
              <a:rPr lang="ja-JP" altLang="en-US" sz="1600" dirty="0" smtClean="0">
                <a:solidFill>
                  <a:schemeClr val="tx1"/>
                </a:solidFill>
                <a:latin typeface="メイリオ" pitchFamily="50" charset="-128"/>
                <a:ea typeface="メイリオ" pitchFamily="50" charset="-128"/>
                <a:cs typeface="メイリオ" pitchFamily="50" charset="-128"/>
              </a:rPr>
              <a:t>②</a:t>
            </a:r>
            <a:r>
              <a:rPr lang="en-US" altLang="ja-JP" sz="1600" dirty="0" smtClean="0">
                <a:solidFill>
                  <a:schemeClr val="tx1"/>
                </a:solidFill>
                <a:latin typeface="メイリオ" pitchFamily="50" charset="-128"/>
                <a:ea typeface="メイリオ" pitchFamily="50" charset="-128"/>
                <a:cs typeface="メイリオ" pitchFamily="50" charset="-128"/>
              </a:rPr>
              <a:t>Higher opacity printing is attained by larger ink droplet* </a:t>
            </a:r>
            <a:endParaRPr lang="en-US" altLang="ja-JP" sz="1600" dirty="0" smtClean="0">
              <a:latin typeface="メイリオ" pitchFamily="50" charset="-128"/>
              <a:ea typeface="メイリオ" pitchFamily="50" charset="-128"/>
            </a:endParaRPr>
          </a:p>
        </p:txBody>
      </p:sp>
      <p:sp>
        <p:nvSpPr>
          <p:cNvPr id="10" name="角丸四角形 9"/>
          <p:cNvSpPr/>
          <p:nvPr/>
        </p:nvSpPr>
        <p:spPr>
          <a:xfrm>
            <a:off x="251520" y="1006128"/>
            <a:ext cx="8280920" cy="11267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11" name="角丸四角形 10"/>
          <p:cNvSpPr/>
          <p:nvPr/>
        </p:nvSpPr>
        <p:spPr>
          <a:xfrm>
            <a:off x="467544" y="821964"/>
            <a:ext cx="1944216" cy="30278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White Ink</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grpSp>
        <p:nvGrpSpPr>
          <p:cNvPr id="3" name="グループ化 19"/>
          <p:cNvGrpSpPr/>
          <p:nvPr/>
        </p:nvGrpSpPr>
        <p:grpSpPr>
          <a:xfrm>
            <a:off x="214841" y="3004486"/>
            <a:ext cx="4069127" cy="2016232"/>
            <a:chOff x="286849" y="2946430"/>
            <a:chExt cx="4069127" cy="2016232"/>
          </a:xfrm>
        </p:grpSpPr>
        <p:pic>
          <p:nvPicPr>
            <p:cNvPr id="12" name="図 11"/>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286849" y="3233835"/>
              <a:ext cx="4069127" cy="1419863"/>
            </a:xfrm>
            <a:prstGeom prst="rect">
              <a:avLst/>
            </a:prstGeom>
          </p:spPr>
        </p:pic>
        <p:sp>
          <p:nvSpPr>
            <p:cNvPr id="14" name="テキスト ボックス 13"/>
            <p:cNvSpPr txBox="1"/>
            <p:nvPr/>
          </p:nvSpPr>
          <p:spPr>
            <a:xfrm>
              <a:off x="683568" y="4624108"/>
              <a:ext cx="2886111" cy="338554"/>
            </a:xfrm>
            <a:prstGeom prst="rect">
              <a:avLst/>
            </a:prstGeom>
            <a:noFill/>
          </p:spPr>
          <p:txBody>
            <a:bodyPr wrap="none" rtlCol="0">
              <a:spAutoFit/>
            </a:bodyPr>
            <a:lstStyle/>
            <a:p>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Transmission density:0.40</a:t>
              </a:r>
              <a:endParaRPr kumimoji="1" lang="ja-JP" altLang="en-US" sz="1600" dirty="0">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1691680" y="2946430"/>
              <a:ext cx="1274708" cy="338554"/>
            </a:xfrm>
            <a:prstGeom prst="rect">
              <a:avLst/>
            </a:prstGeom>
            <a:no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JV300-160</a:t>
              </a:r>
              <a:endParaRPr kumimoji="1" lang="ja-JP" altLang="en-US" sz="1600" dirty="0">
                <a:latin typeface="メイリオ" pitchFamily="50" charset="-128"/>
                <a:ea typeface="メイリオ" pitchFamily="50" charset="-128"/>
                <a:cs typeface="メイリオ" pitchFamily="50" charset="-128"/>
              </a:endParaRPr>
            </a:p>
          </p:txBody>
        </p:sp>
      </p:grpSp>
      <p:grpSp>
        <p:nvGrpSpPr>
          <p:cNvPr id="5" name="グループ化 20"/>
          <p:cNvGrpSpPr/>
          <p:nvPr/>
        </p:nvGrpSpPr>
        <p:grpSpPr>
          <a:xfrm>
            <a:off x="4573219" y="3012028"/>
            <a:ext cx="4103237" cy="1979662"/>
            <a:chOff x="4820546" y="2968486"/>
            <a:chExt cx="4103237" cy="1979662"/>
          </a:xfrm>
        </p:grpSpPr>
        <p:pic>
          <p:nvPicPr>
            <p:cNvPr id="8" name="図 7"/>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4820546" y="3253682"/>
              <a:ext cx="4103237" cy="1396186"/>
            </a:xfrm>
            <a:prstGeom prst="rect">
              <a:avLst/>
            </a:prstGeom>
          </p:spPr>
        </p:pic>
        <p:sp>
          <p:nvSpPr>
            <p:cNvPr id="15" name="テキスト ボックス 14"/>
            <p:cNvSpPr txBox="1"/>
            <p:nvPr/>
          </p:nvSpPr>
          <p:spPr>
            <a:xfrm>
              <a:off x="5467399" y="4609594"/>
              <a:ext cx="3296480" cy="338554"/>
            </a:xfrm>
            <a:prstGeom prst="rect">
              <a:avLst/>
            </a:prstGeom>
            <a:no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Transmission density:</a:t>
              </a:r>
              <a:r>
                <a:rPr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0.27</a:t>
              </a:r>
              <a:endParaRPr kumimoji="1" lang="ja-JP" altLang="en-US" sz="1600" dirty="0">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6303591" y="2968486"/>
              <a:ext cx="1146468" cy="338554"/>
            </a:xfrm>
            <a:prstGeom prst="rect">
              <a:avLst/>
            </a:prstGeom>
            <a:no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JV33-160</a:t>
              </a:r>
              <a:endParaRPr kumimoji="1" lang="ja-JP" altLang="en-US" sz="1600" dirty="0">
                <a:latin typeface="メイリオ" pitchFamily="50" charset="-128"/>
                <a:ea typeface="メイリオ" pitchFamily="50" charset="-128"/>
                <a:cs typeface="メイリオ" pitchFamily="50" charset="-128"/>
              </a:endParaRPr>
            </a:p>
          </p:txBody>
        </p:sp>
      </p:grpSp>
      <p:sp>
        <p:nvSpPr>
          <p:cNvPr id="18" name="テキスト ボックス 17"/>
          <p:cNvSpPr txBox="1"/>
          <p:nvPr/>
        </p:nvSpPr>
        <p:spPr>
          <a:xfrm>
            <a:off x="-36512" y="2226350"/>
            <a:ext cx="5615448" cy="338554"/>
          </a:xfrm>
          <a:prstGeom prst="rect">
            <a:avLst/>
          </a:prstGeom>
          <a:no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【Density/Opacity comparison (White - single layer)】</a:t>
            </a:r>
          </a:p>
        </p:txBody>
      </p:sp>
      <p:sp>
        <p:nvSpPr>
          <p:cNvPr id="19" name="左矢印 18"/>
          <p:cNvSpPr/>
          <p:nvPr/>
        </p:nvSpPr>
        <p:spPr>
          <a:xfrm>
            <a:off x="3059832" y="4869160"/>
            <a:ext cx="2592288" cy="936104"/>
          </a:xfrm>
          <a:prstGeom prst="leftArrow">
            <a:avLst>
              <a:gd name="adj1" fmla="val 62598"/>
              <a:gd name="adj2" fmla="val 42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latin typeface="メイリオ" pitchFamily="50" charset="-128"/>
                <a:ea typeface="メイリオ" pitchFamily="50" charset="-128"/>
                <a:cs typeface="メイリオ" pitchFamily="50" charset="-128"/>
              </a:rPr>
              <a:t>Density</a:t>
            </a:r>
            <a:r>
              <a:rPr kumimoji="1" lang="ja-JP" altLang="en-US" sz="1400" b="1" dirty="0" smtClean="0">
                <a:latin typeface="メイリオ" pitchFamily="50" charset="-128"/>
                <a:ea typeface="メイリオ" pitchFamily="50" charset="-128"/>
                <a:cs typeface="メイリオ" pitchFamily="50" charset="-128"/>
              </a:rPr>
              <a:t>：</a:t>
            </a:r>
            <a:r>
              <a:rPr lang="en-US" altLang="ja-JP" sz="1400" b="1" dirty="0" smtClean="0">
                <a:latin typeface="メイリオ" pitchFamily="50" charset="-128"/>
                <a:ea typeface="メイリオ" pitchFamily="50" charset="-128"/>
                <a:cs typeface="メイリオ" pitchFamily="50" charset="-128"/>
              </a:rPr>
              <a:t>48</a:t>
            </a:r>
            <a:r>
              <a:rPr kumimoji="1" lang="en-US" altLang="ja-JP" sz="1400" b="1" dirty="0" smtClean="0">
                <a:latin typeface="メイリオ" pitchFamily="50" charset="-128"/>
                <a:ea typeface="メイリオ" pitchFamily="50" charset="-128"/>
                <a:cs typeface="メイリオ" pitchFamily="50" charset="-128"/>
              </a:rPr>
              <a:t>%</a:t>
            </a:r>
            <a:r>
              <a:rPr lang="en-US" altLang="ja-JP" sz="1400" b="1" dirty="0" smtClean="0">
                <a:latin typeface="メイリオ" pitchFamily="50" charset="-128"/>
                <a:ea typeface="メイリオ" pitchFamily="50" charset="-128"/>
                <a:cs typeface="メイリオ" pitchFamily="50" charset="-128"/>
              </a:rPr>
              <a:t>UP</a:t>
            </a:r>
          </a:p>
          <a:p>
            <a:pPr algn="ctr"/>
            <a:r>
              <a:rPr lang="en-US" altLang="ja-JP" sz="1400" b="1" dirty="0" smtClean="0">
                <a:latin typeface="メイリオ" pitchFamily="50" charset="-128"/>
                <a:ea typeface="メイリオ" pitchFamily="50" charset="-128"/>
                <a:cs typeface="メイリオ" pitchFamily="50" charset="-128"/>
              </a:rPr>
              <a:t>Productivity</a:t>
            </a:r>
            <a:r>
              <a:rPr kumimoji="1" lang="ja-JP" altLang="en-US" sz="1400" b="1" dirty="0" smtClean="0">
                <a:latin typeface="メイリオ" pitchFamily="50" charset="-128"/>
                <a:ea typeface="メイリオ" pitchFamily="50" charset="-128"/>
                <a:cs typeface="メイリオ" pitchFamily="50" charset="-128"/>
              </a:rPr>
              <a:t>：</a:t>
            </a:r>
            <a:r>
              <a:rPr kumimoji="1" lang="en-US" altLang="ja-JP" sz="1400" b="1" dirty="0" smtClean="0">
                <a:latin typeface="メイリオ" pitchFamily="50" charset="-128"/>
                <a:ea typeface="メイリオ" pitchFamily="50" charset="-128"/>
                <a:cs typeface="メイリオ" pitchFamily="50" charset="-128"/>
              </a:rPr>
              <a:t>430%Up</a:t>
            </a:r>
            <a:endParaRPr kumimoji="1" lang="ja-JP" altLang="en-US" sz="1400" b="1" dirty="0">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376855" y="5427221"/>
            <a:ext cx="2754985" cy="954107"/>
          </a:xfrm>
          <a:prstGeom prst="rect">
            <a:avLst/>
          </a:prstGeom>
          <a:no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Print mode:720x1440,32P,Bi </a:t>
            </a:r>
          </a:p>
          <a:p>
            <a:r>
              <a:rPr lang="en-US" altLang="ja-JP" sz="1400" dirty="0" smtClean="0">
                <a:latin typeface="メイリオ" pitchFamily="50" charset="-128"/>
                <a:ea typeface="メイリオ" pitchFamily="50" charset="-128"/>
                <a:cs typeface="メイリオ" pitchFamily="50" charset="-128"/>
              </a:rPr>
              <a:t>Productivity:3.9</a:t>
            </a:r>
            <a:r>
              <a:rPr lang="ja-JP" altLang="en-US" sz="1400" dirty="0" smtClean="0">
                <a:latin typeface="メイリオ" pitchFamily="50" charset="-128"/>
                <a:ea typeface="メイリオ" pitchFamily="50" charset="-128"/>
                <a:cs typeface="メイリオ" pitchFamily="50" charset="-128"/>
              </a:rPr>
              <a:t>㎡</a:t>
            </a:r>
            <a:r>
              <a:rPr lang="en-US" altLang="ja-JP" sz="1400" dirty="0" smtClean="0">
                <a:latin typeface="メイリオ" pitchFamily="50" charset="-128"/>
                <a:ea typeface="メイリオ" pitchFamily="50" charset="-128"/>
                <a:cs typeface="メイリオ" pitchFamily="50" charset="-128"/>
              </a:rPr>
              <a:t>/h</a:t>
            </a:r>
          </a:p>
          <a:p>
            <a:r>
              <a:rPr lang="en-US" altLang="ja-JP" sz="1400" dirty="0" smtClean="0">
                <a:latin typeface="メイリオ" pitchFamily="50" charset="-128"/>
                <a:ea typeface="メイリオ" pitchFamily="50" charset="-128"/>
                <a:cs typeface="メイリオ" pitchFamily="50" charset="-128"/>
              </a:rPr>
              <a:t>Maximum drop size: 24pl</a:t>
            </a:r>
          </a:p>
          <a:p>
            <a:r>
              <a:rPr lang="en-US" altLang="ja-JP" sz="1400" dirty="0" smtClean="0">
                <a:latin typeface="メイリオ" pitchFamily="50" charset="-128"/>
                <a:ea typeface="メイリオ" pitchFamily="50" charset="-128"/>
                <a:cs typeface="メイリオ" pitchFamily="50" charset="-128"/>
              </a:rPr>
              <a:t>Media:</a:t>
            </a: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PET(SPC-0641-62)</a:t>
            </a:r>
          </a:p>
        </p:txBody>
      </p:sp>
      <p:sp>
        <p:nvSpPr>
          <p:cNvPr id="23" name="テキスト ボックス 22"/>
          <p:cNvSpPr txBox="1"/>
          <p:nvPr/>
        </p:nvSpPr>
        <p:spPr>
          <a:xfrm>
            <a:off x="5752770" y="5373216"/>
            <a:ext cx="2754985" cy="954107"/>
          </a:xfrm>
          <a:prstGeom prst="rect">
            <a:avLst/>
          </a:prstGeom>
          <a:no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Print mode:720x1440,32P,Bi </a:t>
            </a:r>
          </a:p>
          <a:p>
            <a:r>
              <a:rPr lang="en-US" altLang="ja-JP" sz="1400" dirty="0" smtClean="0">
                <a:latin typeface="メイリオ" pitchFamily="50" charset="-128"/>
                <a:ea typeface="メイリオ" pitchFamily="50" charset="-128"/>
                <a:cs typeface="メイリオ" pitchFamily="50" charset="-128"/>
              </a:rPr>
              <a:t>Productivity:0.9</a:t>
            </a:r>
            <a:r>
              <a:rPr lang="ja-JP" altLang="en-US" sz="1400" dirty="0" smtClean="0">
                <a:latin typeface="メイリオ" pitchFamily="50" charset="-128"/>
                <a:ea typeface="メイリオ" pitchFamily="50" charset="-128"/>
                <a:cs typeface="メイリオ" pitchFamily="50" charset="-128"/>
              </a:rPr>
              <a:t>㎡</a:t>
            </a:r>
            <a:r>
              <a:rPr lang="en-US" altLang="ja-JP" sz="1400" dirty="0" smtClean="0">
                <a:latin typeface="メイリオ" pitchFamily="50" charset="-128"/>
                <a:ea typeface="メイリオ" pitchFamily="50" charset="-128"/>
                <a:cs typeface="メイリオ" pitchFamily="50" charset="-128"/>
              </a:rPr>
              <a:t>/h</a:t>
            </a:r>
          </a:p>
          <a:p>
            <a:r>
              <a:rPr lang="en-US" altLang="ja-JP" sz="1400" dirty="0" smtClean="0">
                <a:latin typeface="メイリオ" pitchFamily="50" charset="-128"/>
                <a:ea typeface="メイリオ" pitchFamily="50" charset="-128"/>
                <a:cs typeface="メイリオ" pitchFamily="50" charset="-128"/>
              </a:rPr>
              <a:t>Maximum drop size: 14pl</a:t>
            </a:r>
          </a:p>
          <a:p>
            <a:r>
              <a:rPr lang="en-US" altLang="ja-JP" sz="1400" dirty="0" smtClean="0">
                <a:latin typeface="メイリオ" pitchFamily="50" charset="-128"/>
                <a:ea typeface="メイリオ" pitchFamily="50" charset="-128"/>
                <a:cs typeface="メイリオ" pitchFamily="50" charset="-128"/>
              </a:rPr>
              <a:t>Media:</a:t>
            </a: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PET(SPC-0641-62)</a:t>
            </a:r>
          </a:p>
        </p:txBody>
      </p:sp>
      <p:sp>
        <p:nvSpPr>
          <p:cNvPr id="24" name="テキスト ボックス 23"/>
          <p:cNvSpPr txBox="1"/>
          <p:nvPr/>
        </p:nvSpPr>
        <p:spPr>
          <a:xfrm>
            <a:off x="107504" y="2492896"/>
            <a:ext cx="8719823" cy="584775"/>
          </a:xfrm>
          <a:prstGeom prst="rect">
            <a:avLst/>
          </a:prstGeom>
          <a:no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Print White in 100%(Density set on RL6) </a:t>
            </a:r>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Put Mimaki logo underneath and light up</a:t>
            </a:r>
          </a:p>
          <a:p>
            <a:r>
              <a:rPr lang="en-US" altLang="ja-JP" sz="1600" dirty="0" smtClean="0">
                <a:latin typeface="メイリオ" pitchFamily="50" charset="-128"/>
                <a:ea typeface="メイリオ" pitchFamily="50" charset="-128"/>
                <a:cs typeface="メイリオ" pitchFamily="50" charset="-128"/>
              </a:rPr>
              <a:t>                                                               from the back-side </a:t>
            </a:r>
          </a:p>
        </p:txBody>
      </p:sp>
      <p:sp>
        <p:nvSpPr>
          <p:cNvPr id="21" name="タイトル 1"/>
          <p:cNvSpPr txBox="1">
            <a:spLocks/>
          </p:cNvSpPr>
          <p:nvPr/>
        </p:nvSpPr>
        <p:spPr>
          <a:xfrm>
            <a:off x="107504" y="130622"/>
            <a:ext cx="8686800" cy="562074"/>
          </a:xfrm>
          <a:prstGeom prst="rect">
            <a:avLst/>
          </a:prstGeom>
        </p:spPr>
        <p:txBody>
          <a:bodyPr vert="horz" anchor="t">
            <a:noAutofit/>
          </a:bodyPr>
          <a:lstStyle/>
          <a:p>
            <a:pPr lvl="0" fontAlgn="auto">
              <a:spcAft>
                <a:spcPts val="0"/>
              </a:spcAft>
              <a:defRPr/>
            </a:pPr>
            <a:r>
              <a:rPr lang="en-US" altLang="ja-JP" sz="2100" b="1" dirty="0" smtClean="0">
                <a:solidFill>
                  <a:schemeClr val="tx2"/>
                </a:solidFill>
                <a:latin typeface="メイリオ" pitchFamily="50" charset="-128"/>
                <a:ea typeface="メイリオ" pitchFamily="50" charset="-128"/>
                <a:cs typeface="メイリオ" pitchFamily="50" charset="-128"/>
              </a:rPr>
              <a:t>Stunning Beauty</a:t>
            </a:r>
            <a:r>
              <a:rPr lang="ja-JP" altLang="en-US" sz="2100" b="1" dirty="0" smtClean="0">
                <a:solidFill>
                  <a:schemeClr val="tx2"/>
                </a:solidFill>
                <a:latin typeface="メイリオ" pitchFamily="50" charset="-128"/>
                <a:ea typeface="メイリオ" pitchFamily="50" charset="-128"/>
                <a:cs typeface="メイリオ" pitchFamily="50" charset="-128"/>
              </a:rPr>
              <a:t> </a:t>
            </a:r>
            <a:r>
              <a:rPr lang="en-US" altLang="ja-JP" sz="2100" b="1" dirty="0" smtClean="0">
                <a:solidFill>
                  <a:schemeClr val="tx2"/>
                </a:solidFill>
                <a:latin typeface="メイリオ" pitchFamily="50" charset="-128"/>
                <a:ea typeface="メイリオ" pitchFamily="50" charset="-128"/>
                <a:cs typeface="メイリオ" pitchFamily="50" charset="-128"/>
              </a:rPr>
              <a:t>(Color)</a:t>
            </a:r>
            <a:r>
              <a:rPr lang="ja-JP" altLang="en-US" sz="2100" b="1" dirty="0" smtClean="0">
                <a:solidFill>
                  <a:schemeClr val="tx2"/>
                </a:solidFill>
                <a:latin typeface="メイリオ" pitchFamily="50" charset="-128"/>
                <a:ea typeface="メイリオ" pitchFamily="50" charset="-128"/>
                <a:cs typeface="メイリオ" pitchFamily="50" charset="-128"/>
              </a:rPr>
              <a:t>③ </a:t>
            </a:r>
            <a:r>
              <a:rPr lang="en-US" altLang="ja-JP" sz="2100" b="1" dirty="0" smtClean="0">
                <a:solidFill>
                  <a:schemeClr val="tx2"/>
                </a:solidFill>
                <a:latin typeface="メイリオ" pitchFamily="50" charset="-128"/>
                <a:ea typeface="メイリオ" pitchFamily="50" charset="-128"/>
                <a:cs typeface="メイリオ" pitchFamily="50" charset="-128"/>
              </a:rPr>
              <a:t>High opacity print with white ink   </a:t>
            </a:r>
            <a:endParaRPr kumimoji="1" lang="ja-JP" altLang="en-US" sz="2100" b="1" i="0" u="none" strike="noStrike" kern="1200" spc="0" normalizeH="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107504" y="6454497"/>
            <a:ext cx="8640960" cy="430887"/>
          </a:xfrm>
          <a:prstGeom prst="rect">
            <a:avLst/>
          </a:prstGeom>
          <a:noFill/>
        </p:spPr>
        <p:txBody>
          <a:bodyPr wrap="square" rtlCol="0">
            <a:spAutoFit/>
          </a:bodyPr>
          <a:lstStyle/>
          <a:p>
            <a:r>
              <a:rPr kumimoji="1" lang="en-US" altLang="ja-JP" sz="1100" dirty="0" smtClean="0">
                <a:latin typeface="メイリオ" pitchFamily="50" charset="-128"/>
                <a:ea typeface="メイリオ" pitchFamily="50" charset="-128"/>
                <a:cs typeface="メイリオ" pitchFamily="50" charset="-128"/>
              </a:rPr>
              <a:t>*The white ink of SS21 is same as the conventional white</a:t>
            </a:r>
            <a:r>
              <a:rPr kumimoji="1" lang="ja-JP" altLang="en-US" sz="110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ink. The higher density print is</a:t>
            </a:r>
          </a:p>
          <a:p>
            <a:r>
              <a:rPr lang="en-US" altLang="ja-JP" sz="110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 accomplished by</a:t>
            </a:r>
            <a:r>
              <a:rPr lang="en-US" altLang="ja-JP" sz="1100" dirty="0" smtClean="0">
                <a:latin typeface="メイリオ" pitchFamily="50" charset="-128"/>
                <a:ea typeface="メイリオ" pitchFamily="50" charset="-128"/>
                <a:cs typeface="メイリオ" pitchFamily="50" charset="-128"/>
              </a:rPr>
              <a:t> the larger ink droplet.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14</a:t>
            </a:fld>
            <a:endParaRPr lang="ja-JP" altLang="en-US"/>
          </a:p>
        </p:txBody>
      </p:sp>
      <p:sp>
        <p:nvSpPr>
          <p:cNvPr id="5" name="テキスト ボックス 4"/>
          <p:cNvSpPr txBox="1">
            <a:spLocks noChangeArrowheads="1"/>
          </p:cNvSpPr>
          <p:nvPr/>
        </p:nvSpPr>
        <p:spPr bwMode="auto">
          <a:xfrm>
            <a:off x="467544" y="1250757"/>
            <a:ext cx="8568952" cy="95410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00" dirty="0" smtClean="0">
                <a:solidFill>
                  <a:schemeClr val="tx1"/>
                </a:solidFill>
                <a:latin typeface="メイリオ" pitchFamily="50" charset="-128"/>
                <a:ea typeface="メイリオ" pitchFamily="50" charset="-128"/>
                <a:cs typeface="メイリオ" pitchFamily="50" charset="-128"/>
              </a:rPr>
              <a:t>①</a:t>
            </a:r>
            <a:r>
              <a:rPr lang="en-US" altLang="ja-JP" sz="1400" dirty="0" smtClean="0">
                <a:solidFill>
                  <a:schemeClr val="tx1"/>
                </a:solidFill>
                <a:latin typeface="メイリオ" pitchFamily="50" charset="-128"/>
                <a:ea typeface="メイリオ" pitchFamily="50" charset="-128"/>
                <a:cs typeface="メイリオ" pitchFamily="50" charset="-128"/>
              </a:rPr>
              <a:t>Jetting ink drops in straight with almost a perfect circle dots accomplishes high accuracy</a:t>
            </a:r>
          </a:p>
          <a:p>
            <a:r>
              <a:rPr lang="en-US" altLang="ja-JP" sz="1400" dirty="0" smtClean="0">
                <a:solidFill>
                  <a:schemeClr val="tx1"/>
                </a:solidFill>
                <a:latin typeface="メイリオ" pitchFamily="50" charset="-128"/>
                <a:ea typeface="メイリオ" pitchFamily="50" charset="-128"/>
                <a:cs typeface="メイリオ" pitchFamily="50" charset="-128"/>
              </a:rPr>
              <a:t>    dot placement</a:t>
            </a:r>
          </a:p>
          <a:p>
            <a:r>
              <a:rPr lang="ja-JP" altLang="en-US" sz="1400" dirty="0" smtClean="0">
                <a:solidFill>
                  <a:schemeClr val="tx1"/>
                </a:solidFill>
                <a:latin typeface="メイリオ" pitchFamily="50" charset="-128"/>
                <a:ea typeface="メイリオ" pitchFamily="50" charset="-128"/>
                <a:cs typeface="メイリオ" pitchFamily="50" charset="-128"/>
              </a:rPr>
              <a:t>②</a:t>
            </a:r>
            <a:r>
              <a:rPr lang="en-US" altLang="ja-JP" sz="1400" dirty="0" smtClean="0">
                <a:solidFill>
                  <a:schemeClr val="tx1"/>
                </a:solidFill>
                <a:latin typeface="メイリオ" pitchFamily="50" charset="-128"/>
                <a:ea typeface="メイリオ" pitchFamily="50" charset="-128"/>
                <a:cs typeface="メイリオ" pitchFamily="50" charset="-128"/>
              </a:rPr>
              <a:t>Waveform which has less mist is adopted to print crisp letters, lines, edges, etc.</a:t>
            </a:r>
          </a:p>
          <a:p>
            <a:r>
              <a:rPr lang="ja-JP" altLang="en-US" sz="1400" dirty="0" smtClean="0">
                <a:solidFill>
                  <a:schemeClr val="tx1"/>
                </a:solidFill>
                <a:latin typeface="メイリオ" pitchFamily="50" charset="-128"/>
                <a:ea typeface="メイリオ" pitchFamily="50" charset="-128"/>
                <a:cs typeface="メイリオ" pitchFamily="50" charset="-128"/>
              </a:rPr>
              <a:t>③</a:t>
            </a:r>
            <a:r>
              <a:rPr lang="en-US" altLang="ja-JP" sz="1400" dirty="0" smtClean="0">
                <a:solidFill>
                  <a:schemeClr val="tx1"/>
                </a:solidFill>
                <a:latin typeface="メイリオ" pitchFamily="50" charset="-128"/>
                <a:ea typeface="メイリオ" pitchFamily="50" charset="-128"/>
                <a:cs typeface="メイリオ" pitchFamily="50" charset="-128"/>
              </a:rPr>
              <a:t>Waveform is optimized in a way not to cause nozzle-out</a:t>
            </a:r>
          </a:p>
        </p:txBody>
      </p:sp>
      <p:sp>
        <p:nvSpPr>
          <p:cNvPr id="6" name="角丸四角形 5"/>
          <p:cNvSpPr/>
          <p:nvPr/>
        </p:nvSpPr>
        <p:spPr>
          <a:xfrm>
            <a:off x="289156" y="1052736"/>
            <a:ext cx="8243284" cy="11521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7" name="角丸四角形 6"/>
          <p:cNvSpPr/>
          <p:nvPr/>
        </p:nvSpPr>
        <p:spPr>
          <a:xfrm>
            <a:off x="539552" y="865740"/>
            <a:ext cx="5616624" cy="3600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latin typeface="メイリオ" pitchFamily="50" charset="-128"/>
                <a:ea typeface="メイリオ" pitchFamily="50" charset="-128"/>
                <a:cs typeface="メイリオ" pitchFamily="50" charset="-128"/>
              </a:rPr>
              <a:t>Waveform Control Technology fo</a:t>
            </a:r>
            <a:r>
              <a:rPr lang="en-US" altLang="ja-JP" sz="1600" dirty="0" smtClean="0">
                <a:solidFill>
                  <a:schemeClr val="bg1"/>
                </a:solidFill>
                <a:latin typeface="メイリオ" pitchFamily="50" charset="-128"/>
                <a:ea typeface="メイリオ" pitchFamily="50" charset="-128"/>
                <a:cs typeface="メイリオ" pitchFamily="50" charset="-128"/>
              </a:rPr>
              <a:t>r high quality printing</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899592" y="5373216"/>
            <a:ext cx="3312368" cy="1077218"/>
          </a:xfrm>
          <a:prstGeom prst="rect">
            <a:avLst/>
          </a:prstGeom>
          <a:noFill/>
        </p:spPr>
        <p:txBody>
          <a:bodyPr wrap="square" rtlCol="0">
            <a:spAutoFit/>
          </a:bodyPr>
          <a:lstStyle/>
          <a:p>
            <a:r>
              <a:rPr kumimoji="1" lang="en-US" altLang="ja-JP" sz="1600" dirty="0" smtClean="0">
                <a:latin typeface="メイリオ" pitchFamily="50" charset="-128"/>
                <a:ea typeface="メイリオ" pitchFamily="50" charset="-128"/>
                <a:cs typeface="メイリオ" pitchFamily="50" charset="-128"/>
              </a:rPr>
              <a:t>Ink dots do not overlap and accurate dot placement</a:t>
            </a:r>
          </a:p>
          <a:p>
            <a:r>
              <a:rPr lang="en-US" altLang="ja-JP" sz="16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a:t>
            </a:r>
            <a:endParaRPr lang="en-US" altLang="ja-JP" sz="1600" dirty="0" smtClean="0">
              <a:latin typeface="メイリオ" pitchFamily="50" charset="-128"/>
              <a:ea typeface="メイリオ" pitchFamily="50" charset="-128"/>
              <a:cs typeface="メイリオ" pitchFamily="50" charset="-128"/>
            </a:endParaRPr>
          </a:p>
          <a:p>
            <a:r>
              <a:rPr kumimoji="1" lang="en-US" altLang="ja-JP" sz="1600" dirty="0" smtClean="0">
                <a:latin typeface="メイリオ" pitchFamily="50" charset="-128"/>
                <a:ea typeface="メイリオ" pitchFamily="50" charset="-128"/>
                <a:cs typeface="メイリオ" pitchFamily="50" charset="-128"/>
              </a:rPr>
              <a:t>No grainy appearance</a:t>
            </a:r>
          </a:p>
        </p:txBody>
      </p:sp>
      <p:sp>
        <p:nvSpPr>
          <p:cNvPr id="10" name="タイトル 1"/>
          <p:cNvSpPr txBox="1">
            <a:spLocks/>
          </p:cNvSpPr>
          <p:nvPr/>
        </p:nvSpPr>
        <p:spPr>
          <a:xfrm>
            <a:off x="144016" y="202630"/>
            <a:ext cx="8892480" cy="562074"/>
          </a:xfrm>
          <a:prstGeom prst="rect">
            <a:avLst/>
          </a:prstGeom>
        </p:spPr>
        <p:txBody>
          <a:bodyPr vert="horz" anchor="t">
            <a:normAutofit fontScale="75000" lnSpcReduction="20000"/>
          </a:bodyPr>
          <a:lstStyle/>
          <a:p>
            <a:pPr lvl="0" fontAlgn="auto">
              <a:spcAft>
                <a:spcPts val="0"/>
              </a:spcAft>
              <a:defRPr/>
            </a:pPr>
            <a:r>
              <a:rPr kumimoji="1" lang="en-US" altLang="ja-JP" sz="28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Stunning Beauty</a:t>
            </a:r>
            <a:r>
              <a:rPr lang="ja-JP" altLang="en-US" sz="2800" b="1" dirty="0" smtClean="0">
                <a:solidFill>
                  <a:schemeClr val="tx2"/>
                </a:solidFill>
                <a:latin typeface="メイリオ" pitchFamily="50" charset="-128"/>
                <a:ea typeface="メイリオ" pitchFamily="50" charset="-128"/>
                <a:cs typeface="メイリオ" pitchFamily="50" charset="-128"/>
              </a:rPr>
              <a:t> </a:t>
            </a:r>
            <a:r>
              <a:rPr lang="en-US" altLang="ja-JP" sz="2800" b="1" dirty="0" smtClean="0">
                <a:solidFill>
                  <a:schemeClr val="tx2"/>
                </a:solidFill>
                <a:latin typeface="メイリオ" pitchFamily="50" charset="-128"/>
                <a:ea typeface="メイリオ" pitchFamily="50" charset="-128"/>
                <a:cs typeface="メイリオ" pitchFamily="50" charset="-128"/>
              </a:rPr>
              <a:t>(Quality)</a:t>
            </a:r>
            <a:r>
              <a:rPr lang="ja-JP" altLang="en-US" sz="2800" b="1" noProof="0" dirty="0" smtClean="0">
                <a:solidFill>
                  <a:schemeClr val="tx2"/>
                </a:solidFill>
                <a:latin typeface="メイリオ" pitchFamily="50" charset="-128"/>
                <a:ea typeface="メイリオ" pitchFamily="50" charset="-128"/>
                <a:cs typeface="メイリオ" pitchFamily="50" charset="-128"/>
              </a:rPr>
              <a:t>① </a:t>
            </a:r>
            <a:r>
              <a:rPr lang="en-US" altLang="ja-JP" sz="2800" b="1" dirty="0" smtClean="0">
                <a:solidFill>
                  <a:schemeClr val="tx2"/>
                </a:solidFill>
                <a:latin typeface="メイリオ" pitchFamily="50" charset="-128"/>
                <a:ea typeface="メイリオ" pitchFamily="50" charset="-128"/>
                <a:cs typeface="メイリオ" pitchFamily="50" charset="-128"/>
              </a:rPr>
              <a:t>Waveform</a:t>
            </a:r>
            <a:r>
              <a:rPr kumimoji="1" lang="en-US" altLang="ja-JP" sz="28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Control</a:t>
            </a:r>
            <a:r>
              <a:rPr kumimoji="1" lang="ja-JP" altLang="en-US" sz="28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a:t>
            </a:r>
            <a:r>
              <a:rPr kumimoji="1" lang="en-US" altLang="ja-JP" sz="28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Technology </a:t>
            </a:r>
            <a:endParaRPr kumimoji="1" lang="ja-JP" altLang="en-US" sz="28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pic>
        <p:nvPicPr>
          <p:cNvPr id="12" name="Picture 2" descr="\\BOSS4\file_serv\41営業本部\53グローバルマーケティング部\82_プロモーションG\販促データ\JV300\01_プロダクトガイド\デザイン\プロダクトガイド(取り扱い注意)\図\着弾精度_01.jpg"/>
          <p:cNvPicPr>
            <a:picLocks noChangeAspect="1" noChangeArrowheads="1"/>
          </p:cNvPicPr>
          <p:nvPr/>
        </p:nvPicPr>
        <p:blipFill>
          <a:blip r:embed="rId2" cstate="print"/>
          <a:srcRect/>
          <a:stretch>
            <a:fillRect/>
          </a:stretch>
        </p:blipFill>
        <p:spPr bwMode="auto">
          <a:xfrm>
            <a:off x="2370358" y="3257533"/>
            <a:ext cx="1965358" cy="1971667"/>
          </a:xfrm>
          <a:prstGeom prst="rect">
            <a:avLst/>
          </a:prstGeom>
          <a:noFill/>
        </p:spPr>
      </p:pic>
      <p:pic>
        <p:nvPicPr>
          <p:cNvPr id="13" name="Picture 3" descr="\\BOSS4\file_serv\41営業本部\53グローバルマーケティング部\82_プロモーションG\販促データ\JV300\01_プロダクトガイド\デザイン\プロダクトガイド(取り扱い注意)\図\着弾精度_02.jpg"/>
          <p:cNvPicPr>
            <a:picLocks noChangeAspect="1" noChangeArrowheads="1"/>
          </p:cNvPicPr>
          <p:nvPr/>
        </p:nvPicPr>
        <p:blipFill>
          <a:blip r:embed="rId3" cstate="print"/>
          <a:srcRect/>
          <a:stretch>
            <a:fillRect/>
          </a:stretch>
        </p:blipFill>
        <p:spPr bwMode="auto">
          <a:xfrm>
            <a:off x="179512" y="3257533"/>
            <a:ext cx="1974822" cy="1971667"/>
          </a:xfrm>
          <a:prstGeom prst="rect">
            <a:avLst/>
          </a:prstGeom>
          <a:noFill/>
        </p:spPr>
      </p:pic>
      <p:pic>
        <p:nvPicPr>
          <p:cNvPr id="14" name="Picture 4" descr="\\BOSS4\file_serv\41営業本部\53グローバルマーケティング部\82_プロモーションG\販促データ\JV300\01_プロダクトガイド\デザイン\プロダクトガイド(取り扱い注意)\図\着弾精度_03.jpg"/>
          <p:cNvPicPr>
            <a:picLocks noChangeAspect="1" noChangeArrowheads="1"/>
          </p:cNvPicPr>
          <p:nvPr/>
        </p:nvPicPr>
        <p:blipFill>
          <a:blip r:embed="rId4" cstate="print"/>
          <a:srcRect/>
          <a:stretch>
            <a:fillRect/>
          </a:stretch>
        </p:blipFill>
        <p:spPr bwMode="auto">
          <a:xfrm>
            <a:off x="6711099" y="3212976"/>
            <a:ext cx="1965357" cy="1977976"/>
          </a:xfrm>
          <a:prstGeom prst="rect">
            <a:avLst/>
          </a:prstGeom>
          <a:noFill/>
        </p:spPr>
      </p:pic>
      <p:pic>
        <p:nvPicPr>
          <p:cNvPr id="15" name="Picture 5" descr="\\BOSS4\file_serv\41営業本部\53グローバルマーケティング部\82_プロモーションG\販促データ\JV300\01_プロダクトガイド\デザイン\プロダクトガイド(取り扱い注意)\図\着弾精度_04.jpg"/>
          <p:cNvPicPr>
            <a:picLocks noChangeAspect="1" noChangeArrowheads="1"/>
          </p:cNvPicPr>
          <p:nvPr/>
        </p:nvPicPr>
        <p:blipFill>
          <a:blip r:embed="rId5" cstate="print"/>
          <a:srcRect/>
          <a:stretch>
            <a:fillRect/>
          </a:stretch>
        </p:blipFill>
        <p:spPr bwMode="auto">
          <a:xfrm>
            <a:off x="4644008" y="3212976"/>
            <a:ext cx="1974821" cy="1977976"/>
          </a:xfrm>
          <a:prstGeom prst="rect">
            <a:avLst/>
          </a:prstGeom>
          <a:noFill/>
        </p:spPr>
      </p:pic>
      <p:sp>
        <p:nvSpPr>
          <p:cNvPr id="16" name="テキスト ボックス 15"/>
          <p:cNvSpPr txBox="1"/>
          <p:nvPr/>
        </p:nvSpPr>
        <p:spPr>
          <a:xfrm>
            <a:off x="755576" y="2628201"/>
            <a:ext cx="3024336" cy="584775"/>
          </a:xfrm>
          <a:prstGeom prst="rect">
            <a:avLst/>
          </a:prstGeom>
          <a:noFill/>
        </p:spPr>
        <p:txBody>
          <a:bodyPr wrap="square" rtlCol="0">
            <a:spAutoFit/>
          </a:bodyPr>
          <a:lstStyle/>
          <a:p>
            <a:r>
              <a:rPr kumimoji="1" lang="en-US" altLang="ja-JP" sz="1600" dirty="0" smtClean="0">
                <a:latin typeface="メイリオ" pitchFamily="50" charset="-128"/>
                <a:ea typeface="メイリオ" pitchFamily="50" charset="-128"/>
                <a:cs typeface="メイリオ" pitchFamily="50" charset="-128"/>
              </a:rPr>
              <a:t>Ejects ink in straight </a:t>
            </a:r>
          </a:p>
          <a:p>
            <a:r>
              <a:rPr kumimoji="1" lang="en-US" altLang="ja-JP" sz="1600" dirty="0" smtClean="0">
                <a:latin typeface="メイリオ" pitchFamily="50" charset="-128"/>
                <a:ea typeface="メイリオ" pitchFamily="50" charset="-128"/>
                <a:cs typeface="メイリオ" pitchFamily="50" charset="-128"/>
              </a:rPr>
              <a:t>with a near-perfect circle </a:t>
            </a:r>
            <a:endParaRPr kumimoji="1" lang="ja-JP" altLang="en-US" sz="1600" b="1" dirty="0">
              <a:solidFill>
                <a:srgbClr val="FF0000"/>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5220072" y="2636912"/>
            <a:ext cx="3024336" cy="584775"/>
          </a:xfrm>
          <a:prstGeom prst="rect">
            <a:avLst/>
          </a:prstGeom>
          <a:noFill/>
        </p:spPr>
        <p:txBody>
          <a:bodyPr wrap="square" rtlCol="0">
            <a:spAutoFit/>
          </a:bodyPr>
          <a:lstStyle/>
          <a:p>
            <a:r>
              <a:rPr kumimoji="1" lang="en-US" altLang="ja-JP" sz="1600" dirty="0" smtClean="0">
                <a:latin typeface="メイリオ" pitchFamily="50" charset="-128"/>
                <a:ea typeface="メイリオ" pitchFamily="50" charset="-128"/>
                <a:cs typeface="メイリオ" pitchFamily="50" charset="-128"/>
              </a:rPr>
              <a:t>Ejects ink </a:t>
            </a:r>
            <a:r>
              <a:rPr lang="en-US" altLang="ja-JP" sz="1600" dirty="0" smtClean="0">
                <a:latin typeface="メイリオ" pitchFamily="50" charset="-128"/>
                <a:ea typeface="メイリオ" pitchFamily="50" charset="-128"/>
                <a:cs typeface="メイリオ" pitchFamily="50" charset="-128"/>
              </a:rPr>
              <a:t>not straightly and </a:t>
            </a:r>
          </a:p>
          <a:p>
            <a:r>
              <a:rPr lang="en-US" altLang="ja-JP" sz="1600" dirty="0" smtClean="0">
                <a:latin typeface="メイリオ" pitchFamily="50" charset="-128"/>
                <a:ea typeface="メイリオ" pitchFamily="50" charset="-128"/>
                <a:cs typeface="メイリオ" pitchFamily="50" charset="-128"/>
              </a:rPr>
              <a:t>not with </a:t>
            </a:r>
            <a:r>
              <a:rPr kumimoji="1" lang="en-US" altLang="ja-JP" sz="1600" dirty="0" smtClean="0">
                <a:latin typeface="メイリオ" pitchFamily="50" charset="-128"/>
                <a:ea typeface="メイリオ" pitchFamily="50" charset="-128"/>
                <a:cs typeface="メイリオ" pitchFamily="50" charset="-128"/>
              </a:rPr>
              <a:t>a perfect circle </a:t>
            </a:r>
            <a:endParaRPr kumimoji="1" lang="ja-JP" altLang="en-US" sz="1600" b="1" dirty="0">
              <a:solidFill>
                <a:srgbClr val="FF0000"/>
              </a:solidFill>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4716016" y="5301208"/>
            <a:ext cx="4355976" cy="1077218"/>
          </a:xfrm>
          <a:prstGeom prst="rect">
            <a:avLst/>
          </a:prstGeom>
          <a:noFill/>
        </p:spPr>
        <p:txBody>
          <a:bodyPr wrap="square" rtlCol="0">
            <a:spAutoFit/>
          </a:bodyPr>
          <a:lstStyle/>
          <a:p>
            <a:r>
              <a:rPr kumimoji="1" lang="en-US" altLang="ja-JP" sz="1600" dirty="0" smtClean="0">
                <a:latin typeface="メイリオ" pitchFamily="50" charset="-128"/>
                <a:ea typeface="メイリオ" pitchFamily="50" charset="-128"/>
                <a:cs typeface="メイリオ" pitchFamily="50" charset="-128"/>
              </a:rPr>
              <a:t>Ink dots overlap and not accurate dot placement</a:t>
            </a:r>
          </a:p>
          <a:p>
            <a:r>
              <a:rPr lang="en-US" altLang="ja-JP" sz="1600"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a:t>
            </a:r>
            <a:endParaRPr lang="en-US" altLang="ja-JP" sz="1600" dirty="0" smtClean="0">
              <a:latin typeface="メイリオ" pitchFamily="50" charset="-128"/>
              <a:ea typeface="メイリオ" pitchFamily="50" charset="-128"/>
              <a:cs typeface="メイリオ" pitchFamily="50" charset="-128"/>
            </a:endParaRPr>
          </a:p>
          <a:p>
            <a:r>
              <a:rPr kumimoji="1" lang="en-US" altLang="ja-JP" sz="1600" dirty="0" smtClean="0">
                <a:latin typeface="メイリオ" pitchFamily="50" charset="-128"/>
                <a:ea typeface="メイリオ" pitchFamily="50" charset="-128"/>
                <a:cs typeface="メイリオ" pitchFamily="50" charset="-128"/>
              </a:rPr>
              <a:t>Grainy appearance and uneven density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15</a:t>
            </a:fld>
            <a:endParaRPr lang="ja-JP" altLang="en-US"/>
          </a:p>
        </p:txBody>
      </p:sp>
      <p:sp>
        <p:nvSpPr>
          <p:cNvPr id="6" name="角丸四角形 5"/>
          <p:cNvSpPr/>
          <p:nvPr/>
        </p:nvSpPr>
        <p:spPr>
          <a:xfrm>
            <a:off x="289156" y="1052736"/>
            <a:ext cx="8243284" cy="108012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7" name="角丸四角形 6"/>
          <p:cNvSpPr/>
          <p:nvPr/>
        </p:nvSpPr>
        <p:spPr>
          <a:xfrm>
            <a:off x="539552" y="865740"/>
            <a:ext cx="2448272" cy="33101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Variable Dot </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pic>
        <p:nvPicPr>
          <p:cNvPr id="4098" name="Picture 2" descr="\\Boss4\file_serv\41営業本部\53グローバルマーケティング部\82_プロモーションG\販促データ\JV300\プロダクトガイド用イメージ\バリアブルドット.jpg"/>
          <p:cNvPicPr>
            <a:picLocks noChangeAspect="1" noChangeArrowheads="1"/>
          </p:cNvPicPr>
          <p:nvPr/>
        </p:nvPicPr>
        <p:blipFill>
          <a:blip r:embed="rId2" cstate="print"/>
          <a:srcRect/>
          <a:stretch>
            <a:fillRect/>
          </a:stretch>
        </p:blipFill>
        <p:spPr bwMode="auto">
          <a:xfrm>
            <a:off x="827584" y="2475400"/>
            <a:ext cx="3789654" cy="2723034"/>
          </a:xfrm>
          <a:prstGeom prst="rect">
            <a:avLst/>
          </a:prstGeom>
          <a:noFill/>
        </p:spPr>
      </p:pic>
      <p:sp>
        <p:nvSpPr>
          <p:cNvPr id="10" name="テキスト ボックス 129"/>
          <p:cNvSpPr txBox="1">
            <a:spLocks noChangeArrowheads="1"/>
          </p:cNvSpPr>
          <p:nvPr/>
        </p:nvSpPr>
        <p:spPr bwMode="auto">
          <a:xfrm>
            <a:off x="467544" y="5445224"/>
            <a:ext cx="8136904" cy="1323439"/>
          </a:xfrm>
          <a:prstGeom prst="rect">
            <a:avLst/>
          </a:prstGeom>
          <a:noFill/>
          <a:ln w="9525">
            <a:noFill/>
            <a:miter lim="800000"/>
            <a:headEnd/>
            <a:tailEnd/>
          </a:ln>
        </p:spPr>
        <p:txBody>
          <a:bodyPr wrap="square">
            <a:spAutoFit/>
          </a:bodyPr>
          <a:lstStyle/>
          <a:p>
            <a:pPr lvl="0"/>
            <a:r>
              <a:rPr lang="en-US" altLang="ja-JP" sz="1600" dirty="0" smtClean="0">
                <a:latin typeface="メイリオ" pitchFamily="50" charset="-128"/>
                <a:ea typeface="メイリオ" pitchFamily="50" charset="-128"/>
                <a:cs typeface="メイリオ" pitchFamily="50" charset="-128"/>
              </a:rPr>
              <a:t>3 different drop sizes are selected from 4pl/7pl/8pl/14pl/16pl/24pl/35pl depending on the ink type and print mode.</a:t>
            </a:r>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The combination of the 3 drop sizes</a:t>
            </a:r>
          </a:p>
          <a:p>
            <a:pPr lvl="0"/>
            <a:r>
              <a:rPr lang="en-US" altLang="ja-JP" sz="1600" dirty="0" smtClean="0">
                <a:latin typeface="メイリオ" pitchFamily="50" charset="-128"/>
                <a:ea typeface="メイリオ" pitchFamily="50" charset="-128"/>
                <a:cs typeface="メイリオ" pitchFamily="50" charset="-128"/>
              </a:rPr>
              <a:t>are embedded in profile. </a:t>
            </a:r>
          </a:p>
          <a:p>
            <a:pPr lvl="0"/>
            <a:r>
              <a:rPr lang="en-US" altLang="ja-JP" sz="1600" dirty="0" smtClean="0">
                <a:latin typeface="メイリオ" pitchFamily="50" charset="-128"/>
                <a:ea typeface="メイリオ" pitchFamily="50" charset="-128"/>
                <a:cs typeface="メイリオ" pitchFamily="50" charset="-128"/>
              </a:rPr>
              <a:t>Having wide range of dot sizes, not only high resolution printing for high quality but high speed &amp; density printing for high productivity is attained.</a:t>
            </a:r>
          </a:p>
        </p:txBody>
      </p:sp>
      <p:sp>
        <p:nvSpPr>
          <p:cNvPr id="11" name="テキスト ボックス 10"/>
          <p:cNvSpPr txBox="1">
            <a:spLocks noChangeArrowheads="1"/>
          </p:cNvSpPr>
          <p:nvPr/>
        </p:nvSpPr>
        <p:spPr bwMode="auto">
          <a:xfrm>
            <a:off x="409488" y="1332057"/>
            <a:ext cx="8194960" cy="58477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The variable dot technology, printing in 3 different dot sizes of large, medium, and small, delivers the high image printing with very smooth gradations. </a:t>
            </a:r>
          </a:p>
        </p:txBody>
      </p:sp>
      <p:sp>
        <p:nvSpPr>
          <p:cNvPr id="13" name="タイトル 1"/>
          <p:cNvSpPr>
            <a:spLocks noGrp="1"/>
          </p:cNvSpPr>
          <p:nvPr>
            <p:ph type="title"/>
          </p:nvPr>
        </p:nvSpPr>
        <p:spPr>
          <a:xfrm>
            <a:off x="144016" y="130622"/>
            <a:ext cx="8892480" cy="562074"/>
          </a:xfrm>
        </p:spPr>
        <p:txBody>
          <a:bodyPr>
            <a:normAutofit/>
          </a:bodyPr>
          <a:lstStyle/>
          <a:p>
            <a:r>
              <a:rPr lang="en-US" altLang="ja-JP" sz="2400" cap="none" dirty="0" smtClean="0">
                <a:latin typeface="メイリオ" pitchFamily="50" charset="-128"/>
                <a:ea typeface="メイリオ" pitchFamily="50" charset="-128"/>
                <a:cs typeface="メイリオ" pitchFamily="50" charset="-128"/>
              </a:rPr>
              <a:t>Stunning Beauty (Quality)</a:t>
            </a:r>
            <a:r>
              <a:rPr lang="ja-JP" altLang="en-US" sz="2400" cap="none" dirty="0" smtClean="0">
                <a:latin typeface="メイリオ" pitchFamily="50" charset="-128"/>
                <a:ea typeface="メイリオ" pitchFamily="50" charset="-128"/>
                <a:cs typeface="メイリオ" pitchFamily="50" charset="-128"/>
              </a:rPr>
              <a:t>② </a:t>
            </a:r>
            <a:r>
              <a:rPr lang="en-US" altLang="ja-JP" sz="2400" cap="none" dirty="0" smtClean="0">
                <a:latin typeface="メイリオ" pitchFamily="50" charset="-128"/>
                <a:ea typeface="メイリオ" pitchFamily="50" charset="-128"/>
                <a:cs typeface="メイリオ" pitchFamily="50" charset="-128"/>
              </a:rPr>
              <a:t>Variable Dot Technology </a:t>
            </a:r>
            <a:endParaRPr kumimoji="1" lang="ja-JP" altLang="en-US" sz="2400" cap="none" dirty="0">
              <a:latin typeface="メイリオ" pitchFamily="50" charset="-128"/>
              <a:ea typeface="メイリオ" pitchFamily="50" charset="-128"/>
              <a:cs typeface="メイリオ" pitchFamily="50" charset="-128"/>
            </a:endParaRPr>
          </a:p>
        </p:txBody>
      </p:sp>
      <p:grpSp>
        <p:nvGrpSpPr>
          <p:cNvPr id="17" name="グループ化 16"/>
          <p:cNvGrpSpPr/>
          <p:nvPr/>
        </p:nvGrpSpPr>
        <p:grpSpPr>
          <a:xfrm>
            <a:off x="4572000" y="2592808"/>
            <a:ext cx="3788157" cy="2708400"/>
            <a:chOff x="4572000" y="2592808"/>
            <a:chExt cx="3788157" cy="2708400"/>
          </a:xfrm>
        </p:grpSpPr>
        <p:pic>
          <p:nvPicPr>
            <p:cNvPr id="15" name="Picture 2" descr="\\Boss4\file_serv\41営業本部\53グローバルマーケティング部\82_プロモーションG\販促データ\JV300\プロダクトガイド用イメージ\バリアブルドット.jpg"/>
            <p:cNvPicPr>
              <a:picLocks noChangeAspect="1" noChangeArrowheads="1"/>
            </p:cNvPicPr>
            <p:nvPr/>
          </p:nvPicPr>
          <p:blipFill>
            <a:blip r:embed="rId3" cstate="print"/>
            <a:srcRect/>
            <a:stretch>
              <a:fillRect/>
            </a:stretch>
          </p:blipFill>
          <p:spPr bwMode="auto">
            <a:xfrm>
              <a:off x="4572000" y="2592808"/>
              <a:ext cx="3788157" cy="2707130"/>
            </a:xfrm>
            <a:prstGeom prst="rect">
              <a:avLst/>
            </a:prstGeom>
            <a:noFill/>
          </p:spPr>
        </p:pic>
        <p:sp>
          <p:nvSpPr>
            <p:cNvPr id="14" name="テキスト ボックス 13"/>
            <p:cNvSpPr txBox="1"/>
            <p:nvPr/>
          </p:nvSpPr>
          <p:spPr>
            <a:xfrm>
              <a:off x="4716016" y="3645024"/>
              <a:ext cx="1512168" cy="307777"/>
            </a:xfrm>
            <a:prstGeom prst="rect">
              <a:avLst/>
            </a:prstGeom>
            <a:solidFill>
              <a:schemeClr val="bg1"/>
            </a:solidFill>
          </p:spPr>
          <p:txBody>
            <a:bodyPr wrap="square" rtlCol="0">
              <a:spAutoFit/>
            </a:bodyPr>
            <a:lstStyle/>
            <a:p>
              <a:r>
                <a:rPr kumimoji="1" lang="en-US" altLang="ja-JP" sz="1400" dirty="0" smtClean="0"/>
                <a:t>Variable dot</a:t>
              </a:r>
              <a:endParaRPr kumimoji="1" lang="ja-JP" altLang="en-US" sz="1400" dirty="0"/>
            </a:p>
          </p:txBody>
        </p:sp>
        <p:sp>
          <p:nvSpPr>
            <p:cNvPr id="16" name="テキスト ボックス 15"/>
            <p:cNvSpPr txBox="1"/>
            <p:nvPr/>
          </p:nvSpPr>
          <p:spPr>
            <a:xfrm>
              <a:off x="4788024" y="4993431"/>
              <a:ext cx="1512168" cy="307777"/>
            </a:xfrm>
            <a:prstGeom prst="rect">
              <a:avLst/>
            </a:prstGeom>
            <a:solidFill>
              <a:schemeClr val="bg1"/>
            </a:solidFill>
          </p:spPr>
          <p:txBody>
            <a:bodyPr wrap="square" rtlCol="0">
              <a:spAutoFit/>
            </a:bodyPr>
            <a:lstStyle/>
            <a:p>
              <a:r>
                <a:rPr kumimoji="1" lang="en-US" altLang="ja-JP" sz="1400" dirty="0" smtClean="0"/>
                <a:t>Normal dot</a:t>
              </a:r>
              <a:endParaRPr kumimoji="1" lang="ja-JP" altLang="en-US" sz="14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16</a:t>
            </a:fld>
            <a:endParaRPr lang="ja-JP" altLang="en-US"/>
          </a:p>
        </p:txBody>
      </p:sp>
      <p:sp>
        <p:nvSpPr>
          <p:cNvPr id="5" name="テキスト ボックス 4"/>
          <p:cNvSpPr txBox="1">
            <a:spLocks noChangeArrowheads="1"/>
          </p:cNvSpPr>
          <p:nvPr/>
        </p:nvSpPr>
        <p:spPr bwMode="auto">
          <a:xfrm>
            <a:off x="323528" y="1261209"/>
            <a:ext cx="8280920" cy="101566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500" dirty="0" smtClean="0">
                <a:solidFill>
                  <a:schemeClr val="tx1"/>
                </a:solidFill>
                <a:latin typeface="メイリオ" pitchFamily="50" charset="-128"/>
                <a:ea typeface="メイリオ" pitchFamily="50" charset="-128"/>
                <a:cs typeface="メイリオ" pitchFamily="50" charset="-128"/>
              </a:rPr>
              <a:t>①</a:t>
            </a:r>
            <a:r>
              <a:rPr lang="en-US" altLang="ja-JP" sz="1500" dirty="0" smtClean="0">
                <a:solidFill>
                  <a:schemeClr val="tx1"/>
                </a:solidFill>
                <a:latin typeface="メイリオ" pitchFamily="50" charset="-128"/>
                <a:ea typeface="メイリオ" pitchFamily="50" charset="-128"/>
                <a:cs typeface="メイリオ" pitchFamily="50" charset="-128"/>
              </a:rPr>
              <a:t>Ensures higher print quality without smear by quick and accurate ink dots fixed </a:t>
            </a:r>
          </a:p>
          <a:p>
            <a:r>
              <a:rPr lang="en-US" altLang="ja-JP" sz="1500" dirty="0" smtClean="0">
                <a:solidFill>
                  <a:schemeClr val="tx1"/>
                </a:solidFill>
                <a:latin typeface="メイリオ" pitchFamily="50" charset="-128"/>
                <a:ea typeface="メイリオ" pitchFamily="50" charset="-128"/>
                <a:cs typeface="メイリオ" pitchFamily="50" charset="-128"/>
              </a:rPr>
              <a:t>    with heating media to proper temperature by Pre and Print heaters</a:t>
            </a:r>
          </a:p>
          <a:p>
            <a:r>
              <a:rPr lang="ja-JP" altLang="en-US" sz="1500" dirty="0" smtClean="0">
                <a:solidFill>
                  <a:schemeClr val="tx1"/>
                </a:solidFill>
                <a:latin typeface="メイリオ" pitchFamily="50" charset="-128"/>
                <a:ea typeface="メイリオ" pitchFamily="50" charset="-128"/>
                <a:cs typeface="メイリオ" pitchFamily="50" charset="-128"/>
              </a:rPr>
              <a:t>②</a:t>
            </a:r>
            <a:r>
              <a:rPr lang="en-US" altLang="ja-JP" sz="1500" dirty="0" smtClean="0">
                <a:solidFill>
                  <a:schemeClr val="tx1"/>
                </a:solidFill>
                <a:latin typeface="メイリオ" pitchFamily="50" charset="-128"/>
                <a:ea typeface="メイリオ" pitchFamily="50" charset="-128"/>
                <a:cs typeface="メイリオ" pitchFamily="50" charset="-128"/>
              </a:rPr>
              <a:t>Post-heater provides additional drying after printing</a:t>
            </a:r>
          </a:p>
          <a:p>
            <a:r>
              <a:rPr lang="ja-JP" altLang="en-US" sz="1500" dirty="0" smtClean="0">
                <a:solidFill>
                  <a:schemeClr val="tx1"/>
                </a:solidFill>
                <a:latin typeface="メイリオ" pitchFamily="50" charset="-128"/>
                <a:ea typeface="メイリオ" pitchFamily="50" charset="-128"/>
                <a:cs typeface="メイリオ" pitchFamily="50" charset="-128"/>
              </a:rPr>
              <a:t>③</a:t>
            </a:r>
            <a:r>
              <a:rPr lang="en-US" altLang="ja-JP" sz="1500" dirty="0" smtClean="0">
                <a:solidFill>
                  <a:schemeClr val="tx1"/>
                </a:solidFill>
                <a:latin typeface="メイリオ" pitchFamily="50" charset="-128"/>
                <a:ea typeface="メイリオ" pitchFamily="50" charset="-128"/>
                <a:cs typeface="メイリオ" pitchFamily="50" charset="-128"/>
              </a:rPr>
              <a:t>Top blower controls dot sizes by drying ink from its surface</a:t>
            </a:r>
          </a:p>
        </p:txBody>
      </p:sp>
      <p:sp>
        <p:nvSpPr>
          <p:cNvPr id="7" name="角丸四角形 6"/>
          <p:cNvSpPr/>
          <p:nvPr/>
        </p:nvSpPr>
        <p:spPr>
          <a:xfrm>
            <a:off x="251520" y="967712"/>
            <a:ext cx="8280920" cy="145317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8" name="角丸四角形 7"/>
          <p:cNvSpPr/>
          <p:nvPr/>
        </p:nvSpPr>
        <p:spPr>
          <a:xfrm>
            <a:off x="467544" y="823696"/>
            <a:ext cx="4104456" cy="373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smtClean="0">
                <a:solidFill>
                  <a:schemeClr val="bg1"/>
                </a:solidFill>
                <a:latin typeface="メイリオ" pitchFamily="50" charset="-128"/>
                <a:ea typeface="メイリオ" pitchFamily="50" charset="-128"/>
                <a:cs typeface="メイリオ" pitchFamily="50" charset="-128"/>
              </a:rPr>
              <a:t>3Way Intelligent Heater plus Top Blower</a:t>
            </a:r>
            <a:endParaRPr kumimoji="1" lang="ja-JP" altLang="en-US" sz="1500" dirty="0">
              <a:solidFill>
                <a:schemeClr val="bg1"/>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35496" y="2575937"/>
            <a:ext cx="3672408" cy="461665"/>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【3-way Intelligent Heater (</a:t>
            </a:r>
            <a:r>
              <a:rPr lang="en-US" altLang="ja-JP" sz="1200" dirty="0" err="1" smtClean="0">
                <a:latin typeface="メイリオ" pitchFamily="50" charset="-128"/>
                <a:ea typeface="メイリオ" pitchFamily="50" charset="-128"/>
              </a:rPr>
              <a:t>Mimaki’s</a:t>
            </a:r>
            <a:r>
              <a:rPr lang="en-US" altLang="ja-JP" sz="1200" dirty="0" smtClean="0">
                <a:latin typeface="メイリオ" pitchFamily="50" charset="-128"/>
                <a:ea typeface="メイリオ" pitchFamily="50" charset="-128"/>
              </a:rPr>
              <a:t> patent)</a:t>
            </a:r>
            <a:r>
              <a:rPr kumimoji="1" lang="en-US" altLang="ja-JP" sz="1200" dirty="0" smtClean="0">
                <a:latin typeface="メイリオ" pitchFamily="50" charset="-128"/>
                <a:ea typeface="メイリオ" pitchFamily="50" charset="-128"/>
              </a:rPr>
              <a:t>】</a:t>
            </a:r>
          </a:p>
          <a:p>
            <a:r>
              <a:rPr lang="en-US" altLang="ja-JP" sz="1200" dirty="0" smtClean="0">
                <a:latin typeface="メイリオ" pitchFamily="50" charset="-128"/>
                <a:ea typeface="メイリオ" pitchFamily="50" charset="-128"/>
              </a:rPr>
              <a:t>   Patent number</a:t>
            </a:r>
            <a:endParaRPr kumimoji="1" lang="en-US" altLang="ja-JP" sz="1200" dirty="0" smtClean="0">
              <a:latin typeface="メイリオ" pitchFamily="50" charset="-128"/>
              <a:ea typeface="メイリオ" pitchFamily="50" charset="-128"/>
            </a:endParaRPr>
          </a:p>
        </p:txBody>
      </p:sp>
      <p:sp>
        <p:nvSpPr>
          <p:cNvPr id="13" name="タイトル 1"/>
          <p:cNvSpPr txBox="1">
            <a:spLocks/>
          </p:cNvSpPr>
          <p:nvPr/>
        </p:nvSpPr>
        <p:spPr>
          <a:xfrm>
            <a:off x="144016" y="130622"/>
            <a:ext cx="8892480" cy="562074"/>
          </a:xfrm>
          <a:prstGeom prst="rect">
            <a:avLst/>
          </a:prstGeom>
        </p:spPr>
        <p:txBody>
          <a:bodyPr vert="horz" anchor="t">
            <a:normAutofit fontScale="97500"/>
          </a:bodyPr>
          <a:lstStyle/>
          <a:p>
            <a:pPr lvl="0" fontAlgn="auto">
              <a:spcAft>
                <a:spcPts val="0"/>
              </a:spcAft>
              <a:defRPr/>
            </a:pP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Stunning Beauty</a:t>
            </a:r>
            <a:r>
              <a:rPr lang="ja-JP" altLang="en-US" sz="2400" b="1" dirty="0" smtClean="0">
                <a:solidFill>
                  <a:schemeClr val="tx2"/>
                </a:solidFill>
                <a:latin typeface="メイリオ" pitchFamily="50" charset="-128"/>
                <a:ea typeface="メイリオ" pitchFamily="50" charset="-128"/>
                <a:cs typeface="メイリオ" pitchFamily="50" charset="-128"/>
              </a:rPr>
              <a:t> </a:t>
            </a:r>
            <a:r>
              <a:rPr lang="en-US" altLang="ja-JP" sz="2400" b="1" dirty="0" smtClean="0">
                <a:solidFill>
                  <a:schemeClr val="tx2"/>
                </a:solidFill>
                <a:latin typeface="メイリオ" pitchFamily="50" charset="-128"/>
                <a:ea typeface="メイリオ" pitchFamily="50" charset="-128"/>
                <a:cs typeface="メイリオ" pitchFamily="50" charset="-128"/>
              </a:rPr>
              <a:t>(Quality)</a:t>
            </a:r>
            <a:r>
              <a:rPr kumimoji="1" lang="ja-JP" altLang="en-US"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③ </a:t>
            </a: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Optimizing Dot Size</a:t>
            </a:r>
            <a:endParaRPr kumimoji="1" lang="ja-JP" altLang="en-US" sz="2400" b="1" i="0" u="none" strike="noStrike" kern="1200" spc="0" normalizeH="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572272" y="6135687"/>
            <a:ext cx="1503784" cy="461665"/>
          </a:xfrm>
          <a:prstGeom prst="rect">
            <a:avLst/>
          </a:prstGeom>
          <a:solidFill>
            <a:schemeClr val="bg1"/>
          </a:solidFill>
        </p:spPr>
        <p:txBody>
          <a:bodyPr wrap="square" rtlCol="0">
            <a:spAutoFit/>
          </a:bodyPr>
          <a:lstStyle/>
          <a:p>
            <a:endParaRPr kumimoji="1" lang="en-US" altLang="ja-JP" sz="1200" dirty="0" smtClean="0"/>
          </a:p>
          <a:p>
            <a:endParaRPr kumimoji="1" lang="ja-JP" altLang="en-US" sz="1200" dirty="0"/>
          </a:p>
        </p:txBody>
      </p:sp>
      <p:sp>
        <p:nvSpPr>
          <p:cNvPr id="28" name="テキスト ボックス 27"/>
          <p:cNvSpPr txBox="1"/>
          <p:nvPr/>
        </p:nvSpPr>
        <p:spPr>
          <a:xfrm>
            <a:off x="5292080" y="6309320"/>
            <a:ext cx="1296144" cy="307777"/>
          </a:xfrm>
          <a:prstGeom prst="rect">
            <a:avLst/>
          </a:prstGeom>
          <a:solidFill>
            <a:schemeClr val="bg1"/>
          </a:solidFill>
        </p:spPr>
        <p:txBody>
          <a:bodyPr wrap="square" rtlCol="0">
            <a:spAutoFit/>
          </a:bodyPr>
          <a:lstStyle/>
          <a:p>
            <a:endParaRPr kumimoji="1" lang="ja-JP" altLang="en-US" sz="1400" dirty="0"/>
          </a:p>
        </p:txBody>
      </p:sp>
      <p:grpSp>
        <p:nvGrpSpPr>
          <p:cNvPr id="33" name="グループ化 32"/>
          <p:cNvGrpSpPr/>
          <p:nvPr/>
        </p:nvGrpSpPr>
        <p:grpSpPr>
          <a:xfrm>
            <a:off x="1115616" y="2905199"/>
            <a:ext cx="7128792" cy="3792290"/>
            <a:chOff x="1115616" y="2905199"/>
            <a:chExt cx="7128792" cy="3792290"/>
          </a:xfrm>
        </p:grpSpPr>
        <p:grpSp>
          <p:nvGrpSpPr>
            <p:cNvPr id="31" name="グループ化 30"/>
            <p:cNvGrpSpPr/>
            <p:nvPr/>
          </p:nvGrpSpPr>
          <p:grpSpPr>
            <a:xfrm>
              <a:off x="1115616" y="2905199"/>
              <a:ext cx="7128792" cy="3712650"/>
              <a:chOff x="1115616" y="2905199"/>
              <a:chExt cx="7128792" cy="3712650"/>
            </a:xfrm>
          </p:grpSpPr>
          <p:grpSp>
            <p:nvGrpSpPr>
              <p:cNvPr id="29" name="グループ化 28"/>
              <p:cNvGrpSpPr/>
              <p:nvPr/>
            </p:nvGrpSpPr>
            <p:grpSpPr>
              <a:xfrm>
                <a:off x="1115616" y="2905199"/>
                <a:ext cx="7128792" cy="3712650"/>
                <a:chOff x="1115616" y="2905199"/>
                <a:chExt cx="7128792" cy="3712650"/>
              </a:xfrm>
            </p:grpSpPr>
            <p:pic>
              <p:nvPicPr>
                <p:cNvPr id="1026" name="Picture 2" descr="C:\Users\ryosuke_nakayama\Documents\①SG製品\(C)JV300_150\説明画像\3way intelligent heater6.jpg"/>
                <p:cNvPicPr>
                  <a:picLocks noChangeAspect="1" noChangeArrowheads="1"/>
                </p:cNvPicPr>
                <p:nvPr/>
              </p:nvPicPr>
              <p:blipFill>
                <a:blip r:embed="rId2" cstate="print"/>
                <a:srcRect/>
                <a:stretch>
                  <a:fillRect/>
                </a:stretch>
              </p:blipFill>
              <p:spPr bwMode="auto">
                <a:xfrm>
                  <a:off x="1392932" y="3068960"/>
                  <a:ext cx="6491436" cy="3548889"/>
                </a:xfrm>
                <a:prstGeom prst="rect">
                  <a:avLst/>
                </a:prstGeom>
                <a:noFill/>
              </p:spPr>
            </p:pic>
            <p:sp>
              <p:nvSpPr>
                <p:cNvPr id="16" name="テキスト ボックス 15"/>
                <p:cNvSpPr txBox="1"/>
                <p:nvPr/>
              </p:nvSpPr>
              <p:spPr>
                <a:xfrm>
                  <a:off x="6516216" y="2905199"/>
                  <a:ext cx="1512168" cy="307777"/>
                </a:xfrm>
                <a:prstGeom prst="rect">
                  <a:avLst/>
                </a:prstGeom>
                <a:solidFill>
                  <a:schemeClr val="bg1"/>
                </a:solidFill>
              </p:spPr>
              <p:txBody>
                <a:bodyPr wrap="square" rtlCol="0">
                  <a:spAutoFit/>
                </a:bodyPr>
                <a:lstStyle/>
                <a:p>
                  <a:r>
                    <a:rPr kumimoji="1" lang="en-US" altLang="ja-JP" sz="1400" dirty="0" smtClean="0"/>
                    <a:t>Top blower</a:t>
                  </a:r>
                  <a:endParaRPr kumimoji="1" lang="ja-JP" altLang="en-US" sz="1400" dirty="0"/>
                </a:p>
              </p:txBody>
            </p:sp>
            <p:sp>
              <p:nvSpPr>
                <p:cNvPr id="17" name="テキスト ボックス 16"/>
                <p:cNvSpPr txBox="1"/>
                <p:nvPr/>
              </p:nvSpPr>
              <p:spPr>
                <a:xfrm>
                  <a:off x="6732240" y="5157192"/>
                  <a:ext cx="1512168" cy="307777"/>
                </a:xfrm>
                <a:prstGeom prst="rect">
                  <a:avLst/>
                </a:prstGeom>
                <a:solidFill>
                  <a:schemeClr val="bg1"/>
                </a:solidFill>
              </p:spPr>
              <p:txBody>
                <a:bodyPr wrap="square" rtlCol="0">
                  <a:spAutoFit/>
                </a:bodyPr>
                <a:lstStyle/>
                <a:p>
                  <a:r>
                    <a:rPr kumimoji="1" lang="ja-JP" altLang="en-US" sz="1400" dirty="0" smtClean="0"/>
                    <a:t>①</a:t>
                  </a:r>
                  <a:r>
                    <a:rPr kumimoji="1" lang="en-US" altLang="ja-JP" sz="1400" dirty="0" smtClean="0"/>
                    <a:t>Pre-heater</a:t>
                  </a:r>
                  <a:endParaRPr kumimoji="1" lang="ja-JP" altLang="en-US" sz="1400" dirty="0"/>
                </a:p>
              </p:txBody>
            </p:sp>
            <p:sp>
              <p:nvSpPr>
                <p:cNvPr id="18" name="テキスト ボックス 17"/>
                <p:cNvSpPr txBox="1"/>
                <p:nvPr/>
              </p:nvSpPr>
              <p:spPr>
                <a:xfrm>
                  <a:off x="4644008" y="4149080"/>
                  <a:ext cx="1080120" cy="523220"/>
                </a:xfrm>
                <a:prstGeom prst="rect">
                  <a:avLst/>
                </a:prstGeom>
                <a:solidFill>
                  <a:schemeClr val="bg1"/>
                </a:solidFill>
              </p:spPr>
              <p:txBody>
                <a:bodyPr wrap="square" rtlCol="0">
                  <a:spAutoFit/>
                </a:bodyPr>
                <a:lstStyle/>
                <a:p>
                  <a:r>
                    <a:rPr lang="ja-JP" altLang="en-US" sz="1400" dirty="0" smtClean="0"/>
                    <a:t>②</a:t>
                  </a:r>
                  <a:r>
                    <a:rPr kumimoji="1" lang="en-US" altLang="ja-JP" sz="1400" dirty="0" smtClean="0"/>
                    <a:t>Print- </a:t>
                  </a:r>
                </a:p>
                <a:p>
                  <a:r>
                    <a:rPr lang="en-US" altLang="ja-JP" sz="1400" dirty="0" smtClean="0"/>
                    <a:t>     </a:t>
                  </a:r>
                  <a:r>
                    <a:rPr kumimoji="1" lang="en-US" altLang="ja-JP" sz="1400" dirty="0" smtClean="0"/>
                    <a:t>heater</a:t>
                  </a:r>
                  <a:endParaRPr kumimoji="1" lang="ja-JP" altLang="en-US" sz="1400" dirty="0"/>
                </a:p>
              </p:txBody>
            </p:sp>
            <p:sp>
              <p:nvSpPr>
                <p:cNvPr id="19" name="テキスト ボックス 18"/>
                <p:cNvSpPr txBox="1"/>
                <p:nvPr/>
              </p:nvSpPr>
              <p:spPr>
                <a:xfrm>
                  <a:off x="1259632" y="4489375"/>
                  <a:ext cx="1440160" cy="307777"/>
                </a:xfrm>
                <a:prstGeom prst="rect">
                  <a:avLst/>
                </a:prstGeom>
                <a:solidFill>
                  <a:schemeClr val="bg1"/>
                </a:solidFill>
              </p:spPr>
              <p:txBody>
                <a:bodyPr wrap="square" rtlCol="0">
                  <a:spAutoFit/>
                </a:bodyPr>
                <a:lstStyle/>
                <a:p>
                  <a:r>
                    <a:rPr lang="ja-JP" altLang="en-US" sz="1400" dirty="0" smtClean="0"/>
                    <a:t>③</a:t>
                  </a:r>
                  <a:r>
                    <a:rPr kumimoji="1" lang="en-US" altLang="ja-JP" sz="1400" dirty="0" smtClean="0"/>
                    <a:t>Post-heater</a:t>
                  </a:r>
                  <a:endParaRPr kumimoji="1" lang="ja-JP" altLang="en-US" sz="1400" dirty="0"/>
                </a:p>
              </p:txBody>
            </p:sp>
            <p:sp>
              <p:nvSpPr>
                <p:cNvPr id="20" name="テキスト ボックス 19"/>
                <p:cNvSpPr txBox="1"/>
                <p:nvPr/>
              </p:nvSpPr>
              <p:spPr>
                <a:xfrm>
                  <a:off x="1619672" y="3985319"/>
                  <a:ext cx="1296144" cy="307777"/>
                </a:xfrm>
                <a:prstGeom prst="rect">
                  <a:avLst/>
                </a:prstGeom>
                <a:solidFill>
                  <a:schemeClr val="bg1"/>
                </a:solidFill>
              </p:spPr>
              <p:txBody>
                <a:bodyPr wrap="square" rtlCol="0">
                  <a:spAutoFit/>
                </a:bodyPr>
                <a:lstStyle/>
                <a:p>
                  <a:r>
                    <a:rPr lang="en-US" altLang="ja-JP" sz="1400" dirty="0" smtClean="0"/>
                    <a:t>H</a:t>
                  </a:r>
                  <a:r>
                    <a:rPr kumimoji="1" lang="en-US" altLang="ja-JP" sz="1400" dirty="0" smtClean="0"/>
                    <a:t>eater cover</a:t>
                  </a:r>
                  <a:endParaRPr kumimoji="1" lang="ja-JP" altLang="en-US" sz="1400" dirty="0"/>
                </a:p>
              </p:txBody>
            </p:sp>
            <p:sp>
              <p:nvSpPr>
                <p:cNvPr id="21" name="テキスト ボックス 20"/>
                <p:cNvSpPr txBox="1"/>
                <p:nvPr/>
              </p:nvSpPr>
              <p:spPr>
                <a:xfrm>
                  <a:off x="3419872" y="4221088"/>
                  <a:ext cx="1296144" cy="307777"/>
                </a:xfrm>
                <a:prstGeom prst="rect">
                  <a:avLst/>
                </a:prstGeom>
                <a:solidFill>
                  <a:schemeClr val="bg1"/>
                </a:solidFill>
              </p:spPr>
              <p:txBody>
                <a:bodyPr wrap="square" rtlCol="0">
                  <a:spAutoFit/>
                </a:bodyPr>
                <a:lstStyle/>
                <a:p>
                  <a:r>
                    <a:rPr kumimoji="1" lang="en-US" altLang="ja-JP" sz="1400" dirty="0" smtClean="0"/>
                    <a:t>Print-head</a:t>
                  </a:r>
                  <a:endParaRPr kumimoji="1" lang="ja-JP" altLang="en-US" sz="1400" dirty="0"/>
                </a:p>
              </p:txBody>
            </p:sp>
            <p:sp>
              <p:nvSpPr>
                <p:cNvPr id="22" name="テキスト ボックス 21"/>
                <p:cNvSpPr txBox="1"/>
                <p:nvPr/>
              </p:nvSpPr>
              <p:spPr>
                <a:xfrm>
                  <a:off x="4788024" y="4725144"/>
                  <a:ext cx="1008112" cy="288032"/>
                </a:xfrm>
                <a:prstGeom prst="rect">
                  <a:avLst/>
                </a:prstGeom>
                <a:solidFill>
                  <a:schemeClr val="bg1"/>
                </a:solidFill>
              </p:spPr>
              <p:txBody>
                <a:bodyPr wrap="square" rtlCol="0">
                  <a:spAutoFit/>
                </a:bodyPr>
                <a:lstStyle/>
                <a:p>
                  <a:r>
                    <a:rPr kumimoji="1" lang="en-US" altLang="ja-JP" sz="1200" dirty="0" smtClean="0"/>
                    <a:t>Pinch roller</a:t>
                  </a:r>
                  <a:endParaRPr kumimoji="1" lang="ja-JP" altLang="en-US" sz="1200" dirty="0"/>
                </a:p>
              </p:txBody>
            </p:sp>
            <p:sp>
              <p:nvSpPr>
                <p:cNvPr id="23" name="テキスト ボックス 22"/>
                <p:cNvSpPr txBox="1"/>
                <p:nvPr/>
              </p:nvSpPr>
              <p:spPr>
                <a:xfrm>
                  <a:off x="4788024" y="5805264"/>
                  <a:ext cx="1008112" cy="276999"/>
                </a:xfrm>
                <a:prstGeom prst="rect">
                  <a:avLst/>
                </a:prstGeom>
                <a:solidFill>
                  <a:schemeClr val="bg1"/>
                </a:solidFill>
              </p:spPr>
              <p:txBody>
                <a:bodyPr wrap="square" rtlCol="0">
                  <a:spAutoFit/>
                </a:bodyPr>
                <a:lstStyle/>
                <a:p>
                  <a:r>
                    <a:rPr kumimoji="1" lang="en-US" altLang="ja-JP" sz="1200" dirty="0" smtClean="0"/>
                    <a:t>Grid roller</a:t>
                  </a:r>
                  <a:endParaRPr kumimoji="1" lang="ja-JP" altLang="en-US" sz="1200" dirty="0"/>
                </a:p>
              </p:txBody>
            </p:sp>
            <p:sp>
              <p:nvSpPr>
                <p:cNvPr id="24" name="テキスト ボックス 23"/>
                <p:cNvSpPr txBox="1"/>
                <p:nvPr/>
              </p:nvSpPr>
              <p:spPr>
                <a:xfrm>
                  <a:off x="3419872" y="5589240"/>
                  <a:ext cx="1080120" cy="461665"/>
                </a:xfrm>
                <a:prstGeom prst="rect">
                  <a:avLst/>
                </a:prstGeom>
                <a:solidFill>
                  <a:schemeClr val="bg1"/>
                </a:solidFill>
              </p:spPr>
              <p:txBody>
                <a:bodyPr wrap="square" rtlCol="0">
                  <a:spAutoFit/>
                </a:bodyPr>
                <a:lstStyle/>
                <a:p>
                  <a:endParaRPr kumimoji="1" lang="en-US" altLang="ja-JP" sz="1200" dirty="0" smtClean="0"/>
                </a:p>
                <a:p>
                  <a:endParaRPr kumimoji="1" lang="ja-JP" altLang="en-US" sz="1200" dirty="0"/>
                </a:p>
              </p:txBody>
            </p:sp>
            <p:sp>
              <p:nvSpPr>
                <p:cNvPr id="26" name="テキスト ボックス 25"/>
                <p:cNvSpPr txBox="1"/>
                <p:nvPr/>
              </p:nvSpPr>
              <p:spPr>
                <a:xfrm>
                  <a:off x="6516216" y="6063679"/>
                  <a:ext cx="1080120" cy="461665"/>
                </a:xfrm>
                <a:prstGeom prst="rect">
                  <a:avLst/>
                </a:prstGeom>
                <a:solidFill>
                  <a:schemeClr val="bg1"/>
                </a:solidFill>
              </p:spPr>
              <p:txBody>
                <a:bodyPr wrap="square" rtlCol="0">
                  <a:spAutoFit/>
                </a:bodyPr>
                <a:lstStyle/>
                <a:p>
                  <a:endParaRPr kumimoji="1" lang="en-US" altLang="ja-JP" sz="1200" dirty="0" smtClean="0"/>
                </a:p>
                <a:p>
                  <a:endParaRPr kumimoji="1" lang="ja-JP" altLang="en-US" sz="1200" dirty="0"/>
                </a:p>
              </p:txBody>
            </p:sp>
            <p:sp>
              <p:nvSpPr>
                <p:cNvPr id="27" name="テキスト ボックス 26"/>
                <p:cNvSpPr txBox="1"/>
                <p:nvPr/>
              </p:nvSpPr>
              <p:spPr>
                <a:xfrm>
                  <a:off x="1115616" y="6237312"/>
                  <a:ext cx="1296144" cy="307777"/>
                </a:xfrm>
                <a:prstGeom prst="rect">
                  <a:avLst/>
                </a:prstGeom>
                <a:solidFill>
                  <a:schemeClr val="bg1"/>
                </a:solidFill>
              </p:spPr>
              <p:txBody>
                <a:bodyPr wrap="square" rtlCol="0">
                  <a:spAutoFit/>
                </a:bodyPr>
                <a:lstStyle/>
                <a:p>
                  <a:endParaRPr kumimoji="1" lang="ja-JP" altLang="en-US" sz="1400" dirty="0"/>
                </a:p>
              </p:txBody>
            </p:sp>
          </p:grpSp>
          <p:sp>
            <p:nvSpPr>
              <p:cNvPr id="30" name="テキスト ボックス 29"/>
              <p:cNvSpPr txBox="1"/>
              <p:nvPr/>
            </p:nvSpPr>
            <p:spPr>
              <a:xfrm>
                <a:off x="3635896" y="6237312"/>
                <a:ext cx="1296144" cy="307777"/>
              </a:xfrm>
              <a:prstGeom prst="rect">
                <a:avLst/>
              </a:prstGeom>
              <a:solidFill>
                <a:schemeClr val="bg1"/>
              </a:solidFill>
            </p:spPr>
            <p:txBody>
              <a:bodyPr wrap="square" rtlCol="0">
                <a:spAutoFit/>
              </a:bodyPr>
              <a:lstStyle/>
              <a:p>
                <a:endParaRPr kumimoji="1" lang="ja-JP" altLang="en-US" sz="1400" dirty="0"/>
              </a:p>
            </p:txBody>
          </p:sp>
        </p:grpSp>
        <p:sp>
          <p:nvSpPr>
            <p:cNvPr id="32" name="テキスト ボックス 31"/>
            <p:cNvSpPr txBox="1"/>
            <p:nvPr/>
          </p:nvSpPr>
          <p:spPr>
            <a:xfrm>
              <a:off x="5436096" y="6389712"/>
              <a:ext cx="1296144" cy="307777"/>
            </a:xfrm>
            <a:prstGeom prst="rect">
              <a:avLst/>
            </a:prstGeom>
            <a:solidFill>
              <a:schemeClr val="bg1"/>
            </a:solidFill>
          </p:spPr>
          <p:txBody>
            <a:bodyPr wrap="square" rtlCol="0">
              <a:spAutoFit/>
            </a:bodyPr>
            <a:lstStyle/>
            <a:p>
              <a:endParaRPr kumimoji="1" lang="ja-JP" altLang="en-US" sz="1400" dirty="0"/>
            </a:p>
          </p:txBody>
        </p:sp>
      </p:grpSp>
      <p:graphicFrame>
        <p:nvGraphicFramePr>
          <p:cNvPr id="9" name="表 8"/>
          <p:cNvGraphicFramePr>
            <a:graphicFrameLocks noGrp="1"/>
          </p:cNvGraphicFramePr>
          <p:nvPr/>
        </p:nvGraphicFramePr>
        <p:xfrm>
          <a:off x="251520" y="3011800"/>
          <a:ext cx="2808312" cy="777240"/>
        </p:xfrm>
        <a:graphic>
          <a:graphicData uri="http://schemas.openxmlformats.org/drawingml/2006/table">
            <a:tbl>
              <a:tblPr firstRow="1" bandRow="1">
                <a:tableStyleId>{5940675A-B579-460E-94D1-54222C63F5DA}</a:tableStyleId>
              </a:tblPr>
              <a:tblGrid>
                <a:gridCol w="624070"/>
                <a:gridCol w="2184242"/>
              </a:tblGrid>
              <a:tr h="240027">
                <a:tc>
                  <a:txBody>
                    <a:bodyPr/>
                    <a:lstStyle/>
                    <a:p>
                      <a:r>
                        <a:rPr kumimoji="1" lang="en-US" altLang="ja-JP" sz="1100" dirty="0" smtClean="0">
                          <a:latin typeface="メイリオ" pitchFamily="50" charset="-128"/>
                          <a:ea typeface="メイリオ" pitchFamily="50" charset="-128"/>
                          <a:cs typeface="メイリオ" pitchFamily="50" charset="-128"/>
                        </a:rPr>
                        <a:t>Japan</a:t>
                      </a:r>
                    </a:p>
                  </a:txBody>
                  <a:tcPr anchor="ctr"/>
                </a:tc>
                <a:tc>
                  <a:txBody>
                    <a:bodyPr/>
                    <a:lstStyle/>
                    <a:p>
                      <a:r>
                        <a:rPr kumimoji="1" lang="en-US" altLang="ja-JP" sz="1100" dirty="0" smtClean="0">
                          <a:latin typeface="メイリオ" pitchFamily="50" charset="-128"/>
                          <a:ea typeface="メイリオ" pitchFamily="50" charset="-128"/>
                          <a:cs typeface="メイリオ" pitchFamily="50" charset="-128"/>
                        </a:rPr>
                        <a:t>4889059</a:t>
                      </a:r>
                      <a:endParaRPr kumimoji="1" lang="ja-JP" altLang="en-US" sz="1100" dirty="0">
                        <a:latin typeface="メイリオ" pitchFamily="50" charset="-128"/>
                        <a:ea typeface="メイリオ" pitchFamily="50" charset="-128"/>
                        <a:cs typeface="メイリオ" pitchFamily="50" charset="-128"/>
                      </a:endParaRPr>
                    </a:p>
                  </a:txBody>
                  <a:tcPr anchor="ctr"/>
                </a:tc>
              </a:tr>
              <a:tr h="240027">
                <a:tc>
                  <a:txBody>
                    <a:bodyPr/>
                    <a:lstStyle/>
                    <a:p>
                      <a:r>
                        <a:rPr kumimoji="1" lang="en-US" altLang="ja-JP" sz="1100" dirty="0" smtClean="0">
                          <a:latin typeface="メイリオ" pitchFamily="50" charset="-128"/>
                          <a:ea typeface="メイリオ" pitchFamily="50" charset="-128"/>
                          <a:cs typeface="メイリオ" pitchFamily="50" charset="-128"/>
                        </a:rPr>
                        <a:t>USA</a:t>
                      </a:r>
                      <a:endParaRPr kumimoji="1" lang="ja-JP" altLang="en-US" sz="1100" dirty="0">
                        <a:latin typeface="メイリオ" pitchFamily="50" charset="-128"/>
                        <a:ea typeface="メイリオ" pitchFamily="50" charset="-128"/>
                        <a:cs typeface="メイリオ" pitchFamily="50" charset="-128"/>
                      </a:endParaRPr>
                    </a:p>
                  </a:txBody>
                  <a:tcPr anchor="ctr"/>
                </a:tc>
                <a:tc>
                  <a:txBody>
                    <a:bodyPr/>
                    <a:lstStyle/>
                    <a:p>
                      <a:r>
                        <a:rPr kumimoji="1" lang="en-US" altLang="ja-JP" sz="1100" dirty="0" smtClean="0">
                          <a:latin typeface="メイリオ" pitchFamily="50" charset="-128"/>
                          <a:ea typeface="メイリオ" pitchFamily="50" charset="-128"/>
                          <a:cs typeface="メイリオ" pitchFamily="50" charset="-128"/>
                        </a:rPr>
                        <a:t>8.444.262</a:t>
                      </a:r>
                      <a:endParaRPr kumimoji="1" lang="ja-JP" altLang="en-US" sz="1100" dirty="0">
                        <a:latin typeface="メイリオ" pitchFamily="50" charset="-128"/>
                        <a:ea typeface="メイリオ" pitchFamily="50" charset="-128"/>
                        <a:cs typeface="メイリオ" pitchFamily="50" charset="-128"/>
                      </a:endParaRPr>
                    </a:p>
                  </a:txBody>
                  <a:tcPr anchor="ctr"/>
                </a:tc>
              </a:tr>
              <a:tr h="240027">
                <a:tc>
                  <a:txBody>
                    <a:bodyPr/>
                    <a:lstStyle/>
                    <a:p>
                      <a:r>
                        <a:rPr kumimoji="1" lang="en-US" altLang="ja-JP" sz="1100" dirty="0" smtClean="0">
                          <a:latin typeface="メイリオ" pitchFamily="50" charset="-128"/>
                          <a:ea typeface="メイリオ" pitchFamily="50" charset="-128"/>
                          <a:cs typeface="メイリオ" pitchFamily="50" charset="-128"/>
                        </a:rPr>
                        <a:t>China</a:t>
                      </a:r>
                      <a:endParaRPr kumimoji="1" lang="ja-JP" altLang="en-US" sz="1100" dirty="0">
                        <a:latin typeface="メイリオ" pitchFamily="50" charset="-128"/>
                        <a:ea typeface="メイリオ" pitchFamily="50" charset="-128"/>
                        <a:cs typeface="メイリオ" pitchFamily="50" charset="-128"/>
                      </a:endParaRPr>
                    </a:p>
                  </a:txBody>
                  <a:tcPr anchor="ctr"/>
                </a:tc>
                <a:tc>
                  <a:txBody>
                    <a:bodyPr/>
                    <a:lstStyle/>
                    <a:p>
                      <a:r>
                        <a:rPr kumimoji="1" lang="en-US" altLang="ja-JP" sz="1100" dirty="0" smtClean="0">
                          <a:latin typeface="メイリオ" pitchFamily="50" charset="-128"/>
                          <a:ea typeface="メイリオ" pitchFamily="50" charset="-128"/>
                          <a:cs typeface="メイリオ" pitchFamily="50" charset="-128"/>
                        </a:rPr>
                        <a:t>ZL 200910222559.8</a:t>
                      </a:r>
                      <a:endParaRPr kumimoji="1" lang="ja-JP" altLang="en-US" sz="1100" dirty="0">
                        <a:latin typeface="メイリオ" pitchFamily="50" charset="-128"/>
                        <a:ea typeface="メイリオ" pitchFamily="50" charset="-128"/>
                        <a:cs typeface="メイリオ" pitchFamily="50" charset="-128"/>
                      </a:endParaRPr>
                    </a:p>
                  </a:txBody>
                  <a:tcPr anchor="ctr"/>
                </a:tc>
              </a:tr>
            </a:tbl>
          </a:graphicData>
        </a:graphic>
      </p:graphicFrame>
      <p:sp>
        <p:nvSpPr>
          <p:cNvPr id="12" name="角丸四角形吹き出し 11"/>
          <p:cNvSpPr/>
          <p:nvPr/>
        </p:nvSpPr>
        <p:spPr>
          <a:xfrm>
            <a:off x="144016" y="5013176"/>
            <a:ext cx="2123728" cy="864096"/>
          </a:xfrm>
          <a:prstGeom prst="wedgeRoundRectCallout">
            <a:avLst>
              <a:gd name="adj1" fmla="val 42262"/>
              <a:gd name="adj2" fmla="val -67184"/>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メイリオ" pitchFamily="50" charset="-128"/>
                <a:ea typeface="メイリオ" pitchFamily="50" charset="-128"/>
                <a:cs typeface="メイリオ" pitchFamily="50" charset="-128"/>
              </a:rPr>
              <a:t>Larger Post-heater than JV33 to ensure faster drying in faster printing. </a:t>
            </a:r>
          </a:p>
        </p:txBody>
      </p:sp>
      <p:sp>
        <p:nvSpPr>
          <p:cNvPr id="14" name="角丸四角形吹き出し 13"/>
          <p:cNvSpPr/>
          <p:nvPr/>
        </p:nvSpPr>
        <p:spPr>
          <a:xfrm>
            <a:off x="6588224" y="3573016"/>
            <a:ext cx="2160240" cy="792088"/>
          </a:xfrm>
          <a:prstGeom prst="wedgeRoundRectCallout">
            <a:avLst>
              <a:gd name="adj1" fmla="val -24122"/>
              <a:gd name="adj2" fmla="val -75582"/>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メイリオ" pitchFamily="50" charset="-128"/>
                <a:ea typeface="メイリオ" pitchFamily="50" charset="-128"/>
                <a:cs typeface="メイリオ" pitchFamily="50" charset="-128"/>
              </a:rPr>
              <a:t>Air flow onto the surface of the ink controls dot sizes. </a:t>
            </a:r>
            <a:endParaRPr kumimoji="1" lang="en-US" altLang="ja-JP" sz="12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1035156"/>
            <a:ext cx="8280920" cy="116970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17</a:t>
            </a:fld>
            <a:endParaRPr lang="ja-JP" altLang="en-US"/>
          </a:p>
        </p:txBody>
      </p:sp>
      <p:sp>
        <p:nvSpPr>
          <p:cNvPr id="6" name="テキスト ボックス 5"/>
          <p:cNvSpPr txBox="1">
            <a:spLocks noChangeArrowheads="1"/>
          </p:cNvSpPr>
          <p:nvPr/>
        </p:nvSpPr>
        <p:spPr bwMode="auto">
          <a:xfrm>
            <a:off x="395536" y="1260049"/>
            <a:ext cx="8064896" cy="83099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MAPS3 prints passes in gradation-like tone by dispersing ink drops between passes, allowing for reducing banding, uneven drying inks, and bidirectional stripes.</a:t>
            </a:r>
          </a:p>
        </p:txBody>
      </p:sp>
      <p:sp>
        <p:nvSpPr>
          <p:cNvPr id="8" name="角丸四角形 7"/>
          <p:cNvSpPr/>
          <p:nvPr/>
        </p:nvSpPr>
        <p:spPr>
          <a:xfrm>
            <a:off x="467544" y="793732"/>
            <a:ext cx="4608512" cy="40302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MAPS3 (Mimaki Advanced Pass System 3)</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5393116" y="2363394"/>
            <a:ext cx="2736304" cy="307777"/>
          </a:xfrm>
          <a:prstGeom prst="rect">
            <a:avLst/>
          </a:prstGeom>
        </p:spPr>
        <p:txBody>
          <a:bodyPr wrap="square">
            <a:spAutoFit/>
          </a:bodyPr>
          <a:lstStyle/>
          <a:p>
            <a:r>
              <a:rPr lang="en-US" altLang="ja-JP" sz="1400" dirty="0" smtClean="0">
                <a:latin typeface="メイリオ" pitchFamily="50" charset="-128"/>
                <a:ea typeface="メイリオ" pitchFamily="50" charset="-128"/>
                <a:cs typeface="メイリオ" pitchFamily="50" charset="-128"/>
              </a:rPr>
              <a:t>【Normal Pass】</a:t>
            </a:r>
            <a:endParaRPr lang="ja-JP" altLang="en-US" sz="1400" dirty="0">
              <a:latin typeface="メイリオ" pitchFamily="50" charset="-128"/>
              <a:ea typeface="メイリオ" pitchFamily="50" charset="-128"/>
              <a:cs typeface="メイリオ" pitchFamily="50" charset="-128"/>
            </a:endParaRPr>
          </a:p>
        </p:txBody>
      </p:sp>
      <p:sp>
        <p:nvSpPr>
          <p:cNvPr id="12" name="正方形/長方形 11"/>
          <p:cNvSpPr/>
          <p:nvPr/>
        </p:nvSpPr>
        <p:spPr>
          <a:xfrm>
            <a:off x="1720708" y="2363394"/>
            <a:ext cx="1148071" cy="307777"/>
          </a:xfrm>
          <a:prstGeom prst="rect">
            <a:avLst/>
          </a:prstGeom>
        </p:spPr>
        <p:txBody>
          <a:bodyPr wrap="none">
            <a:spAutoFit/>
          </a:bodyPr>
          <a:lstStyle/>
          <a:p>
            <a:r>
              <a:rPr lang="en-US" altLang="ja-JP" sz="1400" dirty="0" smtClean="0">
                <a:latin typeface="メイリオ" pitchFamily="50" charset="-128"/>
                <a:ea typeface="メイリオ" pitchFamily="50" charset="-128"/>
                <a:cs typeface="メイリオ" pitchFamily="50" charset="-128"/>
              </a:rPr>
              <a:t>【MAPS3】</a:t>
            </a:r>
            <a:endParaRPr lang="ja-JP" altLang="en-US" sz="1400" dirty="0">
              <a:latin typeface="メイリオ" pitchFamily="50" charset="-128"/>
              <a:ea typeface="メイリオ" pitchFamily="50" charset="-128"/>
              <a:cs typeface="メイリオ" pitchFamily="50" charset="-128"/>
            </a:endParaRPr>
          </a:p>
        </p:txBody>
      </p:sp>
      <p:sp>
        <p:nvSpPr>
          <p:cNvPr id="19" name="タイトル 1"/>
          <p:cNvSpPr txBox="1">
            <a:spLocks/>
          </p:cNvSpPr>
          <p:nvPr/>
        </p:nvSpPr>
        <p:spPr>
          <a:xfrm>
            <a:off x="144016" y="130622"/>
            <a:ext cx="8892480" cy="562074"/>
          </a:xfrm>
          <a:prstGeom prst="rect">
            <a:avLst/>
          </a:prstGeom>
        </p:spPr>
        <p:txBody>
          <a:bodyPr vert="horz" anchor="t">
            <a:normAutofit fontScale="97500"/>
          </a:bodyPr>
          <a:lstStyle/>
          <a:p>
            <a:pPr lvl="0" fontAlgn="auto">
              <a:spcAft>
                <a:spcPts val="0"/>
              </a:spcAft>
              <a:defRPr/>
            </a:pPr>
            <a:r>
              <a:rPr lang="en-US" altLang="ja-JP" sz="2400" b="1" dirty="0" smtClean="0">
                <a:solidFill>
                  <a:schemeClr val="tx2"/>
                </a:solidFill>
                <a:latin typeface="メイリオ" pitchFamily="50" charset="-128"/>
                <a:ea typeface="メイリオ" pitchFamily="50" charset="-128"/>
                <a:cs typeface="メイリオ" pitchFamily="50" charset="-128"/>
              </a:rPr>
              <a:t>Stunning Beauty</a:t>
            </a:r>
            <a:r>
              <a:rPr lang="ja-JP" altLang="en-US" sz="2400" b="1" dirty="0" smtClean="0">
                <a:solidFill>
                  <a:schemeClr val="tx2"/>
                </a:solidFill>
                <a:latin typeface="メイリオ" pitchFamily="50" charset="-128"/>
                <a:ea typeface="メイリオ" pitchFamily="50" charset="-128"/>
                <a:cs typeface="メイリオ" pitchFamily="50" charset="-128"/>
              </a:rPr>
              <a:t> </a:t>
            </a:r>
            <a:r>
              <a:rPr lang="en-US" altLang="ja-JP" sz="2400" b="1" dirty="0" smtClean="0">
                <a:solidFill>
                  <a:schemeClr val="tx2"/>
                </a:solidFill>
                <a:latin typeface="メイリオ" pitchFamily="50" charset="-128"/>
                <a:ea typeface="メイリオ" pitchFamily="50" charset="-128"/>
                <a:cs typeface="メイリオ" pitchFamily="50" charset="-128"/>
              </a:rPr>
              <a:t>(Quality)</a:t>
            </a:r>
            <a:r>
              <a:rPr lang="ja-JP" altLang="en-US" sz="2400" b="1" dirty="0" smtClean="0">
                <a:solidFill>
                  <a:schemeClr val="tx2"/>
                </a:solidFill>
                <a:latin typeface="メイリオ" pitchFamily="50" charset="-128"/>
                <a:ea typeface="メイリオ" pitchFamily="50" charset="-128"/>
                <a:cs typeface="メイリオ" pitchFamily="50" charset="-128"/>
              </a:rPr>
              <a:t>④ </a:t>
            </a:r>
            <a:r>
              <a:rPr kumimoji="1" lang="en-US" altLang="ja-JP" sz="24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MAPS3  </a:t>
            </a:r>
            <a:endParaRPr kumimoji="1" lang="ja-JP" altLang="en-US" sz="24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pic>
        <p:nvPicPr>
          <p:cNvPr id="20" name="Picture 3" descr="C:\Users\ryosuke_nakayama\Documents\①SG製品\(C)JV300_150\MAPS\MAPS3_説明_PG_01.jpg"/>
          <p:cNvPicPr>
            <a:picLocks noChangeAspect="1" noChangeArrowheads="1"/>
          </p:cNvPicPr>
          <p:nvPr/>
        </p:nvPicPr>
        <p:blipFill>
          <a:blip r:embed="rId2" cstate="print"/>
          <a:srcRect/>
          <a:stretch>
            <a:fillRect/>
          </a:stretch>
        </p:blipFill>
        <p:spPr bwMode="auto">
          <a:xfrm>
            <a:off x="938923" y="2636912"/>
            <a:ext cx="2955509" cy="3915037"/>
          </a:xfrm>
          <a:prstGeom prst="rect">
            <a:avLst/>
          </a:prstGeom>
          <a:noFill/>
        </p:spPr>
      </p:pic>
      <p:pic>
        <p:nvPicPr>
          <p:cNvPr id="21" name="Picture 3" descr="C:\Users\ryosuke_nakayama\Documents\①SG製品\(C)JV300_150\MAPS\MAPS3_説明_PG_01.jpg"/>
          <p:cNvPicPr>
            <a:picLocks noChangeAspect="1" noChangeArrowheads="1"/>
          </p:cNvPicPr>
          <p:nvPr/>
        </p:nvPicPr>
        <p:blipFill>
          <a:blip r:embed="rId3" cstate="print"/>
          <a:srcRect/>
          <a:stretch>
            <a:fillRect/>
          </a:stretch>
        </p:blipFill>
        <p:spPr bwMode="auto">
          <a:xfrm>
            <a:off x="4644008" y="2636912"/>
            <a:ext cx="2955509" cy="391503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18</a:t>
            </a:fld>
            <a:endParaRPr lang="ja-JP" altLang="en-US"/>
          </a:p>
        </p:txBody>
      </p:sp>
      <p:sp>
        <p:nvSpPr>
          <p:cNvPr id="9" name="Text Box 36"/>
          <p:cNvSpPr txBox="1">
            <a:spLocks noChangeArrowheads="1"/>
          </p:cNvSpPr>
          <p:nvPr/>
        </p:nvSpPr>
        <p:spPr bwMode="auto">
          <a:xfrm>
            <a:off x="4355976" y="3789040"/>
            <a:ext cx="4464496" cy="1200329"/>
          </a:xfrm>
          <a:prstGeom prst="rect">
            <a:avLst/>
          </a:prstGeom>
          <a:noFill/>
          <a:ln w="9525" algn="ctr">
            <a:noFill/>
            <a:miter lim="800000"/>
            <a:headEnd/>
            <a:tailEnd/>
          </a:ln>
        </p:spPr>
        <p:txBody>
          <a:bodyPr wrap="square">
            <a:spAutoFit/>
          </a:bodyPr>
          <a:lstStyle/>
          <a:p>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10 nozzles can be registered per 1 nozzle line </a:t>
            </a:r>
            <a:endParaRPr lang="ja-JP" altLang="en-US"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cs typeface="メイリオ" pitchFamily="50" charset="-128"/>
              </a:rPr>
              <a:t>The print speed does not change by using NRS</a:t>
            </a:r>
            <a:endParaRPr lang="ja-JP" altLang="en-US"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Depending on the condition of the nozzle, NRS does </a:t>
            </a:r>
          </a:p>
          <a:p>
            <a:r>
              <a:rPr lang="en-US" altLang="ja-JP" sz="1200" dirty="0" smtClean="0">
                <a:latin typeface="メイリオ" pitchFamily="50" charset="-128"/>
                <a:ea typeface="メイリオ" pitchFamily="50" charset="-128"/>
              </a:rPr>
              <a:t>  not work</a:t>
            </a:r>
          </a:p>
          <a:p>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When using low passes, NRS does not work</a:t>
            </a:r>
          </a:p>
          <a:p>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When using MAPS3, NRS may not work in some mode</a:t>
            </a:r>
          </a:p>
        </p:txBody>
      </p:sp>
      <p:pic>
        <p:nvPicPr>
          <p:cNvPr id="11" name="Picture 2"/>
          <p:cNvPicPr>
            <a:picLocks noChangeAspect="1" noChangeArrowheads="1"/>
          </p:cNvPicPr>
          <p:nvPr/>
        </p:nvPicPr>
        <p:blipFill>
          <a:blip r:embed="rId2" cstate="print"/>
          <a:srcRect/>
          <a:stretch>
            <a:fillRect/>
          </a:stretch>
        </p:blipFill>
        <p:spPr bwMode="auto">
          <a:xfrm>
            <a:off x="971599" y="2439425"/>
            <a:ext cx="1916452" cy="2717767"/>
          </a:xfrm>
          <a:prstGeom prst="rect">
            <a:avLst/>
          </a:prstGeom>
          <a:noFill/>
          <a:ln w="9525">
            <a:noFill/>
            <a:miter lim="800000"/>
            <a:headEnd/>
            <a:tailEnd/>
          </a:ln>
        </p:spPr>
      </p:pic>
      <p:grpSp>
        <p:nvGrpSpPr>
          <p:cNvPr id="3" name="グループ化 11"/>
          <p:cNvGrpSpPr/>
          <p:nvPr/>
        </p:nvGrpSpPr>
        <p:grpSpPr>
          <a:xfrm>
            <a:off x="1763688" y="3059834"/>
            <a:ext cx="1368153" cy="1809326"/>
            <a:chOff x="1605270" y="2395167"/>
            <a:chExt cx="1915413" cy="2127679"/>
          </a:xfrm>
        </p:grpSpPr>
        <p:cxnSp>
          <p:nvCxnSpPr>
            <p:cNvPr id="16" name="直線矢印コネクタ 15"/>
            <p:cNvCxnSpPr/>
            <p:nvPr/>
          </p:nvCxnSpPr>
          <p:spPr bwMode="auto">
            <a:xfrm flipH="1">
              <a:off x="2512570" y="2395167"/>
              <a:ext cx="1008113" cy="954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bwMode="auto">
            <a:xfrm flipH="1">
              <a:off x="1605270" y="2404144"/>
              <a:ext cx="1914741" cy="7638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bwMode="auto">
            <a:xfrm flipH="1">
              <a:off x="2109325" y="2412092"/>
              <a:ext cx="1411356" cy="21107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テキスト ボックス 82"/>
          <p:cNvSpPr txBox="1">
            <a:spLocks noChangeArrowheads="1"/>
          </p:cNvSpPr>
          <p:nvPr/>
        </p:nvSpPr>
        <p:spPr bwMode="auto">
          <a:xfrm>
            <a:off x="4570412" y="2276872"/>
            <a:ext cx="4106044" cy="288032"/>
          </a:xfrm>
          <a:prstGeom prst="rect">
            <a:avLst/>
          </a:prstGeom>
          <a:noFill/>
          <a:ln w="9525">
            <a:noFill/>
            <a:miter lim="800000"/>
            <a:headEnd/>
            <a:tailEnd/>
          </a:ln>
        </p:spPr>
        <p:txBody>
          <a:bodyPr/>
          <a:lstStyle/>
          <a:p>
            <a:r>
              <a:rPr lang="en-US" altLang="ja-JP" sz="1400" dirty="0" smtClean="0">
                <a:latin typeface="メイリオ" pitchFamily="50" charset="-128"/>
                <a:ea typeface="メイリオ" pitchFamily="50" charset="-128"/>
              </a:rPr>
              <a:t>Register the number of clogged nozzles</a:t>
            </a:r>
          </a:p>
        </p:txBody>
      </p:sp>
      <p:sp>
        <p:nvSpPr>
          <p:cNvPr id="20" name="テキスト ボックス 26"/>
          <p:cNvSpPr txBox="1"/>
          <p:nvPr/>
        </p:nvSpPr>
        <p:spPr bwMode="auto">
          <a:xfrm>
            <a:off x="827584" y="2204864"/>
            <a:ext cx="2232248" cy="3600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altLang="ja-JP" sz="1400" b="1" dirty="0" smtClean="0">
                <a:solidFill>
                  <a:schemeClr val="tx1"/>
                </a:solidFill>
                <a:latin typeface="メイリオ" pitchFamily="50" charset="-128"/>
                <a:ea typeface="メイリオ" pitchFamily="50" charset="-128"/>
                <a:cs typeface="メイリオ" pitchFamily="50" charset="-128"/>
              </a:rPr>
              <a:t>Nozzle check pattern</a:t>
            </a:r>
            <a:endParaRPr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35496" y="5250686"/>
            <a:ext cx="3433569" cy="338554"/>
          </a:xfrm>
          <a:prstGeom prst="rect">
            <a:avLst/>
          </a:prstGeom>
          <a:noFill/>
        </p:spPr>
        <p:txBody>
          <a:bodyPr wrap="none" rtlCol="0">
            <a:spAutoFit/>
          </a:bodyPr>
          <a:lstStyle/>
          <a:p>
            <a:r>
              <a:rPr kumimoji="1" lang="en-US" altLang="ja-JP" sz="1600" dirty="0" smtClean="0">
                <a:latin typeface="メイリオ" pitchFamily="50" charset="-128"/>
                <a:ea typeface="メイリオ" pitchFamily="50" charset="-128"/>
                <a:cs typeface="メイリオ" pitchFamily="50" charset="-128"/>
              </a:rPr>
              <a:t>【Continuous printing by </a:t>
            </a:r>
            <a:r>
              <a:rPr lang="en-US" altLang="ja-JP" sz="1600" dirty="0" smtClean="0">
                <a:latin typeface="メイリオ" pitchFamily="50" charset="-128"/>
                <a:ea typeface="メイリオ" pitchFamily="50" charset="-128"/>
                <a:cs typeface="メイリオ" pitchFamily="50" charset="-128"/>
              </a:rPr>
              <a:t>NRS </a:t>
            </a:r>
            <a:r>
              <a:rPr kumimoji="1" lang="en-US" altLang="ja-JP" sz="1600" dirty="0" smtClean="0">
                <a:latin typeface="メイリオ" pitchFamily="50" charset="-128"/>
                <a:ea typeface="メイリオ" pitchFamily="50" charset="-128"/>
                <a:cs typeface="メイリオ" pitchFamily="50" charset="-128"/>
              </a:rPr>
              <a:t>】</a:t>
            </a:r>
            <a:endParaRPr kumimoji="1" lang="ja-JP" altLang="en-US" sz="1600" dirty="0">
              <a:latin typeface="メイリオ" pitchFamily="50" charset="-128"/>
              <a:ea typeface="メイリオ" pitchFamily="50" charset="-128"/>
              <a:cs typeface="メイリオ" pitchFamily="50" charset="-128"/>
            </a:endParaRPr>
          </a:p>
        </p:txBody>
      </p:sp>
      <p:sp>
        <p:nvSpPr>
          <p:cNvPr id="23" name="テキスト ボックス 82"/>
          <p:cNvSpPr txBox="1">
            <a:spLocks noChangeArrowheads="1"/>
          </p:cNvSpPr>
          <p:nvPr/>
        </p:nvSpPr>
        <p:spPr bwMode="auto">
          <a:xfrm>
            <a:off x="4715097" y="3140968"/>
            <a:ext cx="3529980" cy="492894"/>
          </a:xfrm>
          <a:prstGeom prst="rect">
            <a:avLst/>
          </a:prstGeom>
          <a:noFill/>
          <a:ln w="9525">
            <a:noFill/>
            <a:miter lim="800000"/>
            <a:headEnd/>
            <a:tailEnd/>
          </a:ln>
        </p:spPr>
        <p:txBody>
          <a:bodyPr/>
          <a:lstStyle/>
          <a:p>
            <a:r>
              <a:rPr lang="en-US" altLang="ja-JP" sz="1600" b="1" dirty="0" smtClean="0">
                <a:solidFill>
                  <a:srgbClr val="FF0000"/>
                </a:solidFill>
                <a:latin typeface="メイリオ" pitchFamily="50" charset="-128"/>
                <a:ea typeface="メイリオ" pitchFamily="50" charset="-128"/>
              </a:rPr>
              <a:t>Use the other nozzles instead of clogged nozzles</a:t>
            </a:r>
          </a:p>
        </p:txBody>
      </p:sp>
      <p:sp>
        <p:nvSpPr>
          <p:cNvPr id="32" name="下矢印 31"/>
          <p:cNvSpPr/>
          <p:nvPr/>
        </p:nvSpPr>
        <p:spPr>
          <a:xfrm>
            <a:off x="5940151" y="2708920"/>
            <a:ext cx="504725"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26"/>
          <p:cNvSpPr txBox="1"/>
          <p:nvPr/>
        </p:nvSpPr>
        <p:spPr bwMode="auto">
          <a:xfrm>
            <a:off x="3102344" y="2839920"/>
            <a:ext cx="1109616" cy="3730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altLang="ja-JP" sz="1200" b="1" dirty="0" smtClean="0">
                <a:solidFill>
                  <a:schemeClr val="tx1"/>
                </a:solidFill>
                <a:latin typeface="メイリオ" pitchFamily="50" charset="-128"/>
                <a:ea typeface="メイリオ" pitchFamily="50" charset="-128"/>
                <a:cs typeface="メイリオ" pitchFamily="50" charset="-128"/>
              </a:rPr>
              <a:t>Clogged nozzles</a:t>
            </a:r>
            <a:endParaRPr lang="ja-JP" altLang="en-US" sz="1200" b="1" dirty="0">
              <a:solidFill>
                <a:schemeClr val="tx1"/>
              </a:solidFill>
              <a:latin typeface="メイリオ" pitchFamily="50" charset="-128"/>
              <a:ea typeface="メイリオ" pitchFamily="50" charset="-128"/>
              <a:cs typeface="メイリオ" pitchFamily="50" charset="-128"/>
            </a:endParaRPr>
          </a:p>
        </p:txBody>
      </p:sp>
      <p:pic>
        <p:nvPicPr>
          <p:cNvPr id="25" name="Picture 4"/>
          <p:cNvPicPr>
            <a:picLocks noChangeAspect="1" noChangeArrowheads="1"/>
          </p:cNvPicPr>
          <p:nvPr/>
        </p:nvPicPr>
        <p:blipFill>
          <a:blip r:embed="rId3" cstate="print"/>
          <a:srcRect/>
          <a:stretch>
            <a:fillRect/>
          </a:stretch>
        </p:blipFill>
        <p:spPr bwMode="auto">
          <a:xfrm>
            <a:off x="683568" y="5559188"/>
            <a:ext cx="7451601" cy="888638"/>
          </a:xfrm>
          <a:prstGeom prst="rect">
            <a:avLst/>
          </a:prstGeom>
          <a:noFill/>
          <a:ln w="9525">
            <a:noFill/>
            <a:miter lim="800000"/>
            <a:headEnd/>
            <a:tailEnd/>
          </a:ln>
        </p:spPr>
      </p:pic>
      <p:grpSp>
        <p:nvGrpSpPr>
          <p:cNvPr id="26" name="グループ化 25"/>
          <p:cNvGrpSpPr/>
          <p:nvPr/>
        </p:nvGrpSpPr>
        <p:grpSpPr>
          <a:xfrm>
            <a:off x="2092921" y="6213038"/>
            <a:ext cx="5898232" cy="312306"/>
            <a:chOff x="2195736" y="4700870"/>
            <a:chExt cx="5898232" cy="312306"/>
          </a:xfrm>
        </p:grpSpPr>
        <p:sp>
          <p:nvSpPr>
            <p:cNvPr id="29" name="テキスト ボックス 82"/>
            <p:cNvSpPr txBox="1">
              <a:spLocks noChangeArrowheads="1"/>
            </p:cNvSpPr>
            <p:nvPr/>
          </p:nvSpPr>
          <p:spPr bwMode="auto">
            <a:xfrm>
              <a:off x="3563888" y="4734669"/>
              <a:ext cx="2952328" cy="278507"/>
            </a:xfrm>
            <a:prstGeom prst="rect">
              <a:avLst/>
            </a:prstGeom>
            <a:noFill/>
            <a:ln w="9525">
              <a:noFill/>
              <a:miter lim="800000"/>
              <a:headEnd/>
              <a:tailEnd/>
            </a:ln>
          </p:spPr>
          <p:txBody>
            <a:bodyPr/>
            <a:lstStyle/>
            <a:p>
              <a:r>
                <a:rPr lang="en-US" altLang="ja-JP" sz="1600" dirty="0" smtClean="0">
                  <a:solidFill>
                    <a:srgbClr val="FF0000"/>
                  </a:solidFill>
                  <a:latin typeface="メイリオ" pitchFamily="50" charset="-128"/>
                  <a:ea typeface="メイリオ" pitchFamily="50" charset="-128"/>
                </a:rPr>
                <a:t>Continuous Operation</a:t>
              </a:r>
              <a:endParaRPr lang="ja-JP" altLang="en-US" sz="1600" dirty="0">
                <a:solidFill>
                  <a:srgbClr val="FF0000"/>
                </a:solidFill>
                <a:latin typeface="メイリオ" pitchFamily="50" charset="-128"/>
                <a:ea typeface="メイリオ" pitchFamily="50" charset="-128"/>
              </a:endParaRPr>
            </a:p>
          </p:txBody>
        </p:sp>
        <p:grpSp>
          <p:nvGrpSpPr>
            <p:cNvPr id="35" name="グループ化 49"/>
            <p:cNvGrpSpPr/>
            <p:nvPr/>
          </p:nvGrpSpPr>
          <p:grpSpPr>
            <a:xfrm>
              <a:off x="2987824" y="4700870"/>
              <a:ext cx="5106144" cy="302780"/>
              <a:chOff x="2627784" y="4710396"/>
              <a:chExt cx="5106144" cy="302780"/>
            </a:xfrm>
          </p:grpSpPr>
          <p:cxnSp>
            <p:nvCxnSpPr>
              <p:cNvPr id="38" name="直線コネクタ 37"/>
              <p:cNvCxnSpPr/>
              <p:nvPr/>
            </p:nvCxnSpPr>
            <p:spPr>
              <a:xfrm>
                <a:off x="2627784" y="4710396"/>
                <a:ext cx="0" cy="302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2627784" y="5013176"/>
                <a:ext cx="5106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6" name="直線コネクタ 35"/>
            <p:cNvCxnSpPr/>
            <p:nvPr/>
          </p:nvCxnSpPr>
          <p:spPr>
            <a:xfrm>
              <a:off x="2267744" y="4700870"/>
              <a:ext cx="0" cy="302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82"/>
            <p:cNvSpPr txBox="1">
              <a:spLocks noChangeArrowheads="1"/>
            </p:cNvSpPr>
            <p:nvPr/>
          </p:nvSpPr>
          <p:spPr bwMode="auto">
            <a:xfrm>
              <a:off x="2195736" y="4725144"/>
              <a:ext cx="1801788" cy="288032"/>
            </a:xfrm>
            <a:prstGeom prst="rect">
              <a:avLst/>
            </a:prstGeom>
            <a:noFill/>
            <a:ln w="9525">
              <a:noFill/>
              <a:miter lim="800000"/>
              <a:headEnd/>
              <a:tailEnd/>
            </a:ln>
          </p:spPr>
          <p:txBody>
            <a:bodyPr/>
            <a:lstStyle/>
            <a:p>
              <a:r>
                <a:rPr lang="en-US" altLang="ja-JP" sz="900" dirty="0" smtClean="0">
                  <a:latin typeface="メイリオ" pitchFamily="50" charset="-128"/>
                  <a:ea typeface="メイリオ" pitchFamily="50" charset="-128"/>
                </a:rPr>
                <a:t>Down Time</a:t>
              </a:r>
              <a:endParaRPr lang="ja-JP" altLang="en-US" sz="900" dirty="0">
                <a:latin typeface="メイリオ" pitchFamily="50" charset="-128"/>
                <a:ea typeface="メイリオ" pitchFamily="50" charset="-128"/>
              </a:endParaRPr>
            </a:p>
          </p:txBody>
        </p:sp>
      </p:grpSp>
      <p:sp>
        <p:nvSpPr>
          <p:cNvPr id="42" name="角丸四角形 41"/>
          <p:cNvSpPr/>
          <p:nvPr/>
        </p:nvSpPr>
        <p:spPr>
          <a:xfrm>
            <a:off x="251520" y="1006128"/>
            <a:ext cx="8424936" cy="105472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43" name="角丸四角形 42"/>
          <p:cNvSpPr/>
          <p:nvPr/>
        </p:nvSpPr>
        <p:spPr>
          <a:xfrm>
            <a:off x="539552" y="836712"/>
            <a:ext cx="2592288" cy="3600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latin typeface="メイリオ" pitchFamily="50" charset="-128"/>
                <a:ea typeface="メイリオ" pitchFamily="50" charset="-128"/>
                <a:cs typeface="メイリオ" pitchFamily="50" charset="-128"/>
              </a:rPr>
              <a:t>Less downtime by NRS</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44" name="Text Box 36"/>
          <p:cNvSpPr txBox="1">
            <a:spLocks noChangeArrowheads="1"/>
          </p:cNvSpPr>
          <p:nvPr/>
        </p:nvSpPr>
        <p:spPr bwMode="auto">
          <a:xfrm>
            <a:off x="288354" y="1229851"/>
            <a:ext cx="8676134" cy="830997"/>
          </a:xfrm>
          <a:prstGeom prst="rect">
            <a:avLst/>
          </a:prstGeom>
          <a:noFill/>
          <a:ln w="9525">
            <a:noFill/>
            <a:miter lim="800000"/>
            <a:headEnd/>
            <a:tailEnd/>
          </a:ln>
        </p:spPr>
        <p:txBody>
          <a:bodyPr wrap="square">
            <a:spAutoFit/>
          </a:bodyPr>
          <a:lstStyle/>
          <a:p>
            <a:pPr eaLnBrk="0" hangingPunct="0"/>
            <a:r>
              <a:rPr kumimoji="0" lang="en-US" altLang="ja-JP" sz="1600" dirty="0" smtClean="0">
                <a:latin typeface="メイリオ" pitchFamily="50" charset="-128"/>
                <a:ea typeface="メイリオ" pitchFamily="50" charset="-128"/>
              </a:rPr>
              <a:t>Even if the nozzle clogging is not improved by the maintenance function, the continuous printing operation without losing image quality is possible by using the other nozzles registering clogged nozzle in the printer.</a:t>
            </a:r>
            <a:endParaRPr kumimoji="0" lang="en-US" altLang="ja-JP" sz="1600" dirty="0" smtClean="0">
              <a:solidFill>
                <a:srgbClr val="7030A0"/>
              </a:solidFill>
              <a:latin typeface="メイリオ" pitchFamily="50" charset="-128"/>
              <a:ea typeface="メイリオ" pitchFamily="50" charset="-128"/>
            </a:endParaRPr>
          </a:p>
        </p:txBody>
      </p:sp>
      <p:sp>
        <p:nvSpPr>
          <p:cNvPr id="46" name="タイトル 1"/>
          <p:cNvSpPr txBox="1">
            <a:spLocks/>
          </p:cNvSpPr>
          <p:nvPr/>
        </p:nvSpPr>
        <p:spPr>
          <a:xfrm>
            <a:off x="179512" y="44624"/>
            <a:ext cx="8784976"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Continuous Operation</a:t>
            </a:r>
            <a:r>
              <a:rPr lang="ja-JP" altLang="en-US" sz="2400" b="1" dirty="0" smtClean="0">
                <a:solidFill>
                  <a:schemeClr val="tx2"/>
                </a:solidFill>
                <a:latin typeface="メイリオ" pitchFamily="50" charset="-128"/>
                <a:ea typeface="メイリオ" pitchFamily="50" charset="-128"/>
                <a:cs typeface="メイリオ" pitchFamily="50" charset="-128"/>
              </a:rPr>
              <a:t>① </a:t>
            </a: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NRS </a:t>
            </a:r>
            <a:r>
              <a:rPr kumimoji="1" lang="en-US" altLang="ja-JP" sz="20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(Nozzle Recovery System)</a:t>
            </a:r>
            <a:endParaRPr kumimoji="1" lang="ja-JP" altLang="en-US" sz="2400" b="1" i="0" u="none" strike="noStrike" kern="1200" spc="0" normalizeH="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 y="58614"/>
            <a:ext cx="8507288" cy="562074"/>
          </a:xfrm>
        </p:spPr>
        <p:txBody>
          <a:bodyPr anchor="ctr">
            <a:noAutofit/>
          </a:bodyPr>
          <a:lstStyle/>
          <a:p>
            <a:r>
              <a:rPr lang="en-US" altLang="ja-JP" sz="2400" cap="none" dirty="0" smtClean="0">
                <a:latin typeface="メイリオ" pitchFamily="50" charset="-128"/>
                <a:ea typeface="メイリオ" pitchFamily="50" charset="-128"/>
                <a:cs typeface="メイリオ" pitchFamily="50" charset="-128"/>
              </a:rPr>
              <a:t>Continuous Operation</a:t>
            </a:r>
            <a:r>
              <a:rPr lang="ja-JP" altLang="en-US" sz="2400" cap="none" dirty="0" smtClean="0">
                <a:latin typeface="メイリオ" pitchFamily="50" charset="-128"/>
                <a:ea typeface="メイリオ" pitchFamily="50" charset="-128"/>
                <a:cs typeface="メイリオ" pitchFamily="50" charset="-128"/>
              </a:rPr>
              <a:t>② </a:t>
            </a:r>
            <a:r>
              <a:rPr lang="en-US" altLang="ja-JP" sz="2400" cap="none" dirty="0" smtClean="0">
                <a:latin typeface="メイリオ" pitchFamily="50" charset="-128"/>
                <a:ea typeface="メイリオ" pitchFamily="50" charset="-128"/>
                <a:cs typeface="メイリオ" pitchFamily="50" charset="-128"/>
              </a:rPr>
              <a:t>NCU (Nozzle Check Unit) </a:t>
            </a:r>
            <a:endParaRPr kumimoji="1" lang="ja-JP" altLang="en-US" sz="2400" cap="none" dirty="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19</a:t>
            </a:fld>
            <a:endParaRPr lang="ja-JP" altLang="en-US"/>
          </a:p>
        </p:txBody>
      </p:sp>
      <p:grpSp>
        <p:nvGrpSpPr>
          <p:cNvPr id="3" name="グループ化 44"/>
          <p:cNvGrpSpPr>
            <a:grpSpLocks noChangeAspect="1"/>
          </p:cNvGrpSpPr>
          <p:nvPr/>
        </p:nvGrpSpPr>
        <p:grpSpPr>
          <a:xfrm>
            <a:off x="166812" y="3212975"/>
            <a:ext cx="4549204" cy="2736306"/>
            <a:chOff x="1597558" y="3292984"/>
            <a:chExt cx="5054669" cy="3040340"/>
          </a:xfrm>
        </p:grpSpPr>
        <p:grpSp>
          <p:nvGrpSpPr>
            <p:cNvPr id="5" name="グループ化 7"/>
            <p:cNvGrpSpPr/>
            <p:nvPr/>
          </p:nvGrpSpPr>
          <p:grpSpPr>
            <a:xfrm>
              <a:off x="2011713" y="4725152"/>
              <a:ext cx="4640514" cy="592835"/>
              <a:chOff x="2083721" y="3357000"/>
              <a:chExt cx="4640514" cy="592835"/>
            </a:xfrm>
          </p:grpSpPr>
          <p:sp>
            <p:nvSpPr>
              <p:cNvPr id="9" name="平行四辺形 8"/>
              <p:cNvSpPr>
                <a:spLocks noChangeAspect="1"/>
              </p:cNvSpPr>
              <p:nvPr/>
            </p:nvSpPr>
            <p:spPr>
              <a:xfrm>
                <a:off x="2317110" y="3357000"/>
                <a:ext cx="508268" cy="505497"/>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a:spLocks noChangeAspect="1"/>
              </p:cNvSpPr>
              <p:nvPr/>
            </p:nvSpPr>
            <p:spPr>
              <a:xfrm>
                <a:off x="2083721" y="3488171"/>
                <a:ext cx="853415" cy="461664"/>
              </a:xfrm>
              <a:prstGeom prst="rect">
                <a:avLst/>
              </a:prstGeom>
              <a:noFill/>
            </p:spPr>
            <p:txBody>
              <a:bodyPr wrap="square" rtlCol="0">
                <a:spAutoFit/>
              </a:bodyPr>
              <a:lstStyle/>
              <a:p>
                <a:r>
                  <a:rPr lang="en-US" altLang="ja-JP" sz="1050" b="1" dirty="0" smtClean="0">
                    <a:latin typeface="メイリオ" pitchFamily="50" charset="-128"/>
                    <a:ea typeface="メイリオ" pitchFamily="50" charset="-128"/>
                    <a:cs typeface="メイリオ" pitchFamily="50" charset="-128"/>
                  </a:rPr>
                  <a:t>Light emitter</a:t>
                </a:r>
                <a:endParaRPr kumimoji="1" lang="ja-JP" altLang="en-US" sz="1050" b="1" dirty="0">
                  <a:latin typeface="メイリオ" pitchFamily="50" charset="-128"/>
                  <a:ea typeface="メイリオ" pitchFamily="50" charset="-128"/>
                  <a:cs typeface="メイリオ" pitchFamily="50" charset="-128"/>
                </a:endParaRPr>
              </a:p>
            </p:txBody>
          </p:sp>
          <p:sp>
            <p:nvSpPr>
              <p:cNvPr id="11" name="平行四辺形 10"/>
              <p:cNvSpPr>
                <a:spLocks noChangeAspect="1"/>
              </p:cNvSpPr>
              <p:nvPr/>
            </p:nvSpPr>
            <p:spPr>
              <a:xfrm>
                <a:off x="5815923" y="3357000"/>
                <a:ext cx="508268" cy="505497"/>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テキスト ボックス 11"/>
              <p:cNvSpPr txBox="1">
                <a:spLocks noChangeAspect="1"/>
              </p:cNvSpPr>
              <p:nvPr/>
            </p:nvSpPr>
            <p:spPr>
              <a:xfrm>
                <a:off x="5778246" y="3481660"/>
                <a:ext cx="945989" cy="282129"/>
              </a:xfrm>
              <a:prstGeom prst="rect">
                <a:avLst/>
              </a:prstGeom>
              <a:noFill/>
            </p:spPr>
            <p:txBody>
              <a:bodyPr wrap="square" rtlCol="0">
                <a:spAutoFit/>
              </a:bodyPr>
              <a:lstStyle/>
              <a:p>
                <a:r>
                  <a:rPr lang="en-US" altLang="ja-JP" sz="1050" b="1" dirty="0" smtClean="0">
                    <a:latin typeface="メイリオ" pitchFamily="50" charset="-128"/>
                    <a:ea typeface="メイリオ" pitchFamily="50" charset="-128"/>
                    <a:cs typeface="メイリオ" pitchFamily="50" charset="-128"/>
                  </a:rPr>
                  <a:t>Receiver</a:t>
                </a:r>
                <a:endParaRPr kumimoji="1" lang="ja-JP" altLang="en-US" sz="1050" b="1" dirty="0">
                  <a:latin typeface="メイリオ" pitchFamily="50" charset="-128"/>
                  <a:ea typeface="メイリオ" pitchFamily="50" charset="-128"/>
                  <a:cs typeface="メイリオ" pitchFamily="50" charset="-128"/>
                </a:endParaRPr>
              </a:p>
            </p:txBody>
          </p:sp>
          <p:cxnSp>
            <p:nvCxnSpPr>
              <p:cNvPr id="13" name="直線矢印コネクタ 12"/>
              <p:cNvCxnSpPr/>
              <p:nvPr/>
            </p:nvCxnSpPr>
            <p:spPr>
              <a:xfrm>
                <a:off x="2935596" y="3637020"/>
                <a:ext cx="2880318" cy="0"/>
              </a:xfrm>
              <a:prstGeom prst="straightConnector1">
                <a:avLst/>
              </a:prstGeom>
              <a:ln w="41275">
                <a:solidFill>
                  <a:srgbClr val="0070C0">
                    <a:alpha val="55000"/>
                  </a:srgb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グループ化 13"/>
            <p:cNvGrpSpPr/>
            <p:nvPr/>
          </p:nvGrpSpPr>
          <p:grpSpPr>
            <a:xfrm>
              <a:off x="3059831" y="3292984"/>
              <a:ext cx="3032334" cy="2355564"/>
              <a:chOff x="3131839" y="2572904"/>
              <a:chExt cx="3032334" cy="2355564"/>
            </a:xfrm>
          </p:grpSpPr>
          <p:sp>
            <p:nvSpPr>
              <p:cNvPr id="15" name="正方形/長方形 14"/>
              <p:cNvSpPr/>
              <p:nvPr/>
            </p:nvSpPr>
            <p:spPr>
              <a:xfrm>
                <a:off x="3131839" y="2572904"/>
                <a:ext cx="3032334" cy="5600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latin typeface="メイリオ" pitchFamily="50" charset="-128"/>
                    <a:ea typeface="メイリオ" pitchFamily="50" charset="-128"/>
                    <a:cs typeface="メイリオ" pitchFamily="50" charset="-128"/>
                  </a:rPr>
                  <a:t>Print head</a:t>
                </a:r>
              </a:p>
              <a:p>
                <a:r>
                  <a:rPr lang="en-US" altLang="ja-JP" sz="1200" dirty="0" smtClean="0">
                    <a:solidFill>
                      <a:schemeClr val="bg1"/>
                    </a:solidFill>
                    <a:latin typeface="メイリオ" pitchFamily="50" charset="-128"/>
                    <a:ea typeface="メイリオ" pitchFamily="50" charset="-128"/>
                    <a:cs typeface="メイリオ" pitchFamily="50" charset="-128"/>
                  </a:rPr>
                  <a:t>Ink ejection by each nozzle line</a:t>
                </a:r>
                <a:endParaRPr kumimoji="1" lang="ja-JP" altLang="en-US" sz="1200" dirty="0">
                  <a:solidFill>
                    <a:schemeClr val="bg1"/>
                  </a:solidFill>
                  <a:latin typeface="メイリオ" pitchFamily="50" charset="-128"/>
                  <a:ea typeface="メイリオ" pitchFamily="50" charset="-128"/>
                  <a:cs typeface="メイリオ" pitchFamily="50" charset="-128"/>
                </a:endParaRPr>
              </a:p>
            </p:txBody>
          </p:sp>
          <p:sp>
            <p:nvSpPr>
              <p:cNvPr id="16" name="円/楕円 15"/>
              <p:cNvSpPr/>
              <p:nvPr/>
            </p:nvSpPr>
            <p:spPr>
              <a:xfrm>
                <a:off x="3225056" y="4712444"/>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642246" y="4456162"/>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048894" y="4121522"/>
                <a:ext cx="275332" cy="288032"/>
              </a:xfrm>
              <a:prstGeom prst="ellipse">
                <a:avLst/>
              </a:prstGeom>
              <a:noFill/>
              <a:ln>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309368" y="4030464"/>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432572" y="4574778"/>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851920" y="4324846"/>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525392" y="3886448"/>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749924" y="3742432"/>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978648" y="3598416"/>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207248" y="3454400"/>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423148" y="3297684"/>
                <a:ext cx="216024" cy="216024"/>
              </a:xfrm>
              <a:prstGeom prst="ellipse">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3319398" y="3198462"/>
                <a:ext cx="0" cy="144016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534860" y="3198462"/>
                <a:ext cx="0" cy="1224136"/>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752698" y="3198462"/>
                <a:ext cx="0" cy="1094072"/>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970536" y="3198462"/>
                <a:ext cx="0" cy="1008112"/>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408934" y="3198462"/>
                <a:ext cx="0" cy="72008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624958" y="3198462"/>
                <a:ext cx="0" cy="658614"/>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847208" y="3193926"/>
                <a:ext cx="0" cy="451098"/>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076056" y="3193926"/>
                <a:ext cx="0" cy="37274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298430" y="3198118"/>
                <a:ext cx="0" cy="224532"/>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531346" y="3193926"/>
                <a:ext cx="0" cy="72008"/>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四角形吹き出し 38"/>
            <p:cNvSpPr/>
            <p:nvPr/>
          </p:nvSpPr>
          <p:spPr>
            <a:xfrm>
              <a:off x="1597558" y="3693030"/>
              <a:ext cx="1374261" cy="640071"/>
            </a:xfrm>
            <a:prstGeom prst="wedgeRectCallout">
              <a:avLst>
                <a:gd name="adj1" fmla="val 54495"/>
                <a:gd name="adj2" fmla="val 115789"/>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メイリオ" pitchFamily="50" charset="-128"/>
                  <a:ea typeface="メイリオ" pitchFamily="50" charset="-128"/>
                  <a:cs typeface="メイリオ" pitchFamily="50" charset="-128"/>
                </a:rPr>
                <a:t>Sensor</a:t>
              </a:r>
              <a:r>
                <a:rPr kumimoji="1" lang="ja-JP" altLang="en-US" sz="1050" dirty="0" smtClean="0">
                  <a:solidFill>
                    <a:schemeClr val="tx1"/>
                  </a:solidFill>
                  <a:latin typeface="メイリオ" pitchFamily="50" charset="-128"/>
                  <a:ea typeface="メイリオ" pitchFamily="50" charset="-128"/>
                  <a:cs typeface="メイリオ" pitchFamily="50" charset="-128"/>
                </a:rPr>
                <a:t>：</a:t>
              </a:r>
              <a:endParaRPr kumimoji="1" lang="en-US" altLang="ja-JP" sz="1050" dirty="0" smtClean="0">
                <a:solidFill>
                  <a:schemeClr val="tx1"/>
                </a:solidFill>
                <a:latin typeface="メイリオ" pitchFamily="50" charset="-128"/>
                <a:ea typeface="メイリオ" pitchFamily="50" charset="-128"/>
                <a:cs typeface="メイリオ" pitchFamily="50" charset="-128"/>
              </a:endParaRPr>
            </a:p>
            <a:p>
              <a:r>
                <a:rPr kumimoji="1" lang="en-US" altLang="ja-JP" sz="1050" dirty="0" smtClean="0">
                  <a:solidFill>
                    <a:schemeClr val="tx1"/>
                  </a:solidFill>
                  <a:latin typeface="メイリオ" pitchFamily="50" charset="-128"/>
                  <a:ea typeface="メイリオ" pitchFamily="50" charset="-128"/>
                  <a:cs typeface="メイリオ" pitchFamily="50" charset="-128"/>
                </a:rPr>
                <a:t>Check each nozzle ejection</a:t>
              </a:r>
              <a:endParaRPr kumimoji="1" lang="ja-JP" altLang="en-US" sz="1050" dirty="0">
                <a:solidFill>
                  <a:schemeClr val="tx1"/>
                </a:solidFill>
                <a:latin typeface="メイリオ" pitchFamily="50" charset="-128"/>
                <a:ea typeface="メイリオ" pitchFamily="50" charset="-128"/>
                <a:cs typeface="メイリオ" pitchFamily="50" charset="-128"/>
              </a:endParaRPr>
            </a:p>
          </p:txBody>
        </p:sp>
        <p:sp>
          <p:nvSpPr>
            <p:cNvPr id="41" name="四角形吹き出し 40"/>
            <p:cNvSpPr/>
            <p:nvPr/>
          </p:nvSpPr>
          <p:spPr>
            <a:xfrm>
              <a:off x="1771687" y="5773262"/>
              <a:ext cx="3840424" cy="560062"/>
            </a:xfrm>
            <a:prstGeom prst="wedgeRectCallout">
              <a:avLst>
                <a:gd name="adj1" fmla="val 29137"/>
                <a:gd name="adj2" fmla="val -122073"/>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chemeClr val="tx1"/>
                  </a:solidFill>
                  <a:latin typeface="メイリオ" pitchFamily="50" charset="-128"/>
                  <a:ea typeface="メイリオ" pitchFamily="50" charset="-128"/>
                  <a:cs typeface="メイリオ" pitchFamily="50" charset="-128"/>
                </a:rPr>
                <a:t>Sensor</a:t>
              </a:r>
              <a:r>
                <a:rPr kumimoji="1" lang="ja-JP" altLang="en-US" sz="1100" dirty="0" smtClean="0">
                  <a:solidFill>
                    <a:schemeClr val="tx1"/>
                  </a:solidFill>
                  <a:latin typeface="メイリオ" pitchFamily="50" charset="-128"/>
                  <a:ea typeface="メイリオ" pitchFamily="50" charset="-128"/>
                  <a:cs typeface="メイリオ" pitchFamily="50" charset="-128"/>
                </a:rPr>
                <a:t>：</a:t>
              </a:r>
              <a:endParaRPr kumimoji="1" lang="en-US" altLang="ja-JP" sz="1100" dirty="0" smtClean="0">
                <a:solidFill>
                  <a:schemeClr val="tx1"/>
                </a:solidFill>
                <a:latin typeface="メイリオ" pitchFamily="50" charset="-128"/>
                <a:ea typeface="メイリオ" pitchFamily="50" charset="-128"/>
                <a:cs typeface="メイリオ" pitchFamily="50" charset="-128"/>
              </a:endParaRPr>
            </a:p>
            <a:p>
              <a:r>
                <a:rPr lang="en-US" altLang="ja-JP" sz="1100" dirty="0" smtClean="0">
                  <a:solidFill>
                    <a:schemeClr val="tx1"/>
                  </a:solidFill>
                  <a:latin typeface="メイリオ" pitchFamily="50" charset="-128"/>
                  <a:ea typeface="メイリオ" pitchFamily="50" charset="-128"/>
                  <a:cs typeface="メイリオ" pitchFamily="50" charset="-128"/>
                </a:rPr>
                <a:t>Receiver detects a light</a:t>
              </a:r>
              <a:r>
                <a:rPr lang="ja-JP" altLang="en-US" sz="1100" dirty="0" smtClean="0">
                  <a:solidFill>
                    <a:schemeClr val="tx1"/>
                  </a:solidFill>
                  <a:latin typeface="メイリオ" pitchFamily="50" charset="-128"/>
                  <a:ea typeface="メイリオ" pitchFamily="50" charset="-128"/>
                  <a:cs typeface="メイリオ" pitchFamily="50" charset="-128"/>
                </a:rPr>
                <a:t>→ </a:t>
              </a:r>
              <a:r>
                <a:rPr lang="en-US" altLang="ja-JP" sz="1100" dirty="0" smtClean="0">
                  <a:solidFill>
                    <a:schemeClr val="tx1"/>
                  </a:solidFill>
                  <a:latin typeface="メイリオ" pitchFamily="50" charset="-128"/>
                  <a:ea typeface="メイリオ" pitchFamily="50" charset="-128"/>
                  <a:cs typeface="メイリオ" pitchFamily="50" charset="-128"/>
                </a:rPr>
                <a:t>no ejecting</a:t>
              </a:r>
              <a:r>
                <a:rPr lang="ja-JP" altLang="en-US" sz="1100" dirty="0" smtClean="0">
                  <a:solidFill>
                    <a:schemeClr val="tx1"/>
                  </a:solidFill>
                  <a:latin typeface="メイリオ" pitchFamily="50" charset="-128"/>
                  <a:ea typeface="メイリオ" pitchFamily="50" charset="-128"/>
                  <a:cs typeface="メイリオ" pitchFamily="50" charset="-128"/>
                </a:rPr>
                <a:t>→</a:t>
              </a:r>
              <a:r>
                <a:rPr lang="en-US" altLang="ja-JP" sz="1100" dirty="0" smtClean="0">
                  <a:solidFill>
                    <a:schemeClr val="tx1"/>
                  </a:solidFill>
                  <a:latin typeface="メイリオ" pitchFamily="50" charset="-128"/>
                  <a:ea typeface="メイリオ" pitchFamily="50" charset="-128"/>
                  <a:cs typeface="メイリオ" pitchFamily="50" charset="-128"/>
                </a:rPr>
                <a:t>Cleaning</a:t>
              </a:r>
              <a:endParaRPr kumimoji="1" lang="en-US" altLang="ja-JP" sz="1100" dirty="0" smtClean="0">
                <a:solidFill>
                  <a:schemeClr val="tx1"/>
                </a:solidFill>
                <a:latin typeface="メイリオ" pitchFamily="50" charset="-128"/>
                <a:ea typeface="メイリオ" pitchFamily="50" charset="-128"/>
                <a:cs typeface="メイリオ" pitchFamily="50" charset="-128"/>
              </a:endParaRPr>
            </a:p>
          </p:txBody>
        </p:sp>
      </p:grpSp>
      <p:sp>
        <p:nvSpPr>
          <p:cNvPr id="43" name="角丸四角形 42"/>
          <p:cNvSpPr/>
          <p:nvPr/>
        </p:nvSpPr>
        <p:spPr>
          <a:xfrm>
            <a:off x="107504" y="2564904"/>
            <a:ext cx="3600400" cy="3745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メイリオ" pitchFamily="50" charset="-128"/>
                <a:ea typeface="メイリオ" pitchFamily="50" charset="-128"/>
              </a:rPr>
              <a:t>【Image of NCU function】</a:t>
            </a:r>
            <a:endParaRPr lang="en-US" altLang="ja-JP" dirty="0" smtClean="0">
              <a:solidFill>
                <a:schemeClr val="tx1"/>
              </a:solidFill>
              <a:latin typeface="メイリオ" pitchFamily="50" charset="-128"/>
              <a:ea typeface="メイリオ" pitchFamily="50" charset="-128"/>
              <a:cs typeface="メイリオ" pitchFamily="50" charset="-128"/>
            </a:endParaRPr>
          </a:p>
        </p:txBody>
      </p:sp>
      <p:sp>
        <p:nvSpPr>
          <p:cNvPr id="44" name="Text Box 56"/>
          <p:cNvSpPr txBox="1">
            <a:spLocks noChangeArrowheads="1"/>
          </p:cNvSpPr>
          <p:nvPr/>
        </p:nvSpPr>
        <p:spPr bwMode="auto">
          <a:xfrm>
            <a:off x="323528" y="5949280"/>
            <a:ext cx="4824536" cy="553998"/>
          </a:xfrm>
          <a:prstGeom prst="rect">
            <a:avLst/>
          </a:prstGeom>
          <a:noFill/>
          <a:ln w="9525">
            <a:noFill/>
            <a:miter lim="800000"/>
            <a:headEnd/>
            <a:tailEnd/>
          </a:ln>
        </p:spPr>
        <p:txBody>
          <a:bodyPr wrap="square">
            <a:spAutoFit/>
          </a:bodyPr>
          <a:lstStyle/>
          <a:p>
            <a:pPr eaLnBrk="0" hangingPunct="0"/>
            <a:r>
              <a:rPr kumimoji="0" lang="en-US" altLang="ja-JP" sz="1000" dirty="0" smtClean="0">
                <a:latin typeface="メイリオ" pitchFamily="50" charset="-128"/>
                <a:ea typeface="メイリオ" pitchFamily="50" charset="-128"/>
                <a:cs typeface="メイリオ" pitchFamily="50" charset="-128"/>
              </a:rPr>
              <a:t>Nozzle check duration</a:t>
            </a:r>
            <a:r>
              <a:rPr kumimoji="0" lang="ja-JP" altLang="en-US" sz="1000" dirty="0" smtClean="0">
                <a:latin typeface="メイリオ" pitchFamily="50" charset="-128"/>
                <a:ea typeface="メイリオ" pitchFamily="50" charset="-128"/>
                <a:cs typeface="メイリオ" pitchFamily="50" charset="-128"/>
              </a:rPr>
              <a:t>：</a:t>
            </a:r>
            <a:r>
              <a:rPr kumimoji="0" lang="en-US" altLang="ja-JP" sz="1000" dirty="0" smtClean="0">
                <a:latin typeface="メイリオ" pitchFamily="50" charset="-128"/>
                <a:ea typeface="メイリオ" pitchFamily="50" charset="-128"/>
                <a:cs typeface="メイリオ" pitchFamily="50" charset="-128"/>
              </a:rPr>
              <a:t>6-sec./check</a:t>
            </a:r>
          </a:p>
          <a:p>
            <a:pPr eaLnBrk="0" hangingPunct="0"/>
            <a:r>
              <a:rPr kumimoji="0" lang="en-US" altLang="ja-JP" sz="1000" dirty="0" smtClean="0">
                <a:latin typeface="メイリオ" pitchFamily="50" charset="-128"/>
                <a:ea typeface="メイリオ" pitchFamily="50" charset="-128"/>
                <a:cs typeface="メイリオ" pitchFamily="50" charset="-128"/>
              </a:rPr>
              <a:t>Nozzle check ink consumption</a:t>
            </a:r>
            <a:r>
              <a:rPr kumimoji="0" lang="ja-JP" altLang="en-US" sz="1000" dirty="0" smtClean="0">
                <a:latin typeface="メイリオ" pitchFamily="50" charset="-128"/>
                <a:ea typeface="メイリオ" pitchFamily="50" charset="-128"/>
                <a:cs typeface="メイリオ" pitchFamily="50" charset="-128"/>
              </a:rPr>
              <a:t>：</a:t>
            </a:r>
            <a:r>
              <a:rPr kumimoji="0" lang="en-US" altLang="ja-JP" sz="1000" dirty="0" smtClean="0">
                <a:latin typeface="メイリオ" pitchFamily="50" charset="-128"/>
                <a:ea typeface="メイリオ" pitchFamily="50" charset="-128"/>
                <a:cs typeface="メイリオ" pitchFamily="50" charset="-128"/>
              </a:rPr>
              <a:t>5.3 cc/year </a:t>
            </a:r>
            <a:r>
              <a:rPr kumimoji="0" lang="ja-JP" altLang="en-US" sz="1000" dirty="0" smtClean="0">
                <a:latin typeface="メイリオ" pitchFamily="50" charset="-128"/>
                <a:ea typeface="メイリオ" pitchFamily="50" charset="-128"/>
                <a:cs typeface="メイリオ" pitchFamily="50" charset="-128"/>
              </a:rPr>
              <a:t>*</a:t>
            </a:r>
            <a:endParaRPr kumimoji="0" lang="en-US" altLang="ja-JP" sz="1000" dirty="0" smtClean="0">
              <a:latin typeface="メイリオ" pitchFamily="50" charset="-128"/>
              <a:ea typeface="メイリオ" pitchFamily="50" charset="-128"/>
              <a:cs typeface="メイリオ" pitchFamily="50" charset="-128"/>
            </a:endParaRPr>
          </a:p>
          <a:p>
            <a:pPr eaLnBrk="0" hangingPunct="0"/>
            <a:r>
              <a:rPr kumimoji="0" lang="ja-JP" altLang="en-US" sz="1000" dirty="0" smtClean="0">
                <a:latin typeface="メイリオ" pitchFamily="50" charset="-128"/>
                <a:ea typeface="メイリオ" pitchFamily="50" charset="-128"/>
                <a:cs typeface="メイリオ" pitchFamily="50" charset="-128"/>
              </a:rPr>
              <a:t>*</a:t>
            </a:r>
            <a:r>
              <a:rPr kumimoji="0" lang="en-US" altLang="ja-JP" sz="1000" dirty="0" smtClean="0">
                <a:latin typeface="メイリオ" pitchFamily="50" charset="-128"/>
                <a:ea typeface="メイリオ" pitchFamily="50" charset="-128"/>
                <a:cs typeface="メイリオ" pitchFamily="50" charset="-128"/>
              </a:rPr>
              <a:t>Operating Condition: One check/hour</a:t>
            </a:r>
            <a:r>
              <a:rPr kumimoji="0" lang="ja-JP" altLang="en-US" sz="1000" dirty="0" smtClean="0">
                <a:latin typeface="メイリオ" pitchFamily="50" charset="-128"/>
                <a:ea typeface="メイリオ" pitchFamily="50" charset="-128"/>
                <a:cs typeface="メイリオ" pitchFamily="50" charset="-128"/>
              </a:rPr>
              <a:t> </a:t>
            </a:r>
            <a:r>
              <a:rPr kumimoji="0" lang="en-US" altLang="ja-JP" sz="1000" dirty="0" smtClean="0">
                <a:latin typeface="メイリオ" pitchFamily="50" charset="-128"/>
                <a:ea typeface="メイリオ" pitchFamily="50" charset="-128"/>
                <a:cs typeface="メイリオ" pitchFamily="50" charset="-128"/>
              </a:rPr>
              <a:t>x 10-hour operation/day</a:t>
            </a:r>
            <a:r>
              <a:rPr kumimoji="0" lang="ja-JP" altLang="en-US" sz="1000" dirty="0" smtClean="0">
                <a:latin typeface="メイリオ" pitchFamily="50" charset="-128"/>
                <a:ea typeface="メイリオ" pitchFamily="50" charset="-128"/>
                <a:cs typeface="メイリオ" pitchFamily="50" charset="-128"/>
              </a:rPr>
              <a:t> </a:t>
            </a:r>
            <a:r>
              <a:rPr kumimoji="0" lang="en-US" altLang="ja-JP" sz="1000" dirty="0" smtClean="0">
                <a:latin typeface="メイリオ" pitchFamily="50" charset="-128"/>
                <a:ea typeface="メイリオ" pitchFamily="50" charset="-128"/>
                <a:cs typeface="メイリオ" pitchFamily="50" charset="-128"/>
              </a:rPr>
              <a:t>x 240-day</a:t>
            </a:r>
          </a:p>
        </p:txBody>
      </p:sp>
      <p:sp>
        <p:nvSpPr>
          <p:cNvPr id="46" name="Text Box 36"/>
          <p:cNvSpPr txBox="1">
            <a:spLocks noChangeArrowheads="1"/>
          </p:cNvSpPr>
          <p:nvPr/>
        </p:nvSpPr>
        <p:spPr bwMode="auto">
          <a:xfrm>
            <a:off x="35496" y="6608385"/>
            <a:ext cx="7848872" cy="276999"/>
          </a:xfrm>
          <a:prstGeom prst="rect">
            <a:avLst/>
          </a:prstGeom>
          <a:noFill/>
          <a:ln w="9525">
            <a:noFill/>
            <a:miter lim="800000"/>
            <a:headEnd/>
            <a:tailEnd/>
          </a:ln>
        </p:spPr>
        <p:txBody>
          <a:bodyPr wrap="square">
            <a:spAutoFit/>
          </a:bodyPr>
          <a:lstStyle/>
          <a:p>
            <a:pPr eaLnBrk="0" hangingPunct="0"/>
            <a:r>
              <a:rPr lang="en-US" altLang="ja-JP" sz="1200" dirty="0" smtClean="0">
                <a:latin typeface="メイリオ" pitchFamily="50" charset="-128"/>
                <a:ea typeface="メイリオ" pitchFamily="50" charset="-128"/>
              </a:rPr>
              <a:t>*</a:t>
            </a:r>
            <a:r>
              <a:rPr lang="en-US" altLang="ja-JP" sz="1200" baseline="30000" dirty="0" smtClean="0">
                <a:latin typeface="メイリオ" pitchFamily="50" charset="-128"/>
                <a:ea typeface="メイリオ" pitchFamily="50" charset="-128"/>
              </a:rPr>
              <a:t>1 </a:t>
            </a:r>
            <a:r>
              <a:rPr lang="ja-JP" altLang="en-US" sz="1200" dirty="0" smtClean="0">
                <a:latin typeface="メイリオ" pitchFamily="50" charset="-128"/>
                <a:ea typeface="メイリオ" pitchFamily="50" charset="-128"/>
              </a:rPr>
              <a:t> </a:t>
            </a:r>
            <a:r>
              <a:rPr lang="en-US" altLang="ja-JP" sz="1200" dirty="0" smtClean="0">
                <a:latin typeface="メイリオ" pitchFamily="50" charset="-128"/>
                <a:ea typeface="メイリオ" pitchFamily="50" charset="-128"/>
              </a:rPr>
              <a:t>Timing for nozzle check can be set by hourly cycle</a:t>
            </a:r>
          </a:p>
        </p:txBody>
      </p:sp>
      <p:sp>
        <p:nvSpPr>
          <p:cNvPr id="49" name="角丸四角形 48"/>
          <p:cNvSpPr/>
          <p:nvPr/>
        </p:nvSpPr>
        <p:spPr>
          <a:xfrm>
            <a:off x="4211960" y="2564904"/>
            <a:ext cx="2880320" cy="3745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メイリオ" pitchFamily="50" charset="-128"/>
                <a:ea typeface="メイリオ" pitchFamily="50" charset="-128"/>
              </a:rPr>
              <a:t>【NCU operation flow】</a:t>
            </a:r>
            <a:endParaRPr lang="en-US" altLang="ja-JP" dirty="0" smtClean="0">
              <a:solidFill>
                <a:schemeClr val="tx1"/>
              </a:solidFill>
              <a:latin typeface="メイリオ" pitchFamily="50" charset="-128"/>
              <a:ea typeface="メイリオ" pitchFamily="50" charset="-128"/>
              <a:cs typeface="メイリオ" pitchFamily="50" charset="-128"/>
            </a:endParaRPr>
          </a:p>
        </p:txBody>
      </p:sp>
      <p:sp>
        <p:nvSpPr>
          <p:cNvPr id="68" name="角丸四角形 67"/>
          <p:cNvSpPr/>
          <p:nvPr/>
        </p:nvSpPr>
        <p:spPr>
          <a:xfrm>
            <a:off x="251520" y="904530"/>
            <a:ext cx="8424936" cy="151635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69" name="Text Box 36"/>
          <p:cNvSpPr txBox="1">
            <a:spLocks noChangeArrowheads="1"/>
          </p:cNvSpPr>
          <p:nvPr/>
        </p:nvSpPr>
        <p:spPr bwMode="auto">
          <a:xfrm>
            <a:off x="251520" y="1128253"/>
            <a:ext cx="8424936" cy="1246495"/>
          </a:xfrm>
          <a:prstGeom prst="rect">
            <a:avLst/>
          </a:prstGeom>
          <a:noFill/>
          <a:ln w="9525">
            <a:noFill/>
            <a:miter lim="800000"/>
            <a:headEnd/>
            <a:tailEnd/>
          </a:ln>
        </p:spPr>
        <p:txBody>
          <a:bodyPr wrap="square">
            <a:spAutoFit/>
          </a:bodyPr>
          <a:lstStyle/>
          <a:p>
            <a:pPr eaLnBrk="0" hangingPunct="0"/>
            <a:r>
              <a:rPr lang="en-US" altLang="ja-JP" sz="1500" dirty="0" smtClean="0">
                <a:latin typeface="メイリオ" pitchFamily="50" charset="-128"/>
                <a:ea typeface="メイリオ" pitchFamily="50" charset="-128"/>
              </a:rPr>
              <a:t>NCU checks the nozzle condition automatically per transferred file or set print length.</a:t>
            </a:r>
          </a:p>
          <a:p>
            <a:pPr eaLnBrk="0" hangingPunct="0"/>
            <a:r>
              <a:rPr lang="ja-JP" altLang="en-US" sz="1500" dirty="0" smtClean="0">
                <a:latin typeface="メイリオ" pitchFamily="50" charset="-128"/>
                <a:ea typeface="メイリオ" pitchFamily="50" charset="-128"/>
              </a:rPr>
              <a:t>①</a:t>
            </a:r>
            <a:r>
              <a:rPr lang="en-US" altLang="ja-JP" sz="1500" dirty="0" smtClean="0">
                <a:latin typeface="メイリオ" pitchFamily="50" charset="-128"/>
                <a:ea typeface="メイリオ" pitchFamily="50" charset="-128"/>
              </a:rPr>
              <a:t>When nozzles are clogged, cleaning is automatically executed.  Printing with the </a:t>
            </a:r>
          </a:p>
          <a:p>
            <a:pPr eaLnBrk="0" hangingPunct="0"/>
            <a:r>
              <a:rPr lang="en-US" altLang="ja-JP" sz="1500" dirty="0" smtClean="0">
                <a:latin typeface="メイリオ" pitchFamily="50" charset="-128"/>
                <a:ea typeface="メイリオ" pitchFamily="50" charset="-128"/>
              </a:rPr>
              <a:t>   nozzle clogged is avoided. </a:t>
            </a:r>
            <a:endParaRPr kumimoji="0" lang="en-US" altLang="ja-JP" sz="1500" dirty="0" smtClean="0">
              <a:latin typeface="メイリオ" pitchFamily="50" charset="-128"/>
              <a:ea typeface="メイリオ" pitchFamily="50" charset="-128"/>
            </a:endParaRPr>
          </a:p>
          <a:p>
            <a:pPr eaLnBrk="0" hangingPunct="0"/>
            <a:r>
              <a:rPr kumimoji="0" lang="ja-JP" altLang="en-US" sz="1500" dirty="0" smtClean="0">
                <a:latin typeface="メイリオ" pitchFamily="50" charset="-128"/>
                <a:ea typeface="メイリオ" pitchFamily="50" charset="-128"/>
              </a:rPr>
              <a:t>②</a:t>
            </a:r>
            <a:r>
              <a:rPr kumimoji="0" lang="en-US" altLang="ja-JP" sz="1500" dirty="0" smtClean="0">
                <a:latin typeface="メイリオ" pitchFamily="50" charset="-128"/>
                <a:ea typeface="メイリオ" pitchFamily="50" charset="-128"/>
              </a:rPr>
              <a:t>When nozzle clogging is not recovered by cleaning, Nozzle Recovery System is </a:t>
            </a:r>
          </a:p>
          <a:p>
            <a:pPr eaLnBrk="0" hangingPunct="0"/>
            <a:r>
              <a:rPr kumimoji="0" lang="en-US" altLang="ja-JP" sz="1500" dirty="0" smtClean="0">
                <a:latin typeface="メイリオ" pitchFamily="50" charset="-128"/>
                <a:ea typeface="メイリオ" pitchFamily="50" charset="-128"/>
              </a:rPr>
              <a:t>   automatically done, and start printing.</a:t>
            </a:r>
            <a:endParaRPr kumimoji="0" lang="en-US" altLang="ja-JP" sz="1600" dirty="0" smtClean="0">
              <a:latin typeface="メイリオ" pitchFamily="50" charset="-128"/>
              <a:ea typeface="メイリオ" pitchFamily="50" charset="-128"/>
            </a:endParaRPr>
          </a:p>
        </p:txBody>
      </p:sp>
      <p:sp>
        <p:nvSpPr>
          <p:cNvPr id="76" name="角丸四角形 75"/>
          <p:cNvSpPr/>
          <p:nvPr/>
        </p:nvSpPr>
        <p:spPr>
          <a:xfrm>
            <a:off x="539552" y="721162"/>
            <a:ext cx="4896544" cy="3600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latin typeface="メイリオ" pitchFamily="50" charset="-128"/>
                <a:ea typeface="メイリオ" pitchFamily="50" charset="-128"/>
                <a:cs typeface="メイリオ" pitchFamily="50" charset="-128"/>
              </a:rPr>
              <a:t>Unattended printing with stable image quality</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grpSp>
        <p:nvGrpSpPr>
          <p:cNvPr id="77" name="グループ化 120"/>
          <p:cNvGrpSpPr/>
          <p:nvPr/>
        </p:nvGrpSpPr>
        <p:grpSpPr>
          <a:xfrm>
            <a:off x="4644570" y="3660302"/>
            <a:ext cx="4176464" cy="3167588"/>
            <a:chOff x="4755366" y="3476372"/>
            <a:chExt cx="4176464" cy="3167588"/>
          </a:xfrm>
        </p:grpSpPr>
        <p:grpSp>
          <p:nvGrpSpPr>
            <p:cNvPr id="78" name="グループ化 76"/>
            <p:cNvGrpSpPr/>
            <p:nvPr/>
          </p:nvGrpSpPr>
          <p:grpSpPr>
            <a:xfrm>
              <a:off x="4755366" y="3476372"/>
              <a:ext cx="4176464" cy="3167588"/>
              <a:chOff x="5228580" y="3692396"/>
              <a:chExt cx="4176464" cy="3167588"/>
            </a:xfrm>
          </p:grpSpPr>
          <p:cxnSp>
            <p:nvCxnSpPr>
              <p:cNvPr id="86" name="直線矢印コネクタ 85"/>
              <p:cNvCxnSpPr/>
              <p:nvPr/>
            </p:nvCxnSpPr>
            <p:spPr>
              <a:xfrm>
                <a:off x="6766148" y="4657844"/>
                <a:ext cx="43583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グループ化 75"/>
              <p:cNvGrpSpPr/>
              <p:nvPr/>
            </p:nvGrpSpPr>
            <p:grpSpPr>
              <a:xfrm>
                <a:off x="5228580" y="3692396"/>
                <a:ext cx="4176464" cy="3167588"/>
                <a:chOff x="5228580" y="3692396"/>
                <a:chExt cx="4176464" cy="3167588"/>
              </a:xfrm>
            </p:grpSpPr>
            <p:sp>
              <p:nvSpPr>
                <p:cNvPr id="88" name="正方形/長方形 87"/>
                <p:cNvSpPr/>
                <p:nvPr/>
              </p:nvSpPr>
              <p:spPr>
                <a:xfrm>
                  <a:off x="5228580" y="3692396"/>
                  <a:ext cx="1443950"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latin typeface="メイリオ" pitchFamily="50" charset="-128"/>
                      <a:ea typeface="メイリオ" pitchFamily="50" charset="-128"/>
                      <a:cs typeface="メイリオ" pitchFamily="50" charset="-128"/>
                    </a:rPr>
                    <a:t>Checks nozzles</a:t>
                  </a:r>
                  <a:endParaRPr kumimoji="1" lang="ja-JP" altLang="en-US" sz="1200" b="1" dirty="0">
                    <a:latin typeface="メイリオ" pitchFamily="50" charset="-128"/>
                    <a:ea typeface="メイリオ" pitchFamily="50" charset="-128"/>
                    <a:cs typeface="メイリオ" pitchFamily="50" charset="-128"/>
                  </a:endParaRPr>
                </a:p>
              </p:txBody>
            </p:sp>
            <p:cxnSp>
              <p:nvCxnSpPr>
                <p:cNvPr id="89" name="直線矢印コネクタ 88"/>
                <p:cNvCxnSpPr/>
                <p:nvPr/>
              </p:nvCxnSpPr>
              <p:spPr>
                <a:xfrm>
                  <a:off x="5959817" y="4056628"/>
                  <a:ext cx="0" cy="3261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5959817" y="4915768"/>
                  <a:ext cx="0" cy="63355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7153220" y="5577230"/>
                  <a:ext cx="2251824" cy="385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latin typeface="メイリオ" pitchFamily="50" charset="-128"/>
                      <a:ea typeface="メイリオ" pitchFamily="50" charset="-128"/>
                      <a:cs typeface="メイリオ" pitchFamily="50" charset="-128"/>
                    </a:rPr>
                    <a:t>Nozzle recovery is automatically set</a:t>
                  </a:r>
                  <a:endParaRPr kumimoji="1" lang="ja-JP" altLang="en-US" sz="1200" b="1" dirty="0">
                    <a:latin typeface="メイリオ" pitchFamily="50" charset="-128"/>
                    <a:ea typeface="メイリオ" pitchFamily="50" charset="-128"/>
                    <a:cs typeface="メイリオ" pitchFamily="50" charset="-128"/>
                  </a:endParaRPr>
                </a:p>
              </p:txBody>
            </p:sp>
            <p:sp>
              <p:nvSpPr>
                <p:cNvPr id="92" name="正方形/長方形 91"/>
                <p:cNvSpPr/>
                <p:nvPr/>
              </p:nvSpPr>
              <p:spPr>
                <a:xfrm>
                  <a:off x="5249262" y="5564530"/>
                  <a:ext cx="1371942" cy="385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latin typeface="メイリオ" pitchFamily="50" charset="-128"/>
                      <a:ea typeface="メイリオ" pitchFamily="50" charset="-128"/>
                      <a:cs typeface="メイリオ" pitchFamily="50" charset="-128"/>
                    </a:rPr>
                    <a:t>Start printing</a:t>
                  </a:r>
                  <a:endParaRPr kumimoji="1" lang="ja-JP" altLang="en-US" sz="1200" b="1" dirty="0">
                    <a:latin typeface="メイリオ" pitchFamily="50" charset="-128"/>
                    <a:ea typeface="メイリオ" pitchFamily="50" charset="-128"/>
                    <a:cs typeface="メイリオ" pitchFamily="50" charset="-128"/>
                  </a:endParaRPr>
                </a:p>
              </p:txBody>
            </p:sp>
            <p:sp>
              <p:nvSpPr>
                <p:cNvPr id="93" name="正方形/長方形 92"/>
                <p:cNvSpPr/>
                <p:nvPr/>
              </p:nvSpPr>
              <p:spPr>
                <a:xfrm>
                  <a:off x="7156028" y="6525344"/>
                  <a:ext cx="1888976" cy="334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latin typeface="メイリオ" pitchFamily="50" charset="-128"/>
                      <a:ea typeface="メイリオ" pitchFamily="50" charset="-128"/>
                      <a:cs typeface="メイリオ" pitchFamily="50" charset="-128"/>
                    </a:rPr>
                    <a:t>Warning</a:t>
                  </a:r>
                  <a:r>
                    <a:rPr lang="en-US" altLang="ja-JP" sz="1100" b="1" dirty="0" smtClean="0">
                      <a:latin typeface="メイリオ" pitchFamily="50" charset="-128"/>
                      <a:ea typeface="メイリオ" pitchFamily="50" charset="-128"/>
                      <a:cs typeface="メイリオ" pitchFamily="50" charset="-128"/>
                    </a:rPr>
                    <a:t>(Standby)</a:t>
                  </a:r>
                </a:p>
              </p:txBody>
            </p:sp>
            <p:cxnSp>
              <p:nvCxnSpPr>
                <p:cNvPr id="94" name="直線コネクタ 93"/>
                <p:cNvCxnSpPr/>
                <p:nvPr/>
              </p:nvCxnSpPr>
              <p:spPr>
                <a:xfrm>
                  <a:off x="7928410" y="3815328"/>
                  <a:ext cx="0" cy="5759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H="1">
                  <a:off x="6758203" y="3823141"/>
                  <a:ext cx="116544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6774532" y="4717152"/>
                  <a:ext cx="426720" cy="261610"/>
                </a:xfrm>
                <a:prstGeom prst="rect">
                  <a:avLst/>
                </a:prstGeom>
                <a:noFill/>
              </p:spPr>
              <p:txBody>
                <a:bodyPr wrap="none" rtlCol="0">
                  <a:spAutoFit/>
                </a:bodyPr>
                <a:lstStyle/>
                <a:p>
                  <a:r>
                    <a:rPr lang="en-US" altLang="ja-JP" sz="1100" dirty="0" smtClean="0">
                      <a:latin typeface="メイリオ" pitchFamily="50" charset="-128"/>
                      <a:ea typeface="メイリオ" pitchFamily="50" charset="-128"/>
                      <a:cs typeface="メイリオ" pitchFamily="50" charset="-128"/>
                    </a:rPr>
                    <a:t>Yes</a:t>
                  </a:r>
                  <a:endParaRPr kumimoji="1" lang="ja-JP" altLang="en-US" sz="1100" dirty="0">
                    <a:latin typeface="メイリオ" pitchFamily="50" charset="-128"/>
                    <a:ea typeface="メイリオ" pitchFamily="50" charset="-128"/>
                    <a:cs typeface="メイリオ" pitchFamily="50" charset="-128"/>
                  </a:endParaRPr>
                </a:p>
              </p:txBody>
            </p:sp>
            <p:sp>
              <p:nvSpPr>
                <p:cNvPr id="97" name="テキスト ボックス 96"/>
                <p:cNvSpPr txBox="1"/>
                <p:nvPr/>
              </p:nvSpPr>
              <p:spPr>
                <a:xfrm>
                  <a:off x="5973438" y="5122666"/>
                  <a:ext cx="372218" cy="261610"/>
                </a:xfrm>
                <a:prstGeom prst="rect">
                  <a:avLst/>
                </a:prstGeom>
                <a:noFill/>
              </p:spPr>
              <p:txBody>
                <a:bodyPr wrap="none" rtlCol="0">
                  <a:spAutoFit/>
                </a:bodyPr>
                <a:lstStyle/>
                <a:p>
                  <a:r>
                    <a:rPr lang="en-US" altLang="ja-JP" sz="1100" dirty="0" smtClean="0">
                      <a:latin typeface="メイリオ" pitchFamily="50" charset="-128"/>
                      <a:ea typeface="メイリオ" pitchFamily="50" charset="-128"/>
                      <a:cs typeface="メイリオ" pitchFamily="50" charset="-128"/>
                    </a:rPr>
                    <a:t>No</a:t>
                  </a:r>
                  <a:endParaRPr kumimoji="1" lang="ja-JP" altLang="en-US" sz="1100" dirty="0">
                    <a:latin typeface="メイリオ" pitchFamily="50" charset="-128"/>
                    <a:ea typeface="メイリオ" pitchFamily="50" charset="-128"/>
                    <a:cs typeface="メイリオ" pitchFamily="50" charset="-128"/>
                  </a:endParaRPr>
                </a:p>
              </p:txBody>
            </p:sp>
          </p:grpSp>
        </p:grpSp>
        <p:sp>
          <p:nvSpPr>
            <p:cNvPr id="79" name="Text Box 56"/>
            <p:cNvSpPr txBox="1">
              <a:spLocks noChangeArrowheads="1"/>
            </p:cNvSpPr>
            <p:nvPr/>
          </p:nvSpPr>
          <p:spPr bwMode="auto">
            <a:xfrm>
              <a:off x="5535369" y="3806354"/>
              <a:ext cx="1739715" cy="400110"/>
            </a:xfrm>
            <a:prstGeom prst="rect">
              <a:avLst/>
            </a:prstGeom>
            <a:noFill/>
            <a:ln w="9525">
              <a:noFill/>
              <a:miter lim="800000"/>
              <a:headEnd/>
              <a:tailEnd/>
            </a:ln>
          </p:spPr>
          <p:txBody>
            <a:bodyPr wrap="square">
              <a:spAutoFit/>
            </a:bodyPr>
            <a:lstStyle/>
            <a:p>
              <a:pPr eaLnBrk="0" hangingPunct="0"/>
              <a:r>
                <a:rPr kumimoji="0" lang="en-US" altLang="ja-JP" sz="1000" dirty="0" smtClean="0">
                  <a:latin typeface="メイリオ" pitchFamily="50" charset="-128"/>
                  <a:ea typeface="メイリオ" pitchFamily="50" charset="-128"/>
                  <a:cs typeface="メイリオ" pitchFamily="50" charset="-128"/>
                </a:rPr>
                <a:t>All nozzles are checked per nozzle line</a:t>
              </a:r>
            </a:p>
          </p:txBody>
        </p:sp>
        <p:sp>
          <p:nvSpPr>
            <p:cNvPr id="80" name="テキスト ボックス 79"/>
            <p:cNvSpPr txBox="1"/>
            <p:nvPr/>
          </p:nvSpPr>
          <p:spPr>
            <a:xfrm>
              <a:off x="7107805" y="4714258"/>
              <a:ext cx="1665841" cy="553998"/>
            </a:xfrm>
            <a:prstGeom prst="rect">
              <a:avLst/>
            </a:prstGeom>
            <a:noFill/>
          </p:spPr>
          <p:txBody>
            <a:bodyPr wrap="none" rtlCol="0">
              <a:spAutoFit/>
            </a:bodyPr>
            <a:lstStyle/>
            <a:p>
              <a:r>
                <a:rPr lang="en-US" altLang="ja-JP" sz="1000" dirty="0" smtClean="0">
                  <a:latin typeface="メイリオ" pitchFamily="50" charset="-128"/>
                  <a:ea typeface="メイリオ" pitchFamily="50" charset="-128"/>
                  <a:cs typeface="メイリオ" pitchFamily="50" charset="-128"/>
                </a:rPr>
                <a:t>When nozzles clogging </a:t>
              </a:r>
            </a:p>
            <a:p>
              <a:r>
                <a:rPr lang="en-US" altLang="ja-JP" sz="1000" dirty="0" smtClean="0">
                  <a:latin typeface="メイリオ" pitchFamily="50" charset="-128"/>
                  <a:ea typeface="メイリオ" pitchFamily="50" charset="-128"/>
                  <a:cs typeface="メイリオ" pitchFamily="50" charset="-128"/>
                </a:rPr>
                <a:t>could not  be recovered</a:t>
              </a:r>
            </a:p>
            <a:p>
              <a:r>
                <a:rPr lang="en-US" altLang="ja-JP" sz="1000" dirty="0" smtClean="0">
                  <a:latin typeface="メイリオ" pitchFamily="50" charset="-128"/>
                  <a:ea typeface="メイリオ" pitchFamily="50" charset="-128"/>
                  <a:cs typeface="メイリオ" pitchFamily="50" charset="-128"/>
                </a:rPr>
                <a:t>after retrying cleaning.</a:t>
              </a:r>
            </a:p>
          </p:txBody>
        </p:sp>
        <p:cxnSp>
          <p:nvCxnSpPr>
            <p:cNvPr id="81" name="直線矢印コネクタ 80"/>
            <p:cNvCxnSpPr/>
            <p:nvPr/>
          </p:nvCxnSpPr>
          <p:spPr>
            <a:xfrm>
              <a:off x="7076514" y="4699744"/>
              <a:ext cx="0" cy="633558"/>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6215484" y="5530622"/>
              <a:ext cx="36004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7419100" y="3586480"/>
              <a:ext cx="1491114" cy="553998"/>
            </a:xfrm>
            <a:prstGeom prst="rect">
              <a:avLst/>
            </a:prstGeom>
            <a:noFill/>
          </p:spPr>
          <p:txBody>
            <a:bodyPr wrap="none" rtlCol="0">
              <a:spAutoFit/>
            </a:bodyPr>
            <a:lstStyle/>
            <a:p>
              <a:r>
                <a:rPr lang="en-US" altLang="ja-JP" sz="1000" dirty="0" smtClean="0">
                  <a:latin typeface="メイリオ" pitchFamily="50" charset="-128"/>
                  <a:ea typeface="メイリオ" pitchFamily="50" charset="-128"/>
                  <a:cs typeface="メイリオ" pitchFamily="50" charset="-128"/>
                </a:rPr>
                <a:t>The number of the </a:t>
              </a:r>
            </a:p>
            <a:p>
              <a:r>
                <a:rPr lang="en-US" altLang="ja-JP" sz="1000" dirty="0" smtClean="0">
                  <a:latin typeface="メイリオ" pitchFamily="50" charset="-128"/>
                  <a:ea typeface="メイリオ" pitchFamily="50" charset="-128"/>
                  <a:cs typeface="メイリオ" pitchFamily="50" charset="-128"/>
                </a:rPr>
                <a:t>retrying cleaning can</a:t>
              </a:r>
            </a:p>
            <a:p>
              <a:r>
                <a:rPr lang="en-US" altLang="ja-JP" sz="1000" dirty="0" smtClean="0">
                  <a:latin typeface="メイリオ" pitchFamily="50" charset="-128"/>
                  <a:ea typeface="メイリオ" pitchFamily="50" charset="-128"/>
                  <a:cs typeface="メイリオ" pitchFamily="50" charset="-128"/>
                </a:rPr>
                <a:t>be customized.</a:t>
              </a:r>
            </a:p>
          </p:txBody>
        </p:sp>
        <p:sp>
          <p:nvSpPr>
            <p:cNvPr id="84" name="正方形/長方形 83"/>
            <p:cNvSpPr/>
            <p:nvPr/>
          </p:nvSpPr>
          <p:spPr>
            <a:xfrm>
              <a:off x="4771132" y="4234428"/>
              <a:ext cx="1495840" cy="4278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latin typeface="メイリオ" pitchFamily="50" charset="-128"/>
                  <a:ea typeface="メイリオ" pitchFamily="50" charset="-128"/>
                  <a:cs typeface="メイリオ" pitchFamily="50" charset="-128"/>
                </a:rPr>
                <a:t>Nozzle Clogging</a:t>
              </a:r>
            </a:p>
            <a:p>
              <a:pPr algn="ctr"/>
              <a:r>
                <a:rPr lang="en-US" altLang="ja-JP" sz="1200" b="1" dirty="0" smtClean="0">
                  <a:latin typeface="メイリオ" pitchFamily="50" charset="-128"/>
                  <a:ea typeface="メイリオ" pitchFamily="50" charset="-128"/>
                  <a:cs typeface="メイリオ" pitchFamily="50" charset="-128"/>
                </a:rPr>
                <a:t>Yes/No</a:t>
              </a:r>
              <a:endParaRPr lang="ja-JP" altLang="en-US" sz="1200" b="1" dirty="0">
                <a:latin typeface="メイリオ" pitchFamily="50" charset="-128"/>
                <a:ea typeface="メイリオ" pitchFamily="50" charset="-128"/>
                <a:cs typeface="メイリオ" pitchFamily="50" charset="-128"/>
              </a:endParaRPr>
            </a:p>
          </p:txBody>
        </p:sp>
        <p:sp>
          <p:nvSpPr>
            <p:cNvPr id="85" name="正方形/長方形 84"/>
            <p:cNvSpPr/>
            <p:nvPr/>
          </p:nvSpPr>
          <p:spPr>
            <a:xfrm>
              <a:off x="6839808" y="4221852"/>
              <a:ext cx="1875436" cy="3981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latin typeface="メイリオ" pitchFamily="50" charset="-128"/>
                  <a:ea typeface="メイリオ" pitchFamily="50" charset="-128"/>
                  <a:cs typeface="メイリオ" pitchFamily="50" charset="-128"/>
                </a:rPr>
                <a:t>Cleaning is  done automatically </a:t>
              </a:r>
            </a:p>
          </p:txBody>
        </p:sp>
      </p:grpSp>
      <p:cxnSp>
        <p:nvCxnSpPr>
          <p:cNvPr id="98" name="直線矢印コネクタ 97"/>
          <p:cNvCxnSpPr/>
          <p:nvPr/>
        </p:nvCxnSpPr>
        <p:spPr>
          <a:xfrm>
            <a:off x="5378238" y="3371506"/>
            <a:ext cx="0" cy="24650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4636950" y="2894502"/>
            <a:ext cx="1584176"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latin typeface="メイリオ" pitchFamily="50" charset="-128"/>
                <a:ea typeface="メイリオ" pitchFamily="50" charset="-128"/>
                <a:cs typeface="メイリオ" pitchFamily="50" charset="-128"/>
              </a:rPr>
              <a:t>Nozzle check  timing</a:t>
            </a:r>
            <a:endParaRPr kumimoji="1" lang="ja-JP" altLang="en-US" sz="1100" b="1" dirty="0">
              <a:latin typeface="メイリオ" pitchFamily="50" charset="-128"/>
              <a:ea typeface="メイリオ" pitchFamily="50" charset="-128"/>
              <a:cs typeface="メイリオ" pitchFamily="50" charset="-128"/>
            </a:endParaRPr>
          </a:p>
        </p:txBody>
      </p:sp>
      <p:sp>
        <p:nvSpPr>
          <p:cNvPr id="100" name="テキスト ボックス 99"/>
          <p:cNvSpPr txBox="1"/>
          <p:nvPr/>
        </p:nvSpPr>
        <p:spPr>
          <a:xfrm>
            <a:off x="6190646" y="2914916"/>
            <a:ext cx="2435282" cy="400110"/>
          </a:xfrm>
          <a:prstGeom prst="rect">
            <a:avLst/>
          </a:prstGeom>
          <a:noFill/>
        </p:spPr>
        <p:txBody>
          <a:bodyPr wrap="none" rtlCol="0">
            <a:spAutoFit/>
          </a:bodyPr>
          <a:lstStyle/>
          <a:p>
            <a:r>
              <a:rPr kumimoji="1" lang="ja-JP" altLang="en-US" sz="1000" dirty="0" smtClean="0">
                <a:latin typeface="メイリオ" pitchFamily="50" charset="-128"/>
                <a:ea typeface="メイリオ" pitchFamily="50" charset="-128"/>
                <a:cs typeface="メイリオ" pitchFamily="50" charset="-128"/>
              </a:rPr>
              <a:t>①</a:t>
            </a:r>
            <a:r>
              <a:rPr kumimoji="1" lang="en-US" altLang="ja-JP" sz="1000" dirty="0" smtClean="0">
                <a:latin typeface="メイリオ" pitchFamily="50" charset="-128"/>
                <a:ea typeface="メイリオ" pitchFamily="50" charset="-128"/>
                <a:cs typeface="メイリオ" pitchFamily="50" charset="-128"/>
              </a:rPr>
              <a:t>After printing one transferred file</a:t>
            </a:r>
          </a:p>
          <a:p>
            <a:r>
              <a:rPr lang="ja-JP" altLang="en-US" sz="1000" dirty="0" smtClean="0">
                <a:latin typeface="メイリオ" pitchFamily="50" charset="-128"/>
                <a:ea typeface="メイリオ" pitchFamily="50" charset="-128"/>
                <a:cs typeface="メイリオ" pitchFamily="50" charset="-128"/>
              </a:rPr>
              <a:t>②</a:t>
            </a:r>
            <a:r>
              <a:rPr lang="en-US" altLang="ja-JP" sz="1000" dirty="0" smtClean="0">
                <a:latin typeface="メイリオ" pitchFamily="50" charset="-128"/>
                <a:ea typeface="メイリオ" pitchFamily="50" charset="-128"/>
                <a:cs typeface="メイリオ" pitchFamily="50" charset="-128"/>
              </a:rPr>
              <a:t>After printing set  print length</a:t>
            </a:r>
            <a:endParaRPr kumimoji="1" lang="ja-JP" altLang="en-US" sz="1000" dirty="0">
              <a:latin typeface="メイリオ" pitchFamily="50" charset="-128"/>
              <a:ea typeface="メイリオ" pitchFamily="50" charset="-128"/>
              <a:cs typeface="メイリオ" pitchFamily="50" charset="-128"/>
            </a:endParaRPr>
          </a:p>
        </p:txBody>
      </p:sp>
      <p:sp>
        <p:nvSpPr>
          <p:cNvPr id="101" name="テキスト ボックス 100"/>
          <p:cNvSpPr txBox="1"/>
          <p:nvPr/>
        </p:nvSpPr>
        <p:spPr>
          <a:xfrm>
            <a:off x="6804248" y="5991542"/>
            <a:ext cx="2039341" cy="553998"/>
          </a:xfrm>
          <a:prstGeom prst="rect">
            <a:avLst/>
          </a:prstGeom>
          <a:noFill/>
        </p:spPr>
        <p:txBody>
          <a:bodyPr wrap="none" rtlCol="0">
            <a:spAutoFit/>
          </a:bodyPr>
          <a:lstStyle/>
          <a:p>
            <a:r>
              <a:rPr kumimoji="1" lang="en-US" altLang="ja-JP" sz="1000" dirty="0" smtClean="0">
                <a:latin typeface="メイリオ" pitchFamily="50" charset="-128"/>
                <a:ea typeface="メイリオ" pitchFamily="50" charset="-128"/>
                <a:cs typeface="メイリオ" pitchFamily="50" charset="-128"/>
              </a:rPr>
              <a:t>When the number of clogged</a:t>
            </a:r>
          </a:p>
          <a:p>
            <a:r>
              <a:rPr lang="en-US" altLang="ja-JP" sz="1000" dirty="0" smtClean="0">
                <a:latin typeface="メイリオ" pitchFamily="50" charset="-128"/>
                <a:ea typeface="メイリオ" pitchFamily="50" charset="-128"/>
                <a:cs typeface="メイリオ" pitchFamily="50" charset="-128"/>
              </a:rPr>
              <a:t>nozzles rise above capacity of</a:t>
            </a:r>
          </a:p>
          <a:p>
            <a:r>
              <a:rPr lang="en-US" altLang="ja-JP" sz="1000" dirty="0" err="1" smtClean="0">
                <a:latin typeface="メイリオ" pitchFamily="50" charset="-128"/>
                <a:ea typeface="メイリオ" pitchFamily="50" charset="-128"/>
                <a:cs typeface="メイリオ" pitchFamily="50" charset="-128"/>
              </a:rPr>
              <a:t>registerable</a:t>
            </a:r>
            <a:r>
              <a:rPr lang="en-US" altLang="ja-JP" sz="1000" dirty="0" smtClean="0">
                <a:latin typeface="メイリオ" pitchFamily="50" charset="-128"/>
                <a:ea typeface="メイリオ" pitchFamily="50" charset="-128"/>
                <a:cs typeface="メイリオ" pitchFamily="50" charset="-128"/>
              </a:rPr>
              <a:t> </a:t>
            </a:r>
            <a:r>
              <a:rPr kumimoji="1" lang="en-US" altLang="ja-JP" sz="1000" dirty="0" smtClean="0">
                <a:latin typeface="メイリオ" pitchFamily="50" charset="-128"/>
                <a:ea typeface="メイリオ" pitchFamily="50" charset="-128"/>
                <a:cs typeface="メイリオ" pitchFamily="50" charset="-128"/>
              </a:rPr>
              <a:t>number</a:t>
            </a:r>
          </a:p>
        </p:txBody>
      </p:sp>
      <p:cxnSp>
        <p:nvCxnSpPr>
          <p:cNvPr id="102" name="直線矢印コネクタ 101"/>
          <p:cNvCxnSpPr/>
          <p:nvPr/>
        </p:nvCxnSpPr>
        <p:spPr>
          <a:xfrm>
            <a:off x="6759582" y="6093296"/>
            <a:ext cx="0" cy="288032"/>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0622"/>
            <a:ext cx="7467600" cy="562074"/>
          </a:xfrm>
        </p:spPr>
        <p:txBody>
          <a:bodyPr/>
          <a:lstStyle/>
          <a:p>
            <a:r>
              <a:rPr lang="en-US" altLang="ja-JP" cap="none" dirty="0" smtClean="0">
                <a:latin typeface="メイリオ" pitchFamily="50" charset="-128"/>
                <a:ea typeface="メイリオ" pitchFamily="50" charset="-128"/>
                <a:cs typeface="メイリオ" pitchFamily="50" charset="-128"/>
              </a:rPr>
              <a:t>Key Features</a:t>
            </a:r>
            <a:endParaRPr kumimoji="1" lang="ja-JP" altLang="en-US" sz="2800" cap="none" dirty="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a:t>
            </a:fld>
            <a:endParaRPr lang="ja-JP" altLang="en-US"/>
          </a:p>
        </p:txBody>
      </p:sp>
      <p:sp>
        <p:nvSpPr>
          <p:cNvPr id="5" name="コンテンツ プレースホルダ 2"/>
          <p:cNvSpPr>
            <a:spLocks noGrp="1"/>
          </p:cNvSpPr>
          <p:nvPr>
            <p:ph sz="quarter" idx="1"/>
          </p:nvPr>
        </p:nvSpPr>
        <p:spPr>
          <a:xfrm>
            <a:off x="107504" y="836712"/>
            <a:ext cx="8964488" cy="6021288"/>
          </a:xfrm>
        </p:spPr>
        <p:txBody>
          <a:bodyPr>
            <a:noAutofit/>
          </a:bodyPr>
          <a:lstStyle/>
          <a:p>
            <a:r>
              <a:rPr lang="en-US" altLang="ja-JP" b="1" dirty="0" smtClean="0">
                <a:latin typeface="メイリオ" pitchFamily="50" charset="-128"/>
                <a:ea typeface="メイリオ" pitchFamily="50" charset="-128"/>
                <a:cs typeface="メイリオ" pitchFamily="50" charset="-128"/>
              </a:rPr>
              <a:t>Outstanding Speed</a:t>
            </a:r>
          </a:p>
          <a:p>
            <a:pPr lvl="1"/>
            <a:r>
              <a:rPr lang="en-US" altLang="ja-JP" sz="1800" dirty="0" smtClean="0">
                <a:latin typeface="メイリオ" pitchFamily="50" charset="-128"/>
                <a:ea typeface="メイリオ" pitchFamily="50" charset="-128"/>
                <a:cs typeface="メイリオ" pitchFamily="50" charset="-128"/>
              </a:rPr>
              <a:t>High productivity with staggered dual-head design and large droplet</a:t>
            </a:r>
          </a:p>
          <a:p>
            <a:pPr lvl="2"/>
            <a:r>
              <a:rPr lang="en-US" altLang="ja-JP" sz="1500" dirty="0" smtClean="0">
                <a:latin typeface="メイリオ" pitchFamily="50" charset="-128"/>
                <a:ea typeface="メイリオ" pitchFamily="50" charset="-128"/>
                <a:cs typeface="メイリオ" pitchFamily="50" charset="-128"/>
              </a:rPr>
              <a:t>2 print heads aligned in stagger configuration performs wide band printing</a:t>
            </a:r>
          </a:p>
          <a:p>
            <a:pPr lvl="2"/>
            <a:r>
              <a:rPr lang="en-US" altLang="ja-JP" sz="1600" dirty="0" smtClean="0">
                <a:latin typeface="メイリオ" pitchFamily="50" charset="-128"/>
                <a:ea typeface="メイリオ" pitchFamily="50" charset="-128"/>
                <a:cs typeface="メイリオ" pitchFamily="50" charset="-128"/>
              </a:rPr>
              <a:t>Max drop size of 35pl enables high speed &amp; high density printing</a:t>
            </a:r>
            <a:endParaRPr lang="en-US" altLang="ja-JP" dirty="0" smtClean="0">
              <a:latin typeface="メイリオ" pitchFamily="50" charset="-128"/>
              <a:ea typeface="メイリオ" pitchFamily="50" charset="-128"/>
              <a:cs typeface="メイリオ" pitchFamily="50" charset="-128"/>
            </a:endParaRPr>
          </a:p>
          <a:p>
            <a:pPr lvl="1"/>
            <a:r>
              <a:rPr lang="en-US" altLang="ja-JP" sz="1800" dirty="0" smtClean="0">
                <a:latin typeface="メイリオ" pitchFamily="50" charset="-128"/>
                <a:ea typeface="メイリオ" pitchFamily="50" charset="-128"/>
                <a:cs typeface="メイリオ" pitchFamily="50" charset="-128"/>
              </a:rPr>
              <a:t>Less bleeding results even in high speed printing </a:t>
            </a:r>
          </a:p>
          <a:p>
            <a:pPr lvl="2"/>
            <a:r>
              <a:rPr lang="en-US" altLang="ja-JP" sz="1600" dirty="0" smtClean="0">
                <a:latin typeface="メイリオ" pitchFamily="50" charset="-128"/>
                <a:ea typeface="メイリオ" pitchFamily="50" charset="-128"/>
                <a:cs typeface="メイリオ" pitchFamily="50" charset="-128"/>
              </a:rPr>
              <a:t> High speed and high density printing without bleeding by fast drying ink, </a:t>
            </a:r>
          </a:p>
          <a:p>
            <a:pPr lvl="2">
              <a:buNone/>
            </a:pPr>
            <a:r>
              <a:rPr lang="en-US" altLang="ja-JP" sz="1600" dirty="0" smtClean="0">
                <a:latin typeface="メイリオ" pitchFamily="50" charset="-128"/>
                <a:ea typeface="メイリオ" pitchFamily="50" charset="-128"/>
                <a:cs typeface="メイリオ" pitchFamily="50" charset="-128"/>
              </a:rPr>
              <a:t>      SS21, and 3-way intelligent heater </a:t>
            </a:r>
          </a:p>
          <a:p>
            <a:pPr lvl="2"/>
            <a:endParaRPr lang="en-US" altLang="ja-JP" dirty="0" smtClean="0">
              <a:latin typeface="メイリオ" pitchFamily="50" charset="-128"/>
              <a:ea typeface="メイリオ" pitchFamily="50" charset="-128"/>
              <a:cs typeface="メイリオ" pitchFamily="50" charset="-128"/>
            </a:endParaRPr>
          </a:p>
          <a:p>
            <a:r>
              <a:rPr lang="en-US" altLang="ja-JP" b="1" dirty="0" smtClean="0">
                <a:latin typeface="メイリオ" pitchFamily="50" charset="-128"/>
                <a:ea typeface="メイリオ" pitchFamily="50" charset="-128"/>
                <a:cs typeface="メイリオ" pitchFamily="50" charset="-128"/>
              </a:rPr>
              <a:t>Stunning Beauty</a:t>
            </a:r>
          </a:p>
          <a:p>
            <a:pPr lvl="1"/>
            <a:r>
              <a:rPr lang="en-US" altLang="ja-JP" sz="1800" dirty="0" smtClean="0">
                <a:latin typeface="メイリオ" pitchFamily="50" charset="-128"/>
                <a:ea typeface="メイリオ" pitchFamily="50" charset="-128"/>
                <a:cs typeface="メイリオ" pitchFamily="50" charset="-128"/>
              </a:rPr>
              <a:t>Brilliant color reproduction by various colors </a:t>
            </a:r>
          </a:p>
          <a:p>
            <a:pPr lvl="2"/>
            <a:r>
              <a:rPr lang="en-US" altLang="ja-JP" sz="1600" dirty="0" smtClean="0">
                <a:latin typeface="メイリオ" pitchFamily="50" charset="-128"/>
                <a:ea typeface="メイリオ" pitchFamily="50" charset="-128"/>
                <a:cs typeface="メイリオ" pitchFamily="50" charset="-128"/>
              </a:rPr>
              <a:t>Orange ink delivers wider color gamut printing</a:t>
            </a:r>
          </a:p>
          <a:p>
            <a:pPr lvl="2"/>
            <a:r>
              <a:rPr lang="en-US" altLang="ja-JP" sz="1600" dirty="0" smtClean="0">
                <a:latin typeface="メイリオ" pitchFamily="50" charset="-128"/>
                <a:ea typeface="メイリオ" pitchFamily="50" charset="-128"/>
                <a:cs typeface="メイリオ" pitchFamily="50" charset="-128"/>
              </a:rPr>
              <a:t>Light black ink produces accurate grayscale printing without color shifts</a:t>
            </a:r>
          </a:p>
          <a:p>
            <a:pPr lvl="2"/>
            <a:r>
              <a:rPr lang="en-US" altLang="ja-JP" sz="1600" dirty="0" smtClean="0">
                <a:latin typeface="メイリオ" pitchFamily="50" charset="-128"/>
                <a:ea typeface="メイリオ" pitchFamily="50" charset="-128"/>
                <a:cs typeface="メイリオ" pitchFamily="50" charset="-128"/>
              </a:rPr>
              <a:t>White ink ensures high opacity on transparent media</a:t>
            </a:r>
          </a:p>
          <a:p>
            <a:pPr lvl="1"/>
            <a:r>
              <a:rPr lang="en-US" altLang="ja-JP" sz="1800" dirty="0" err="1" smtClean="0">
                <a:latin typeface="メイリオ" pitchFamily="50" charset="-128"/>
                <a:ea typeface="メイリオ" pitchFamily="50" charset="-128"/>
                <a:cs typeface="メイリオ" pitchFamily="50" charset="-128"/>
              </a:rPr>
              <a:t>Mimaki’s</a:t>
            </a:r>
            <a:r>
              <a:rPr lang="en-US" altLang="ja-JP" sz="1800" dirty="0" smtClean="0">
                <a:latin typeface="メイリオ" pitchFamily="50" charset="-128"/>
                <a:ea typeface="メイリオ" pitchFamily="50" charset="-128"/>
                <a:cs typeface="メイリオ" pitchFamily="50" charset="-128"/>
              </a:rPr>
              <a:t> original technologies to perform high quality printing</a:t>
            </a:r>
          </a:p>
          <a:p>
            <a:pPr lvl="2"/>
            <a:r>
              <a:rPr lang="en-US" altLang="ja-JP" sz="1600" dirty="0" smtClean="0">
                <a:latin typeface="メイリオ" pitchFamily="50" charset="-128"/>
                <a:ea typeface="メイリオ" pitchFamily="50" charset="-128"/>
                <a:cs typeface="メイリオ" pitchFamily="50" charset="-128"/>
              </a:rPr>
              <a:t>Smooth image quality by waveform control and precise dot placing technology</a:t>
            </a:r>
            <a:endParaRPr lang="en-US" altLang="ja-JP" sz="1600" b="1" dirty="0" smtClean="0">
              <a:latin typeface="メイリオ" pitchFamily="50" charset="-128"/>
              <a:ea typeface="メイリオ" pitchFamily="50" charset="-128"/>
              <a:cs typeface="メイリオ" pitchFamily="50" charset="-128"/>
            </a:endParaRPr>
          </a:p>
          <a:p>
            <a:pPr lvl="2"/>
            <a:r>
              <a:rPr lang="en-US" altLang="ja-JP" sz="1600" dirty="0" smtClean="0">
                <a:latin typeface="メイリオ" pitchFamily="50" charset="-128"/>
                <a:ea typeface="メイリオ" pitchFamily="50" charset="-128"/>
                <a:cs typeface="メイリオ" pitchFamily="50" charset="-128"/>
              </a:rPr>
              <a:t>3-way intelligent heater optimizes dot sizes</a:t>
            </a:r>
          </a:p>
          <a:p>
            <a:pPr lvl="2"/>
            <a:r>
              <a:rPr lang="en-US" altLang="ja-JP" sz="1600" dirty="0" smtClean="0">
                <a:latin typeface="メイリオ" pitchFamily="50" charset="-128"/>
                <a:ea typeface="メイリオ" pitchFamily="50" charset="-128"/>
                <a:cs typeface="メイリオ" pitchFamily="50" charset="-128"/>
              </a:rPr>
              <a:t>MAPS3* eliminates banding and produces uneven print density </a:t>
            </a:r>
          </a:p>
          <a:p>
            <a:pPr lvl="2">
              <a:buNone/>
            </a:pPr>
            <a:r>
              <a:rPr lang="en-US" altLang="ja-JP" sz="1600" dirty="0" smtClean="0">
                <a:latin typeface="メイリオ" pitchFamily="50" charset="-128"/>
                <a:ea typeface="メイリオ" pitchFamily="50" charset="-128"/>
                <a:cs typeface="メイリオ" pitchFamily="50" charset="-128"/>
              </a:rPr>
              <a:t>     (*</a:t>
            </a:r>
            <a:r>
              <a:rPr lang="en-US" altLang="ja-JP" sz="1600" dirty="0" err="1" smtClean="0">
                <a:latin typeface="メイリオ" pitchFamily="50" charset="-128"/>
                <a:ea typeface="メイリオ" pitchFamily="50" charset="-128"/>
                <a:cs typeface="メイリオ" pitchFamily="50" charset="-128"/>
              </a:rPr>
              <a:t>Mimaki</a:t>
            </a:r>
            <a:r>
              <a:rPr lang="en-US" altLang="ja-JP" sz="1600" dirty="0" smtClean="0">
                <a:latin typeface="メイリオ" pitchFamily="50" charset="-128"/>
                <a:ea typeface="メイリオ" pitchFamily="50" charset="-128"/>
                <a:cs typeface="メイリオ" pitchFamily="50" charset="-128"/>
              </a:rPr>
              <a:t> Advanced Pass System 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20</a:t>
            </a:fld>
            <a:endParaRPr lang="ja-JP" altLang="en-US"/>
          </a:p>
        </p:txBody>
      </p:sp>
      <p:sp>
        <p:nvSpPr>
          <p:cNvPr id="6" name="Text Box 36"/>
          <p:cNvSpPr txBox="1">
            <a:spLocks noChangeArrowheads="1"/>
          </p:cNvSpPr>
          <p:nvPr/>
        </p:nvSpPr>
        <p:spPr bwMode="auto">
          <a:xfrm>
            <a:off x="432370" y="1244364"/>
            <a:ext cx="7956054" cy="1323439"/>
          </a:xfrm>
          <a:prstGeom prst="rect">
            <a:avLst/>
          </a:prstGeom>
          <a:noFill/>
          <a:ln w="9525">
            <a:noFill/>
            <a:miter lim="800000"/>
            <a:headEnd/>
            <a:tailEnd/>
          </a:ln>
        </p:spPr>
        <p:txBody>
          <a:bodyPr wrap="square">
            <a:spAutoFit/>
          </a:bodyPr>
          <a:lstStyle/>
          <a:p>
            <a:pPr eaLnBrk="0" hangingPunct="0"/>
            <a:r>
              <a:rPr kumimoji="0" lang="ja-JP" altLang="en-US" sz="1600" dirty="0" smtClean="0">
                <a:latin typeface="メイリオ" pitchFamily="50" charset="-128"/>
                <a:ea typeface="メイリオ" pitchFamily="50" charset="-128"/>
              </a:rPr>
              <a:t>①</a:t>
            </a:r>
            <a:r>
              <a:rPr kumimoji="0" lang="en-US" altLang="ja-JP" sz="1600" dirty="0" smtClean="0">
                <a:latin typeface="メイリオ" pitchFamily="50" charset="-128"/>
                <a:ea typeface="メイリオ" pitchFamily="50" charset="-128"/>
              </a:rPr>
              <a:t>The ink on the wiper is automatically cleaned up after cleaning.</a:t>
            </a:r>
          </a:p>
          <a:p>
            <a:pPr eaLnBrk="0" hangingPunct="0"/>
            <a:r>
              <a:rPr kumimoji="0" lang="ja-JP" altLang="en-US" sz="1600" dirty="0" smtClean="0">
                <a:latin typeface="メイリオ" pitchFamily="50" charset="-128"/>
                <a:ea typeface="メイリオ" pitchFamily="50" charset="-128"/>
              </a:rPr>
              <a:t>　</a:t>
            </a:r>
            <a:r>
              <a:rPr kumimoji="0" lang="en-US" altLang="ja-JP" sz="1600" dirty="0" smtClean="0">
                <a:latin typeface="メイリオ" pitchFamily="50" charset="-128"/>
                <a:ea typeface="メイリオ" pitchFamily="50" charset="-128"/>
              </a:rPr>
              <a:t>The ink on the wiper does not attached to the nozzles. This allows for the </a:t>
            </a:r>
          </a:p>
          <a:p>
            <a:pPr eaLnBrk="0" hangingPunct="0"/>
            <a:r>
              <a:rPr kumimoji="0" lang="en-US" altLang="ja-JP" sz="1600" dirty="0" smtClean="0">
                <a:latin typeface="メイリオ" pitchFamily="50" charset="-128"/>
                <a:ea typeface="メイリオ" pitchFamily="50" charset="-128"/>
              </a:rPr>
              <a:t>   stable firing of ink.</a:t>
            </a:r>
          </a:p>
          <a:p>
            <a:pPr eaLnBrk="0" hangingPunct="0"/>
            <a:r>
              <a:rPr kumimoji="0" lang="ja-JP" altLang="en-US" sz="1600" dirty="0" smtClean="0">
                <a:latin typeface="メイリオ" pitchFamily="50" charset="-128"/>
                <a:ea typeface="メイリオ" pitchFamily="50" charset="-128"/>
              </a:rPr>
              <a:t>②</a:t>
            </a:r>
            <a:r>
              <a:rPr kumimoji="0" lang="en-US" altLang="ja-JP" sz="1600" dirty="0" smtClean="0">
                <a:latin typeface="メイリオ" pitchFamily="50" charset="-128"/>
                <a:ea typeface="メイリオ" pitchFamily="50" charset="-128"/>
              </a:rPr>
              <a:t>The daily maintenance becomes easier because the wiper is cleaned up </a:t>
            </a:r>
          </a:p>
          <a:p>
            <a:pPr eaLnBrk="0" hangingPunct="0"/>
            <a:r>
              <a:rPr kumimoji="0" lang="en-US" altLang="ja-JP" sz="1600" dirty="0" smtClean="0">
                <a:latin typeface="メイリオ" pitchFamily="50" charset="-128"/>
                <a:ea typeface="メイリオ" pitchFamily="50" charset="-128"/>
              </a:rPr>
              <a:t>   automatically.</a:t>
            </a:r>
          </a:p>
        </p:txBody>
      </p:sp>
      <p:sp>
        <p:nvSpPr>
          <p:cNvPr id="7" name="角丸四角形 6"/>
          <p:cNvSpPr/>
          <p:nvPr/>
        </p:nvSpPr>
        <p:spPr>
          <a:xfrm>
            <a:off x="251520" y="1006128"/>
            <a:ext cx="8280920" cy="155877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8" name="角丸四角形 7"/>
          <p:cNvSpPr/>
          <p:nvPr/>
        </p:nvSpPr>
        <p:spPr>
          <a:xfrm>
            <a:off x="539552" y="836712"/>
            <a:ext cx="3240360" cy="3600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Automatic Wiper Cleaning</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grpSp>
        <p:nvGrpSpPr>
          <p:cNvPr id="2" name="グループ化 19"/>
          <p:cNvGrpSpPr/>
          <p:nvPr/>
        </p:nvGrpSpPr>
        <p:grpSpPr>
          <a:xfrm>
            <a:off x="395536" y="3212977"/>
            <a:ext cx="7056784" cy="3273816"/>
            <a:chOff x="179512" y="3212977"/>
            <a:chExt cx="7056784" cy="3273816"/>
          </a:xfrm>
        </p:grpSpPr>
        <p:pic>
          <p:nvPicPr>
            <p:cNvPr id="9" name="コンテンツ プレースホルダ 9" descr="P1010043.JPG"/>
            <p:cNvPicPr>
              <a:picLocks noChangeAspect="1"/>
            </p:cNvPicPr>
            <p:nvPr/>
          </p:nvPicPr>
          <p:blipFill>
            <a:blip r:embed="rId2" cstate="print"/>
            <a:stretch>
              <a:fillRect/>
            </a:stretch>
          </p:blipFill>
          <p:spPr>
            <a:xfrm>
              <a:off x="2483768" y="3212977"/>
              <a:ext cx="3567094" cy="3273816"/>
            </a:xfrm>
            <a:prstGeom prst="rect">
              <a:avLst/>
            </a:prstGeom>
          </p:spPr>
        </p:pic>
        <p:grpSp>
          <p:nvGrpSpPr>
            <p:cNvPr id="3" name="グループ化 6"/>
            <p:cNvGrpSpPr/>
            <p:nvPr/>
          </p:nvGrpSpPr>
          <p:grpSpPr>
            <a:xfrm>
              <a:off x="1043608" y="3356992"/>
              <a:ext cx="4056453" cy="1944217"/>
              <a:chOff x="3419872" y="1412776"/>
              <a:chExt cx="4056453" cy="1944217"/>
            </a:xfrm>
            <a:solidFill>
              <a:schemeClr val="bg1"/>
            </a:solidFill>
          </p:grpSpPr>
          <p:cxnSp>
            <p:nvCxnSpPr>
              <p:cNvPr id="11" name="直線矢印コネクタ 10"/>
              <p:cNvCxnSpPr/>
              <p:nvPr/>
            </p:nvCxnSpPr>
            <p:spPr>
              <a:xfrm flipH="1" flipV="1">
                <a:off x="6516216" y="2852936"/>
                <a:ext cx="960109" cy="504057"/>
              </a:xfrm>
              <a:prstGeom prst="straightConnector1">
                <a:avLst/>
              </a:prstGeom>
              <a:grpFill/>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419872" y="1412776"/>
                <a:ext cx="2232248" cy="369332"/>
              </a:xfrm>
              <a:prstGeom prst="rect">
                <a:avLst/>
              </a:prstGeom>
              <a:grpFill/>
              <a:ln w="44450">
                <a:solidFill>
                  <a:srgbClr val="FF0000"/>
                </a:solidFill>
              </a:ln>
            </p:spPr>
            <p:txBody>
              <a:bodyPr wrap="square" rtlCol="0" anchor="ctr">
                <a:spAutoFit/>
              </a:bodyPr>
              <a:lstStyle/>
              <a:p>
                <a:pPr algn="ctr"/>
                <a:r>
                  <a:rPr lang="ja-JP" altLang="en-US" dirty="0" smtClean="0">
                    <a:latin typeface="メイリオ" pitchFamily="50" charset="-128"/>
                    <a:ea typeface="メイリオ" pitchFamily="50" charset="-128"/>
                    <a:cs typeface="メイリオ" pitchFamily="50" charset="-128"/>
                  </a:rPr>
                  <a:t>①</a:t>
                </a:r>
                <a:r>
                  <a:rPr lang="en-US" altLang="ja-JP" dirty="0" smtClean="0">
                    <a:latin typeface="メイリオ" pitchFamily="50" charset="-128"/>
                    <a:ea typeface="メイリオ" pitchFamily="50" charset="-128"/>
                    <a:cs typeface="メイリオ" pitchFamily="50" charset="-128"/>
                  </a:rPr>
                  <a:t>Washing liquid </a:t>
                </a:r>
                <a:endParaRPr kumimoji="1" lang="ja-JP" altLang="en-US" dirty="0">
                  <a:latin typeface="メイリオ" pitchFamily="50" charset="-128"/>
                  <a:ea typeface="メイリオ" pitchFamily="50" charset="-128"/>
                  <a:cs typeface="メイリオ" pitchFamily="50" charset="-128"/>
                </a:endParaRPr>
              </a:p>
            </p:txBody>
          </p:sp>
        </p:grpSp>
        <p:sp>
          <p:nvSpPr>
            <p:cNvPr id="13" name="テキスト ボックス 12"/>
            <p:cNvSpPr txBox="1"/>
            <p:nvPr/>
          </p:nvSpPr>
          <p:spPr>
            <a:xfrm>
              <a:off x="5508104" y="5229200"/>
              <a:ext cx="1728192" cy="369332"/>
            </a:xfrm>
            <a:prstGeom prst="rect">
              <a:avLst/>
            </a:prstGeom>
            <a:solidFill>
              <a:schemeClr val="bg1"/>
            </a:solidFill>
            <a:ln w="44450">
              <a:solidFill>
                <a:schemeClr val="accent1"/>
              </a:solidFill>
            </a:ln>
          </p:spPr>
          <p:txBody>
            <a:bodyPr wrap="square" rtlCol="0" anchor="ctr">
              <a:spAutoFit/>
            </a:bodyPr>
            <a:lstStyle/>
            <a:p>
              <a:pPr algn="ctr"/>
              <a:r>
                <a:rPr lang="ja-JP" altLang="en-US" dirty="0" smtClean="0">
                  <a:latin typeface="メイリオ" pitchFamily="50" charset="-128"/>
                  <a:ea typeface="メイリオ" pitchFamily="50" charset="-128"/>
                  <a:cs typeface="メイリオ" pitchFamily="50" charset="-128"/>
                </a:rPr>
                <a:t>②</a:t>
              </a:r>
              <a:r>
                <a:rPr lang="en-US" altLang="ja-JP" dirty="0" smtClean="0">
                  <a:latin typeface="メイリオ" pitchFamily="50" charset="-128"/>
                  <a:ea typeface="メイリオ" pitchFamily="50" charset="-128"/>
                  <a:cs typeface="メイリオ" pitchFamily="50" charset="-128"/>
                </a:rPr>
                <a:t>Wipe out </a:t>
              </a:r>
              <a:endParaRPr kumimoji="1" lang="ja-JP" altLang="en-US" dirty="0">
                <a:latin typeface="メイリオ" pitchFamily="50" charset="-128"/>
                <a:ea typeface="メイリオ" pitchFamily="50" charset="-128"/>
                <a:cs typeface="メイリオ" pitchFamily="50" charset="-128"/>
              </a:endParaRPr>
            </a:p>
          </p:txBody>
        </p:sp>
        <p:cxnSp>
          <p:nvCxnSpPr>
            <p:cNvPr id="14" name="直線矢印コネクタ 13"/>
            <p:cNvCxnSpPr/>
            <p:nvPr/>
          </p:nvCxnSpPr>
          <p:spPr>
            <a:xfrm>
              <a:off x="3275856" y="3717032"/>
              <a:ext cx="0" cy="793676"/>
            </a:xfrm>
            <a:prstGeom prst="straightConnector1">
              <a:avLst/>
            </a:prstGeom>
            <a:solidFill>
              <a:schemeClr val="bg1"/>
            </a:solidFill>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79512" y="4581128"/>
              <a:ext cx="2304256" cy="369332"/>
            </a:xfrm>
            <a:prstGeom prst="rect">
              <a:avLst/>
            </a:prstGeom>
            <a:solidFill>
              <a:schemeClr val="bg1"/>
            </a:solidFill>
            <a:ln w="44450">
              <a:solidFill>
                <a:schemeClr val="accent3"/>
              </a:solidFill>
            </a:ln>
          </p:spPr>
          <p:txBody>
            <a:bodyPr wrap="square" rtlCol="0" anchor="ctr">
              <a:spAutoFit/>
            </a:bodyPr>
            <a:lstStyle/>
            <a:p>
              <a:pPr algn="ctr"/>
              <a:r>
                <a:rPr lang="en-US" altLang="ja-JP" dirty="0" smtClean="0">
                  <a:latin typeface="メイリオ" pitchFamily="50" charset="-128"/>
                  <a:ea typeface="メイリオ" pitchFamily="50" charset="-128"/>
                  <a:cs typeface="メイリオ" pitchFamily="50" charset="-128"/>
                </a:rPr>
                <a:t>Wiper Cleaner</a:t>
              </a:r>
              <a:endParaRPr kumimoji="1" lang="ja-JP" altLang="en-US" dirty="0">
                <a:latin typeface="メイリオ" pitchFamily="50" charset="-128"/>
                <a:ea typeface="メイリオ" pitchFamily="50" charset="-128"/>
                <a:cs typeface="メイリオ" pitchFamily="50" charset="-128"/>
              </a:endParaRPr>
            </a:p>
          </p:txBody>
        </p:sp>
        <p:sp>
          <p:nvSpPr>
            <p:cNvPr id="16" name="フローチャート: 処理 15"/>
            <p:cNvSpPr/>
            <p:nvPr/>
          </p:nvSpPr>
          <p:spPr>
            <a:xfrm>
              <a:off x="2627784" y="4005064"/>
              <a:ext cx="1296144" cy="936104"/>
            </a:xfrm>
            <a:prstGeom prst="flowChartProcess">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角丸四角形 16"/>
          <p:cNvSpPr/>
          <p:nvPr/>
        </p:nvSpPr>
        <p:spPr>
          <a:xfrm>
            <a:off x="2555776" y="2708920"/>
            <a:ext cx="3816424" cy="3745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メイリオ" pitchFamily="50" charset="-128"/>
                <a:ea typeface="メイリオ" pitchFamily="50" charset="-128"/>
              </a:rPr>
              <a:t>【Automatic Wiper Cleaning】</a:t>
            </a:r>
            <a:endParaRPr lang="en-US" altLang="ja-JP" sz="2000" dirty="0" smtClean="0">
              <a:solidFill>
                <a:schemeClr val="tx1"/>
              </a:solidFill>
              <a:latin typeface="メイリオ" pitchFamily="50" charset="-128"/>
              <a:ea typeface="メイリオ" pitchFamily="50" charset="-128"/>
              <a:cs typeface="メイリオ" pitchFamily="50" charset="-128"/>
            </a:endParaRPr>
          </a:p>
        </p:txBody>
      </p:sp>
      <p:sp>
        <p:nvSpPr>
          <p:cNvPr id="19" name="タイトル 1"/>
          <p:cNvSpPr txBox="1">
            <a:spLocks/>
          </p:cNvSpPr>
          <p:nvPr/>
        </p:nvSpPr>
        <p:spPr>
          <a:xfrm>
            <a:off x="169168" y="58614"/>
            <a:ext cx="8507288"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Continuous Operation</a:t>
            </a:r>
            <a:r>
              <a:rPr kumimoji="1" lang="ja-JP" altLang="en-US" sz="24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③ </a:t>
            </a:r>
            <a:r>
              <a:rPr kumimoji="1" lang="en-US" altLang="ja-JP" sz="24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Automatic Wiper Cleaning </a:t>
            </a:r>
            <a:endParaRPr kumimoji="1" lang="ja-JP" altLang="en-US" sz="24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yosuke_nakayama\Documents\①SG製品\(C)JV300_150\写真\JPG\14.jpg"/>
          <p:cNvPicPr>
            <a:picLocks noChangeAspect="1" noChangeArrowheads="1"/>
          </p:cNvPicPr>
          <p:nvPr/>
        </p:nvPicPr>
        <p:blipFill>
          <a:blip r:embed="rId2" cstate="print"/>
          <a:srcRect/>
          <a:stretch>
            <a:fillRect/>
          </a:stretch>
        </p:blipFill>
        <p:spPr bwMode="auto">
          <a:xfrm>
            <a:off x="395536" y="4509119"/>
            <a:ext cx="2484009" cy="1656185"/>
          </a:xfrm>
          <a:prstGeom prst="rect">
            <a:avLst/>
          </a:prstGeom>
          <a:noFill/>
        </p:spPr>
      </p:pic>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21</a:t>
            </a:fld>
            <a:endParaRPr lang="ja-JP" altLang="en-US"/>
          </a:p>
        </p:txBody>
      </p:sp>
      <p:sp>
        <p:nvSpPr>
          <p:cNvPr id="6" name="角丸四角形 5"/>
          <p:cNvSpPr/>
          <p:nvPr/>
        </p:nvSpPr>
        <p:spPr>
          <a:xfrm>
            <a:off x="251520" y="1006128"/>
            <a:ext cx="8280920" cy="105472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7" name="Text Box 36"/>
          <p:cNvSpPr txBox="1">
            <a:spLocks noChangeArrowheads="1"/>
          </p:cNvSpPr>
          <p:nvPr/>
        </p:nvSpPr>
        <p:spPr bwMode="auto">
          <a:xfrm>
            <a:off x="432370" y="1332057"/>
            <a:ext cx="7956054" cy="584775"/>
          </a:xfrm>
          <a:prstGeom prst="rect">
            <a:avLst/>
          </a:prstGeom>
          <a:noFill/>
          <a:ln w="9525">
            <a:noFill/>
            <a:miter lim="800000"/>
            <a:headEnd/>
            <a:tailEnd/>
          </a:ln>
        </p:spPr>
        <p:txBody>
          <a:bodyPr wrap="square">
            <a:spAutoFit/>
          </a:bodyPr>
          <a:lstStyle/>
          <a:p>
            <a:pPr eaLnBrk="0" hangingPunct="0"/>
            <a:r>
              <a:rPr kumimoji="0" lang="en-US" altLang="ja-JP" sz="1600" dirty="0" smtClean="0">
                <a:latin typeface="メイリオ" pitchFamily="50" charset="-128"/>
                <a:ea typeface="メイリオ" pitchFamily="50" charset="-128"/>
              </a:rPr>
              <a:t>*Various information can be sent from printer to mobile phone by email.</a:t>
            </a:r>
          </a:p>
          <a:p>
            <a:pPr eaLnBrk="0" hangingPunct="0"/>
            <a:r>
              <a:rPr kumimoji="0" lang="en-US" altLang="ja-JP" sz="1600" dirty="0" smtClean="0">
                <a:latin typeface="メイリオ" pitchFamily="50" charset="-128"/>
                <a:ea typeface="メイリオ" pitchFamily="50" charset="-128"/>
              </a:rPr>
              <a:t>*Printer status can be monitored remotely allowing for unattended printing.</a:t>
            </a:r>
          </a:p>
        </p:txBody>
      </p:sp>
      <p:sp>
        <p:nvSpPr>
          <p:cNvPr id="8" name="角丸四角形 7"/>
          <p:cNvSpPr/>
          <p:nvPr/>
        </p:nvSpPr>
        <p:spPr>
          <a:xfrm>
            <a:off x="539552" y="836712"/>
            <a:ext cx="2736304" cy="3600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Event Mail Notification</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grpSp>
        <p:nvGrpSpPr>
          <p:cNvPr id="3" name="グループ化 25"/>
          <p:cNvGrpSpPr/>
          <p:nvPr/>
        </p:nvGrpSpPr>
        <p:grpSpPr>
          <a:xfrm>
            <a:off x="611560" y="2564904"/>
            <a:ext cx="7989594" cy="3325809"/>
            <a:chOff x="611560" y="2625766"/>
            <a:chExt cx="7989594" cy="3325809"/>
          </a:xfrm>
        </p:grpSpPr>
        <p:grpSp>
          <p:nvGrpSpPr>
            <p:cNvPr id="5" name="グループ化 24"/>
            <p:cNvGrpSpPr/>
            <p:nvPr/>
          </p:nvGrpSpPr>
          <p:grpSpPr>
            <a:xfrm>
              <a:off x="611560" y="2625766"/>
              <a:ext cx="7989594" cy="3325809"/>
              <a:chOff x="611560" y="2337734"/>
              <a:chExt cx="7989594" cy="3325809"/>
            </a:xfrm>
          </p:grpSpPr>
          <p:grpSp>
            <p:nvGrpSpPr>
              <p:cNvPr id="9" name="グループ化 32"/>
              <p:cNvGrpSpPr/>
              <p:nvPr/>
            </p:nvGrpSpPr>
            <p:grpSpPr>
              <a:xfrm>
                <a:off x="1043608" y="4065926"/>
                <a:ext cx="7396024" cy="1597617"/>
                <a:chOff x="971600" y="4065926"/>
                <a:chExt cx="7396024" cy="1597617"/>
              </a:xfrm>
            </p:grpSpPr>
            <p:pic>
              <p:nvPicPr>
                <p:cNvPr id="10"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4139952" y="4445711"/>
                  <a:ext cx="1925855" cy="1199881"/>
                </a:xfrm>
                <a:prstGeom prst="rect">
                  <a:avLst/>
                </a:prstGeom>
              </p:spPr>
            </p:pic>
            <p:pic>
              <p:nvPicPr>
                <p:cNvPr id="1027" name="Picture 3" descr="C:\Users\ryosuke_nakayama\Desktop\スマホ.png"/>
                <p:cNvPicPr>
                  <a:picLocks noChangeAspect="1" noChangeArrowheads="1"/>
                </p:cNvPicPr>
                <p:nvPr/>
              </p:nvPicPr>
              <p:blipFill>
                <a:blip r:embed="rId4" cstate="print"/>
                <a:srcRect/>
                <a:stretch>
                  <a:fillRect/>
                </a:stretch>
              </p:blipFill>
              <p:spPr bwMode="auto">
                <a:xfrm>
                  <a:off x="7164288" y="4373703"/>
                  <a:ext cx="760144" cy="1289840"/>
                </a:xfrm>
                <a:prstGeom prst="rect">
                  <a:avLst/>
                </a:prstGeom>
                <a:noFill/>
              </p:spPr>
            </p:pic>
            <p:cxnSp>
              <p:nvCxnSpPr>
                <p:cNvPr id="15" name="直線矢印コネクタ 14"/>
                <p:cNvCxnSpPr/>
                <p:nvPr/>
              </p:nvCxnSpPr>
              <p:spPr>
                <a:xfrm>
                  <a:off x="2886788" y="5090415"/>
                  <a:ext cx="1224136" cy="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030804" y="4797152"/>
                  <a:ext cx="550151" cy="307777"/>
                </a:xfrm>
                <a:prstGeom prst="rect">
                  <a:avLst/>
                </a:prstGeom>
                <a:no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USB</a:t>
                  </a:r>
                  <a:endParaRPr kumimoji="1" lang="ja-JP" altLang="en-US" sz="1400" dirty="0">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4388760" y="4281950"/>
                  <a:ext cx="700833" cy="307777"/>
                </a:xfrm>
                <a:prstGeom prst="rect">
                  <a:avLst/>
                </a:prstGeom>
                <a:no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&lt;PC&gt;</a:t>
                  </a:r>
                  <a:endParaRPr kumimoji="1" lang="ja-JP" altLang="en-US" sz="1400"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6732240" y="4065926"/>
                  <a:ext cx="1635384" cy="307777"/>
                </a:xfrm>
                <a:prstGeom prst="rect">
                  <a:avLst/>
                </a:prstGeom>
                <a:no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&lt;Mobile phone&gt;</a:t>
                  </a:r>
                  <a:endParaRPr kumimoji="1" lang="ja-JP" altLang="en-US" sz="1400" dirty="0">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971600" y="4190197"/>
                  <a:ext cx="1055097" cy="307777"/>
                </a:xfrm>
                <a:prstGeom prst="rect">
                  <a:avLst/>
                </a:prstGeom>
                <a:no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&lt;Printer&gt;</a:t>
                  </a:r>
                  <a:endParaRPr kumimoji="1" lang="ja-JP" altLang="en-US" sz="1400" dirty="0">
                    <a:latin typeface="メイリオ" pitchFamily="50" charset="-128"/>
                    <a:ea typeface="メイリオ" pitchFamily="50" charset="-128"/>
                    <a:cs typeface="メイリオ" pitchFamily="50" charset="-128"/>
                  </a:endParaRPr>
                </a:p>
              </p:txBody>
            </p:sp>
          </p:grpSp>
          <p:sp>
            <p:nvSpPr>
              <p:cNvPr id="30" name="テキスト ボックス 29"/>
              <p:cNvSpPr txBox="1"/>
              <p:nvPr/>
            </p:nvSpPr>
            <p:spPr>
              <a:xfrm>
                <a:off x="611560" y="2985806"/>
                <a:ext cx="2229585" cy="584775"/>
              </a:xfrm>
              <a:prstGeom prst="rect">
                <a:avLst/>
              </a:prstGeom>
              <a:solidFill>
                <a:srgbClr val="FFFF00"/>
              </a:solidFill>
            </p:spPr>
            <p:txBody>
              <a:bodyPr wrap="none" rtlCol="0">
                <a:spAutoFit/>
              </a:bodyPr>
              <a:lstStyle/>
              <a:p>
                <a:r>
                  <a:rPr kumimoji="1" lang="en-US" altLang="ja-JP" sz="1600" dirty="0" smtClean="0">
                    <a:latin typeface="メイリオ" pitchFamily="50" charset="-128"/>
                    <a:ea typeface="メイリオ" pitchFamily="50" charset="-128"/>
                    <a:cs typeface="メイリオ" pitchFamily="50" charset="-128"/>
                  </a:rPr>
                  <a:t>Print start/complete</a:t>
                </a:r>
              </a:p>
              <a:p>
                <a:r>
                  <a:rPr lang="en-US" altLang="ja-JP" sz="1600" dirty="0" smtClean="0">
                    <a:latin typeface="メイリオ" pitchFamily="50" charset="-128"/>
                    <a:ea typeface="メイリオ" pitchFamily="50" charset="-128"/>
                    <a:cs typeface="メイリオ" pitchFamily="50" charset="-128"/>
                  </a:rPr>
                  <a:t>Error/Warning</a:t>
                </a:r>
                <a:endParaRPr kumimoji="1" lang="ja-JP" altLang="en-US" sz="1600" dirty="0">
                  <a:latin typeface="メイリオ" pitchFamily="50" charset="-128"/>
                  <a:ea typeface="メイリオ" pitchFamily="50" charset="-128"/>
                  <a:cs typeface="メイリオ" pitchFamily="50" charset="-128"/>
                </a:endParaRPr>
              </a:p>
            </p:txBody>
          </p:sp>
          <p:cxnSp>
            <p:nvCxnSpPr>
              <p:cNvPr id="34" name="直線矢印コネクタ 33"/>
              <p:cNvCxnSpPr/>
              <p:nvPr/>
            </p:nvCxnSpPr>
            <p:spPr>
              <a:xfrm flipV="1">
                <a:off x="2442621" y="3212976"/>
                <a:ext cx="977251" cy="72008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3347864" y="2337734"/>
                <a:ext cx="230425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Internet</a:t>
                </a:r>
                <a:endParaRPr kumimoji="1" lang="ja-JP" altLang="en-US" dirty="0"/>
              </a:p>
            </p:txBody>
          </p:sp>
          <p:cxnSp>
            <p:nvCxnSpPr>
              <p:cNvPr id="37" name="直線矢印コネクタ 36"/>
              <p:cNvCxnSpPr/>
              <p:nvPr/>
            </p:nvCxnSpPr>
            <p:spPr>
              <a:xfrm>
                <a:off x="5940152" y="3057814"/>
                <a:ext cx="936104" cy="515202"/>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020272" y="3522494"/>
                <a:ext cx="1580882" cy="338554"/>
              </a:xfrm>
              <a:prstGeom prst="rect">
                <a:avLst/>
              </a:prstGeom>
              <a:solidFill>
                <a:srgbClr val="FFFF00"/>
              </a:solid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Mail reception</a:t>
                </a:r>
                <a:endParaRPr kumimoji="1" lang="ja-JP" altLang="en-US" sz="1600" dirty="0">
                  <a:latin typeface="メイリオ" pitchFamily="50" charset="-128"/>
                  <a:ea typeface="メイリオ" pitchFamily="50" charset="-128"/>
                  <a:cs typeface="メイリオ" pitchFamily="50" charset="-128"/>
                </a:endParaRPr>
              </a:p>
            </p:txBody>
          </p:sp>
        </p:grpSp>
        <p:sp>
          <p:nvSpPr>
            <p:cNvPr id="42" name="テキスト ボックス 41"/>
            <p:cNvSpPr txBox="1"/>
            <p:nvPr/>
          </p:nvSpPr>
          <p:spPr>
            <a:xfrm>
              <a:off x="2915816" y="3861048"/>
              <a:ext cx="590226" cy="338554"/>
            </a:xfrm>
            <a:prstGeom prst="rect">
              <a:avLst/>
            </a:prstGeom>
            <a:noFill/>
          </p:spPr>
          <p:txBody>
            <a:bodyPr wrap="none" rtlCol="0">
              <a:spAutoFit/>
            </a:bodyPr>
            <a:lstStyle/>
            <a:p>
              <a:r>
                <a:rPr kumimoji="1" lang="en-US" altLang="ja-JP" sz="1600" dirty="0" smtClean="0">
                  <a:latin typeface="メイリオ" pitchFamily="50" charset="-128"/>
                  <a:ea typeface="メイリオ" pitchFamily="50" charset="-128"/>
                  <a:cs typeface="メイリオ" pitchFamily="50" charset="-128"/>
                </a:rPr>
                <a:t>LAN</a:t>
              </a:r>
              <a:endParaRPr kumimoji="1" lang="ja-JP" altLang="en-US" sz="1600" dirty="0">
                <a:latin typeface="メイリオ" pitchFamily="50" charset="-128"/>
                <a:ea typeface="メイリオ" pitchFamily="50" charset="-128"/>
                <a:cs typeface="メイリオ" pitchFamily="50" charset="-128"/>
              </a:endParaRPr>
            </a:p>
          </p:txBody>
        </p:sp>
      </p:grpSp>
      <p:sp>
        <p:nvSpPr>
          <p:cNvPr id="25" name="タイトル 1"/>
          <p:cNvSpPr txBox="1">
            <a:spLocks/>
          </p:cNvSpPr>
          <p:nvPr/>
        </p:nvSpPr>
        <p:spPr>
          <a:xfrm>
            <a:off x="169168" y="58614"/>
            <a:ext cx="8507288"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Continuous Operation</a:t>
            </a:r>
            <a:r>
              <a:rPr kumimoji="1" lang="ja-JP" altLang="en-US"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④ </a:t>
            </a: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Event Mail Notification </a:t>
            </a:r>
            <a:endParaRPr kumimoji="1" lang="ja-JP" altLang="en-US" sz="2400" b="1" i="0" u="none" strike="noStrike" kern="1200" spc="0" normalizeH="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107504" y="6546830"/>
            <a:ext cx="2423420" cy="338554"/>
          </a:xfrm>
          <a:prstGeom prst="rect">
            <a:avLst/>
          </a:prstGeom>
          <a:noFill/>
        </p:spPr>
        <p:txBody>
          <a:bodyPr wrap="none" rtlCol="0">
            <a:spAutoFit/>
          </a:bodyPr>
          <a:lstStyle/>
          <a:p>
            <a:r>
              <a:rPr kumimoji="1" lang="en-US" altLang="ja-JP" sz="1600" dirty="0" smtClean="0"/>
              <a:t>Available in August,2014</a:t>
            </a:r>
            <a:endParaRPr kumimoji="1" lang="ja-JP" alt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22</a:t>
            </a:fld>
            <a:endParaRPr lang="ja-JP" altLang="en-US"/>
          </a:p>
        </p:txBody>
      </p:sp>
      <p:sp>
        <p:nvSpPr>
          <p:cNvPr id="58" name="テキスト ボックス 57"/>
          <p:cNvSpPr txBox="1">
            <a:spLocks noChangeArrowheads="1"/>
          </p:cNvSpPr>
          <p:nvPr/>
        </p:nvSpPr>
        <p:spPr bwMode="auto">
          <a:xfrm>
            <a:off x="323528" y="1225218"/>
            <a:ext cx="8280920" cy="58477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cs typeface="Arial" pitchFamily="34" charset="0"/>
              </a:rPr>
              <a:t>By circulating the white ink in the line, the settlement of pigments is prevented. This allows for the stable printing with out nozzle clogging.</a:t>
            </a:r>
            <a:r>
              <a:rPr lang="en-US" altLang="ja-JP" sz="1200" b="1" dirty="0" smtClean="0">
                <a:latin typeface="メイリオ" pitchFamily="50" charset="-128"/>
                <a:ea typeface="メイリオ" pitchFamily="50" charset="-128"/>
              </a:rPr>
              <a:t>   </a:t>
            </a:r>
            <a:endParaRPr lang="en-US" altLang="ja-JP" sz="1200" dirty="0" smtClean="0">
              <a:latin typeface="メイリオ" pitchFamily="50" charset="-128"/>
              <a:ea typeface="メイリオ" pitchFamily="50" charset="-128"/>
            </a:endParaRPr>
          </a:p>
        </p:txBody>
      </p:sp>
      <p:sp>
        <p:nvSpPr>
          <p:cNvPr id="167" name="四角形吹き出し 166"/>
          <p:cNvSpPr/>
          <p:nvPr/>
        </p:nvSpPr>
        <p:spPr>
          <a:xfrm>
            <a:off x="6084168" y="2276872"/>
            <a:ext cx="2088232" cy="864096"/>
          </a:xfrm>
          <a:prstGeom prst="wedgeRectCallout">
            <a:avLst>
              <a:gd name="adj1" fmla="val -78109"/>
              <a:gd name="adj2" fmla="val 3348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メイリオ" pitchFamily="50" charset="-128"/>
                <a:ea typeface="メイリオ" pitchFamily="50" charset="-128"/>
              </a:rPr>
              <a:t>Circulates White inks in its lines</a:t>
            </a:r>
          </a:p>
        </p:txBody>
      </p:sp>
      <p:grpSp>
        <p:nvGrpSpPr>
          <p:cNvPr id="2" name="グループ化 107"/>
          <p:cNvGrpSpPr/>
          <p:nvPr/>
        </p:nvGrpSpPr>
        <p:grpSpPr>
          <a:xfrm>
            <a:off x="395536" y="2276872"/>
            <a:ext cx="6366213" cy="4340087"/>
            <a:chOff x="301005" y="2174224"/>
            <a:chExt cx="6366213" cy="4340087"/>
          </a:xfrm>
        </p:grpSpPr>
        <p:grpSp>
          <p:nvGrpSpPr>
            <p:cNvPr id="3" name="グループ化 67"/>
            <p:cNvGrpSpPr>
              <a:grpSpLocks noChangeAspect="1"/>
            </p:cNvGrpSpPr>
            <p:nvPr/>
          </p:nvGrpSpPr>
          <p:grpSpPr>
            <a:xfrm>
              <a:off x="301005" y="3562276"/>
              <a:ext cx="6366213" cy="2675036"/>
              <a:chOff x="-74680" y="2996950"/>
              <a:chExt cx="7310976" cy="3600402"/>
            </a:xfrm>
          </p:grpSpPr>
          <p:sp>
            <p:nvSpPr>
              <p:cNvPr id="60" name="テキスト ボックス 59"/>
              <p:cNvSpPr txBox="1"/>
              <p:nvPr/>
            </p:nvSpPr>
            <p:spPr>
              <a:xfrm>
                <a:off x="-74680" y="4766955"/>
                <a:ext cx="1525650" cy="331395"/>
              </a:xfrm>
              <a:prstGeom prst="rect">
                <a:avLst/>
              </a:prstGeom>
              <a:noFill/>
            </p:spPr>
            <p:txBody>
              <a:bodyPr wrap="square" rtlCol="0">
                <a:spAutoFit/>
              </a:bodyPr>
              <a:lstStyle/>
              <a:p>
                <a:r>
                  <a:rPr lang="en-US" altLang="ja-JP" sz="1000" dirty="0" smtClean="0">
                    <a:latin typeface="メイリオ" pitchFamily="50" charset="-128"/>
                    <a:ea typeface="メイリオ" pitchFamily="50" charset="-128"/>
                  </a:rPr>
                  <a:t>About 50.8mm</a:t>
                </a:r>
              </a:p>
            </p:txBody>
          </p:sp>
          <p:grpSp>
            <p:nvGrpSpPr>
              <p:cNvPr id="5" name="グループ化 62"/>
              <p:cNvGrpSpPr>
                <a:grpSpLocks noChangeAspect="1"/>
              </p:cNvGrpSpPr>
              <p:nvPr/>
            </p:nvGrpSpPr>
            <p:grpSpPr>
              <a:xfrm>
                <a:off x="1067058" y="2996950"/>
                <a:ext cx="6169238" cy="3600402"/>
                <a:chOff x="770090" y="2622660"/>
                <a:chExt cx="7010495" cy="4091366"/>
              </a:xfrm>
            </p:grpSpPr>
            <p:cxnSp>
              <p:nvCxnSpPr>
                <p:cNvPr id="10" name="直線コネクタ 9"/>
                <p:cNvCxnSpPr/>
                <p:nvPr/>
              </p:nvCxnSpPr>
              <p:spPr>
                <a:xfrm>
                  <a:off x="4599986" y="3404823"/>
                  <a:ext cx="0" cy="1336782"/>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4785226" y="3404823"/>
                  <a:ext cx="0" cy="1336782"/>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4963366" y="3404823"/>
                  <a:ext cx="0" cy="1336782"/>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5137925" y="3404823"/>
                  <a:ext cx="0" cy="1336782"/>
                </a:xfrm>
                <a:prstGeom prst="line">
                  <a:avLst/>
                </a:prstGeom>
                <a:ln w="28575"/>
              </p:spPr>
              <p:style>
                <a:lnRef idx="1">
                  <a:schemeClr val="dk1"/>
                </a:lnRef>
                <a:fillRef idx="0">
                  <a:schemeClr val="dk1"/>
                </a:fillRef>
                <a:effectRef idx="0">
                  <a:schemeClr val="dk1"/>
                </a:effectRef>
                <a:fontRef idx="minor">
                  <a:schemeClr val="tx1"/>
                </a:fontRef>
              </p:style>
            </p:cxnSp>
            <p:grpSp>
              <p:nvGrpSpPr>
                <p:cNvPr id="6" name="グループ化 72"/>
                <p:cNvGrpSpPr/>
                <p:nvPr/>
              </p:nvGrpSpPr>
              <p:grpSpPr>
                <a:xfrm>
                  <a:off x="5586110" y="4402665"/>
                  <a:ext cx="1759776" cy="1808588"/>
                  <a:chOff x="5247615" y="2852936"/>
                  <a:chExt cx="1046234" cy="1178542"/>
                </a:xfrm>
              </p:grpSpPr>
              <p:grpSp>
                <p:nvGrpSpPr>
                  <p:cNvPr id="7" name="グループ化 46"/>
                  <p:cNvGrpSpPr/>
                  <p:nvPr/>
                </p:nvGrpSpPr>
                <p:grpSpPr>
                  <a:xfrm>
                    <a:off x="5247615" y="2852936"/>
                    <a:ext cx="1046234" cy="1178542"/>
                    <a:chOff x="3976886" y="2276872"/>
                    <a:chExt cx="1046234" cy="1178542"/>
                  </a:xfrm>
                </p:grpSpPr>
                <p:sp>
                  <p:nvSpPr>
                    <p:cNvPr id="20" name="正方形/長方形 19"/>
                    <p:cNvSpPr/>
                    <p:nvPr/>
                  </p:nvSpPr>
                  <p:spPr>
                    <a:xfrm>
                      <a:off x="3976886" y="2276872"/>
                      <a:ext cx="1046234" cy="117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itchFamily="50" charset="-128"/>
                        <a:ea typeface="メイリオ" pitchFamily="50" charset="-128"/>
                      </a:endParaRPr>
                    </a:p>
                  </p:txBody>
                </p:sp>
                <p:cxnSp>
                  <p:nvCxnSpPr>
                    <p:cNvPr id="21" name="直線コネクタ 20"/>
                    <p:cNvCxnSpPr/>
                    <p:nvPr/>
                  </p:nvCxnSpPr>
                  <p:spPr>
                    <a:xfrm>
                      <a:off x="411453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422466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4336926"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4447056" y="2498358"/>
                      <a:ext cx="0" cy="871096"/>
                    </a:xfrm>
                    <a:prstGeom prst="line">
                      <a:avLst/>
                    </a:prstGeom>
                    <a:ln w="28575"/>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4033255" y="2306628"/>
                      <a:ext cx="125022" cy="170475"/>
                    </a:xfrm>
                    <a:prstGeom prst="rect">
                      <a:avLst/>
                    </a:prstGeom>
                    <a:noFill/>
                  </p:spPr>
                  <p:txBody>
                    <a:bodyPr wrap="square" rtlCol="0">
                      <a:spAutoFit/>
                    </a:bodyPr>
                    <a:lstStyle/>
                    <a:p>
                      <a:r>
                        <a:rPr kumimoji="1" lang="en-US" altLang="ja-JP" sz="1100" dirty="0" smtClean="0">
                          <a:latin typeface="メイリオ" pitchFamily="50" charset="-128"/>
                          <a:ea typeface="メイリオ" pitchFamily="50" charset="-128"/>
                        </a:rPr>
                        <a:t>1</a:t>
                      </a:r>
                      <a:endParaRPr kumimoji="1" lang="ja-JP" altLang="en-US" sz="1100" dirty="0">
                        <a:latin typeface="メイリオ" pitchFamily="50" charset="-128"/>
                        <a:ea typeface="メイリオ" pitchFamily="50" charset="-128"/>
                      </a:endParaRPr>
                    </a:p>
                  </p:txBody>
                </p:sp>
                <p:sp>
                  <p:nvSpPr>
                    <p:cNvPr id="26" name="テキスト ボックス 25"/>
                    <p:cNvSpPr txBox="1"/>
                    <p:nvPr/>
                  </p:nvSpPr>
                  <p:spPr>
                    <a:xfrm>
                      <a:off x="4143384" y="2306628"/>
                      <a:ext cx="143326"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2</a:t>
                      </a:r>
                      <a:endParaRPr kumimoji="1" lang="ja-JP" altLang="en-US" sz="1100" dirty="0">
                        <a:latin typeface="メイリオ" pitchFamily="50" charset="-128"/>
                        <a:ea typeface="メイリオ" pitchFamily="50" charset="-128"/>
                      </a:endParaRPr>
                    </a:p>
                  </p:txBody>
                </p:sp>
                <p:sp>
                  <p:nvSpPr>
                    <p:cNvPr id="27" name="テキスト ボックス 26"/>
                    <p:cNvSpPr txBox="1"/>
                    <p:nvPr/>
                  </p:nvSpPr>
                  <p:spPr>
                    <a:xfrm>
                      <a:off x="4247156" y="2306628"/>
                      <a:ext cx="125175"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3</a:t>
                      </a:r>
                      <a:endParaRPr kumimoji="1" lang="ja-JP" altLang="en-US" sz="1100" dirty="0">
                        <a:latin typeface="メイリオ" pitchFamily="50" charset="-128"/>
                        <a:ea typeface="メイリオ" pitchFamily="50" charset="-128"/>
                      </a:endParaRPr>
                    </a:p>
                  </p:txBody>
                </p:sp>
                <p:sp>
                  <p:nvSpPr>
                    <p:cNvPr id="28" name="テキスト ボックス 27"/>
                    <p:cNvSpPr txBox="1"/>
                    <p:nvPr/>
                  </p:nvSpPr>
                  <p:spPr>
                    <a:xfrm>
                      <a:off x="4349452" y="2308216"/>
                      <a:ext cx="108501"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4</a:t>
                      </a:r>
                      <a:endParaRPr kumimoji="1" lang="ja-JP" altLang="en-US" sz="1100" dirty="0">
                        <a:latin typeface="メイリオ" pitchFamily="50" charset="-128"/>
                        <a:ea typeface="メイリオ" pitchFamily="50" charset="-128"/>
                      </a:endParaRPr>
                    </a:p>
                  </p:txBody>
                </p:sp>
                <p:sp>
                  <p:nvSpPr>
                    <p:cNvPr id="29" name="テキスト ボックス 28"/>
                    <p:cNvSpPr txBox="1"/>
                    <p:nvPr/>
                  </p:nvSpPr>
                  <p:spPr>
                    <a:xfrm>
                      <a:off x="4456837" y="2306628"/>
                      <a:ext cx="129547"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5</a:t>
                      </a:r>
                      <a:endParaRPr kumimoji="1" lang="ja-JP" altLang="en-US" sz="1100" dirty="0">
                        <a:latin typeface="メイリオ" pitchFamily="50" charset="-128"/>
                        <a:ea typeface="メイリオ" pitchFamily="50" charset="-128"/>
                      </a:endParaRPr>
                    </a:p>
                  </p:txBody>
                </p:sp>
                <p:sp>
                  <p:nvSpPr>
                    <p:cNvPr id="30" name="テキスト ボックス 29"/>
                    <p:cNvSpPr txBox="1"/>
                    <p:nvPr/>
                  </p:nvSpPr>
                  <p:spPr>
                    <a:xfrm>
                      <a:off x="4573289" y="2306628"/>
                      <a:ext cx="141528"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6</a:t>
                      </a:r>
                      <a:endParaRPr kumimoji="1" lang="ja-JP" altLang="en-US" sz="1100" dirty="0">
                        <a:latin typeface="メイリオ" pitchFamily="50" charset="-128"/>
                        <a:ea typeface="メイリオ" pitchFamily="50" charset="-128"/>
                      </a:endParaRPr>
                    </a:p>
                  </p:txBody>
                </p:sp>
                <p:sp>
                  <p:nvSpPr>
                    <p:cNvPr id="31" name="テキスト ボックス 30"/>
                    <p:cNvSpPr txBox="1"/>
                    <p:nvPr/>
                  </p:nvSpPr>
                  <p:spPr>
                    <a:xfrm>
                      <a:off x="4687700" y="2306628"/>
                      <a:ext cx="121234"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7</a:t>
                      </a:r>
                      <a:endParaRPr kumimoji="1" lang="ja-JP" altLang="en-US" sz="1100" dirty="0">
                        <a:latin typeface="メイリオ" pitchFamily="50" charset="-128"/>
                        <a:ea typeface="メイリオ" pitchFamily="50" charset="-128"/>
                      </a:endParaRPr>
                    </a:p>
                  </p:txBody>
                </p:sp>
                <p:sp>
                  <p:nvSpPr>
                    <p:cNvPr id="32" name="テキスト ボックス 31"/>
                    <p:cNvSpPr txBox="1"/>
                    <p:nvPr/>
                  </p:nvSpPr>
                  <p:spPr>
                    <a:xfrm>
                      <a:off x="4799279" y="2306628"/>
                      <a:ext cx="143749"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8</a:t>
                      </a:r>
                      <a:endParaRPr kumimoji="1" lang="ja-JP" altLang="en-US" sz="1100" dirty="0">
                        <a:latin typeface="メイリオ" pitchFamily="50" charset="-128"/>
                        <a:ea typeface="メイリオ" pitchFamily="50" charset="-128"/>
                      </a:endParaRPr>
                    </a:p>
                  </p:txBody>
                </p:sp>
              </p:grpSp>
              <p:cxnSp>
                <p:nvCxnSpPr>
                  <p:cNvPr id="16" name="直線コネクタ 15"/>
                  <p:cNvCxnSpPr/>
                  <p:nvPr/>
                </p:nvCxnSpPr>
                <p:spPr>
                  <a:xfrm>
                    <a:off x="5823657" y="3074660"/>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5933787" y="3074660"/>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046046" y="3074660"/>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156176" y="3074660"/>
                    <a:ext cx="0" cy="871096"/>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8" name="グループ化 61"/>
                <p:cNvGrpSpPr/>
                <p:nvPr/>
              </p:nvGrpSpPr>
              <p:grpSpPr>
                <a:xfrm>
                  <a:off x="770090" y="2622660"/>
                  <a:ext cx="7010495" cy="4091366"/>
                  <a:chOff x="770090" y="2505986"/>
                  <a:chExt cx="7010495" cy="4091366"/>
                </a:xfrm>
              </p:grpSpPr>
              <p:cxnSp>
                <p:nvCxnSpPr>
                  <p:cNvPr id="56" name="直線矢印コネクタ 55"/>
                  <p:cNvCxnSpPr/>
                  <p:nvPr/>
                </p:nvCxnSpPr>
                <p:spPr>
                  <a:xfrm flipV="1">
                    <a:off x="1346154" y="3284984"/>
                    <a:ext cx="0" cy="265128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7" name="直線矢印コネクタ 66"/>
                  <p:cNvCxnSpPr/>
                  <p:nvPr/>
                </p:nvCxnSpPr>
                <p:spPr>
                  <a:xfrm>
                    <a:off x="3866434" y="5273866"/>
                    <a:ext cx="122413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nvGrpSpPr>
                  <p:cNvPr id="9" name="グループ化 58"/>
                  <p:cNvGrpSpPr/>
                  <p:nvPr/>
                </p:nvGrpSpPr>
                <p:grpSpPr>
                  <a:xfrm>
                    <a:off x="770090" y="2505986"/>
                    <a:ext cx="7010495" cy="4091366"/>
                    <a:chOff x="770090" y="2622660"/>
                    <a:chExt cx="7010495" cy="4091366"/>
                  </a:xfrm>
                </p:grpSpPr>
                <p:grpSp>
                  <p:nvGrpSpPr>
                    <p:cNvPr id="14" name="グループ化 45"/>
                    <p:cNvGrpSpPr/>
                    <p:nvPr/>
                  </p:nvGrpSpPr>
                  <p:grpSpPr>
                    <a:xfrm>
                      <a:off x="770090" y="2622660"/>
                      <a:ext cx="7010495" cy="3817131"/>
                      <a:chOff x="2276282" y="1983210"/>
                      <a:chExt cx="4167926" cy="2487382"/>
                    </a:xfrm>
                  </p:grpSpPr>
                  <p:sp>
                    <p:nvSpPr>
                      <p:cNvPr id="33" name="正方形/長方形 32"/>
                      <p:cNvSpPr/>
                      <p:nvPr/>
                    </p:nvSpPr>
                    <p:spPr>
                      <a:xfrm>
                        <a:off x="3976886" y="2276872"/>
                        <a:ext cx="1046234" cy="117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itchFamily="50" charset="-128"/>
                          <a:ea typeface="メイリオ" pitchFamily="50" charset="-128"/>
                        </a:endParaRPr>
                      </a:p>
                    </p:txBody>
                  </p:sp>
                  <p:cxnSp>
                    <p:nvCxnSpPr>
                      <p:cNvPr id="34" name="直線コネクタ 10"/>
                      <p:cNvCxnSpPr/>
                      <p:nvPr/>
                    </p:nvCxnSpPr>
                    <p:spPr>
                      <a:xfrm>
                        <a:off x="411453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直線コネクタ 11"/>
                      <p:cNvCxnSpPr/>
                      <p:nvPr/>
                    </p:nvCxnSpPr>
                    <p:spPr>
                      <a:xfrm>
                        <a:off x="422466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4336926"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4447056" y="2498358"/>
                        <a:ext cx="0" cy="871096"/>
                      </a:xfrm>
                      <a:prstGeom prst="line">
                        <a:avLst/>
                      </a:prstGeom>
                      <a:ln w="28575"/>
                    </p:spPr>
                    <p:style>
                      <a:lnRef idx="1">
                        <a:schemeClr val="dk1"/>
                      </a:lnRef>
                      <a:fillRef idx="0">
                        <a:schemeClr val="dk1"/>
                      </a:fillRef>
                      <a:effectRef idx="0">
                        <a:schemeClr val="dk1"/>
                      </a:effectRef>
                      <a:fontRef idx="minor">
                        <a:schemeClr val="tx1"/>
                      </a:fontRef>
                    </p:style>
                  </p:cxnSp>
                  <p:sp>
                    <p:nvSpPr>
                      <p:cNvPr id="38" name="角丸四角形 37"/>
                      <p:cNvSpPr/>
                      <p:nvPr/>
                    </p:nvSpPr>
                    <p:spPr>
                      <a:xfrm>
                        <a:off x="3707904" y="1983210"/>
                        <a:ext cx="2736304" cy="2487382"/>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itchFamily="50" charset="-128"/>
                          <a:ea typeface="メイリオ" pitchFamily="50" charset="-128"/>
                        </a:endParaRPr>
                      </a:p>
                    </p:txBody>
                  </p:sp>
                  <p:cxnSp>
                    <p:nvCxnSpPr>
                      <p:cNvPr id="39" name="直線コネクタ 38"/>
                      <p:cNvCxnSpPr/>
                      <p:nvPr/>
                    </p:nvCxnSpPr>
                    <p:spPr>
                      <a:xfrm>
                        <a:off x="2276282" y="2498358"/>
                        <a:ext cx="18204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755353" y="3369454"/>
                        <a:ext cx="13414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033832" y="2311583"/>
                        <a:ext cx="131783" cy="170475"/>
                      </a:xfrm>
                      <a:prstGeom prst="rect">
                        <a:avLst/>
                      </a:prstGeom>
                      <a:noFill/>
                    </p:spPr>
                    <p:txBody>
                      <a:bodyPr wrap="square" rtlCol="0">
                        <a:spAutoFit/>
                      </a:bodyPr>
                      <a:lstStyle/>
                      <a:p>
                        <a:r>
                          <a:rPr kumimoji="1" lang="en-US" altLang="ja-JP" sz="1100" dirty="0" smtClean="0">
                            <a:latin typeface="メイリオ" pitchFamily="50" charset="-128"/>
                            <a:ea typeface="メイリオ" pitchFamily="50" charset="-128"/>
                          </a:rPr>
                          <a:t>1</a:t>
                        </a:r>
                        <a:endParaRPr kumimoji="1" lang="ja-JP" altLang="en-US" sz="1100" dirty="0">
                          <a:latin typeface="メイリオ" pitchFamily="50" charset="-128"/>
                          <a:ea typeface="メイリオ" pitchFamily="50" charset="-128"/>
                        </a:endParaRPr>
                      </a:p>
                    </p:txBody>
                  </p:sp>
                  <p:sp>
                    <p:nvSpPr>
                      <p:cNvPr id="42" name="テキスト ボックス 41"/>
                      <p:cNvSpPr txBox="1"/>
                      <p:nvPr/>
                    </p:nvSpPr>
                    <p:spPr>
                      <a:xfrm>
                        <a:off x="4143961" y="2314495"/>
                        <a:ext cx="150086"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2</a:t>
                        </a:r>
                        <a:endParaRPr kumimoji="1" lang="ja-JP" altLang="en-US" sz="1100" dirty="0">
                          <a:latin typeface="メイリオ" pitchFamily="50" charset="-128"/>
                          <a:ea typeface="メイリオ" pitchFamily="50" charset="-128"/>
                        </a:endParaRPr>
                      </a:p>
                    </p:txBody>
                  </p:sp>
                  <p:sp>
                    <p:nvSpPr>
                      <p:cNvPr id="43" name="テキスト ボックス 42"/>
                      <p:cNvSpPr txBox="1"/>
                      <p:nvPr/>
                    </p:nvSpPr>
                    <p:spPr>
                      <a:xfrm>
                        <a:off x="4247734" y="2311583"/>
                        <a:ext cx="131934"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3</a:t>
                        </a:r>
                        <a:endParaRPr kumimoji="1" lang="ja-JP" altLang="en-US" sz="1100" dirty="0">
                          <a:latin typeface="メイリオ" pitchFamily="50" charset="-128"/>
                          <a:ea typeface="メイリオ" pitchFamily="50" charset="-128"/>
                        </a:endParaRPr>
                      </a:p>
                    </p:txBody>
                  </p:sp>
                  <p:sp>
                    <p:nvSpPr>
                      <p:cNvPr id="44" name="テキスト ボックス 43"/>
                      <p:cNvSpPr txBox="1"/>
                      <p:nvPr/>
                    </p:nvSpPr>
                    <p:spPr>
                      <a:xfrm>
                        <a:off x="4350029" y="2311583"/>
                        <a:ext cx="115261"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4</a:t>
                        </a:r>
                        <a:endParaRPr kumimoji="1" lang="ja-JP" altLang="en-US" sz="1100" dirty="0">
                          <a:latin typeface="メイリオ" pitchFamily="50" charset="-128"/>
                          <a:ea typeface="メイリオ" pitchFamily="50" charset="-128"/>
                        </a:endParaRPr>
                      </a:p>
                    </p:txBody>
                  </p:sp>
                  <p:sp>
                    <p:nvSpPr>
                      <p:cNvPr id="45" name="テキスト ボックス 44"/>
                      <p:cNvSpPr txBox="1"/>
                      <p:nvPr/>
                    </p:nvSpPr>
                    <p:spPr>
                      <a:xfrm>
                        <a:off x="4457415" y="2311583"/>
                        <a:ext cx="136307"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5</a:t>
                        </a:r>
                        <a:endParaRPr kumimoji="1" lang="ja-JP" altLang="en-US" sz="1100" dirty="0">
                          <a:latin typeface="メイリオ" pitchFamily="50" charset="-128"/>
                          <a:ea typeface="メイリオ" pitchFamily="50" charset="-128"/>
                        </a:endParaRPr>
                      </a:p>
                    </p:txBody>
                  </p:sp>
                  <p:sp>
                    <p:nvSpPr>
                      <p:cNvPr id="46" name="テキスト ボックス 45"/>
                      <p:cNvSpPr txBox="1"/>
                      <p:nvPr/>
                    </p:nvSpPr>
                    <p:spPr>
                      <a:xfrm>
                        <a:off x="4573866" y="2311583"/>
                        <a:ext cx="148288"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6</a:t>
                        </a:r>
                        <a:endParaRPr kumimoji="1" lang="ja-JP" altLang="en-US" sz="1100" dirty="0">
                          <a:latin typeface="メイリオ" pitchFamily="50" charset="-128"/>
                          <a:ea typeface="メイリオ" pitchFamily="50" charset="-128"/>
                        </a:endParaRPr>
                      </a:p>
                    </p:txBody>
                  </p:sp>
                  <p:sp>
                    <p:nvSpPr>
                      <p:cNvPr id="47" name="テキスト ボックス 46"/>
                      <p:cNvSpPr txBox="1"/>
                      <p:nvPr/>
                    </p:nvSpPr>
                    <p:spPr>
                      <a:xfrm>
                        <a:off x="4679782" y="2311583"/>
                        <a:ext cx="127993"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7</a:t>
                        </a:r>
                        <a:endParaRPr kumimoji="1" lang="ja-JP" altLang="en-US" sz="1100" dirty="0">
                          <a:latin typeface="メイリオ" pitchFamily="50" charset="-128"/>
                          <a:ea typeface="メイリオ" pitchFamily="50" charset="-128"/>
                        </a:endParaRPr>
                      </a:p>
                    </p:txBody>
                  </p:sp>
                  <p:sp>
                    <p:nvSpPr>
                      <p:cNvPr id="48" name="テキスト ボックス 47"/>
                      <p:cNvSpPr txBox="1"/>
                      <p:nvPr/>
                    </p:nvSpPr>
                    <p:spPr>
                      <a:xfrm>
                        <a:off x="4785698" y="2311583"/>
                        <a:ext cx="150509"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8</a:t>
                        </a:r>
                        <a:endParaRPr kumimoji="1" lang="ja-JP" altLang="en-US" sz="1100" dirty="0">
                          <a:latin typeface="メイリオ" pitchFamily="50" charset="-128"/>
                          <a:ea typeface="メイリオ" pitchFamily="50" charset="-128"/>
                        </a:endParaRPr>
                      </a:p>
                    </p:txBody>
                  </p:sp>
                  <p:cxnSp>
                    <p:nvCxnSpPr>
                      <p:cNvPr id="49" name="直線矢印コネクタ 48"/>
                      <p:cNvCxnSpPr/>
                      <p:nvPr/>
                    </p:nvCxnSpPr>
                    <p:spPr>
                      <a:xfrm flipV="1">
                        <a:off x="3563888" y="2498358"/>
                        <a:ext cx="0" cy="87109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cxnSp>
                  <p:nvCxnSpPr>
                    <p:cNvPr id="53" name="直線コネクタ 52"/>
                    <p:cNvCxnSpPr/>
                    <p:nvPr/>
                  </p:nvCxnSpPr>
                  <p:spPr>
                    <a:xfrm>
                      <a:off x="770090" y="6052938"/>
                      <a:ext cx="44644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3866434" y="4766346"/>
                      <a:ext cx="0" cy="18756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5134814" y="4781094"/>
                      <a:ext cx="0" cy="9968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7106794" y="6065954"/>
                      <a:ext cx="0" cy="6480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8" name="直線矢印コネクタ 77"/>
                  <p:cNvCxnSpPr/>
                  <p:nvPr/>
                </p:nvCxnSpPr>
                <p:spPr>
                  <a:xfrm>
                    <a:off x="3895930" y="6570010"/>
                    <a:ext cx="3168352"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grpSp>
          <p:sp>
            <p:nvSpPr>
              <p:cNvPr id="55" name="テキスト ボックス 54"/>
              <p:cNvSpPr txBox="1"/>
              <p:nvPr/>
            </p:nvSpPr>
            <p:spPr>
              <a:xfrm>
                <a:off x="1661898" y="4047455"/>
                <a:ext cx="1488495" cy="621367"/>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Nozzle width</a:t>
                </a:r>
              </a:p>
              <a:p>
                <a:r>
                  <a:rPr lang="en-US" altLang="ja-JP" sz="1200" dirty="0" smtClean="0">
                    <a:latin typeface="メイリオ" pitchFamily="50" charset="-128"/>
                    <a:ea typeface="メイリオ" pitchFamily="50" charset="-128"/>
                  </a:rPr>
                  <a:t>About25.4mm</a:t>
                </a:r>
              </a:p>
            </p:txBody>
          </p:sp>
          <p:sp>
            <p:nvSpPr>
              <p:cNvPr id="70" name="テキスト ボックス 69"/>
              <p:cNvSpPr txBox="1"/>
              <p:nvPr/>
            </p:nvSpPr>
            <p:spPr>
              <a:xfrm>
                <a:off x="3729252" y="5487615"/>
                <a:ext cx="1365827" cy="621367"/>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Width</a:t>
                </a:r>
              </a:p>
              <a:p>
                <a:r>
                  <a:rPr lang="en-US" altLang="ja-JP" sz="1200" dirty="0" smtClean="0">
                    <a:latin typeface="メイリオ" pitchFamily="50" charset="-128"/>
                    <a:ea typeface="メイリオ" pitchFamily="50" charset="-128"/>
                  </a:rPr>
                  <a:t>About31mm</a:t>
                </a:r>
              </a:p>
            </p:txBody>
          </p:sp>
        </p:grpSp>
        <p:grpSp>
          <p:nvGrpSpPr>
            <p:cNvPr id="15" name="グループ化 123"/>
            <p:cNvGrpSpPr>
              <a:grpSpLocks noChangeAspect="1"/>
            </p:cNvGrpSpPr>
            <p:nvPr/>
          </p:nvGrpSpPr>
          <p:grpSpPr>
            <a:xfrm>
              <a:off x="3664784" y="2478405"/>
              <a:ext cx="1339264" cy="1382643"/>
              <a:chOff x="3837062" y="1700808"/>
              <a:chExt cx="1774636" cy="2127900"/>
            </a:xfrm>
          </p:grpSpPr>
          <p:grpSp>
            <p:nvGrpSpPr>
              <p:cNvPr id="50" name="グループ化 81"/>
              <p:cNvGrpSpPr/>
              <p:nvPr/>
            </p:nvGrpSpPr>
            <p:grpSpPr>
              <a:xfrm>
                <a:off x="4824884" y="1973202"/>
                <a:ext cx="786814" cy="1284521"/>
                <a:chOff x="4767202" y="1954152"/>
                <a:chExt cx="838854" cy="1284521"/>
              </a:xfrm>
            </p:grpSpPr>
            <p:sp>
              <p:nvSpPr>
                <p:cNvPr id="69" name="角丸四角形 68"/>
                <p:cNvSpPr/>
                <p:nvPr/>
              </p:nvSpPr>
              <p:spPr bwMode="auto">
                <a:xfrm>
                  <a:off x="4767202" y="1961932"/>
                  <a:ext cx="215900" cy="103861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itchFamily="50" charset="-128"/>
                    <a:ea typeface="メイリオ" pitchFamily="50" charset="-128"/>
                  </a:endParaRPr>
                </a:p>
              </p:txBody>
            </p:sp>
            <p:grpSp>
              <p:nvGrpSpPr>
                <p:cNvPr id="51" name="グループ化 80"/>
                <p:cNvGrpSpPr/>
                <p:nvPr/>
              </p:nvGrpSpPr>
              <p:grpSpPr>
                <a:xfrm>
                  <a:off x="4812297" y="1954152"/>
                  <a:ext cx="430743" cy="1284521"/>
                  <a:chOff x="4802772" y="1954152"/>
                  <a:chExt cx="430743" cy="1284521"/>
                </a:xfrm>
              </p:grpSpPr>
              <p:sp>
                <p:nvSpPr>
                  <p:cNvPr id="75" name="円弧 74"/>
                  <p:cNvSpPr/>
                  <p:nvPr/>
                </p:nvSpPr>
                <p:spPr bwMode="auto">
                  <a:xfrm>
                    <a:off x="4802772" y="2232862"/>
                    <a:ext cx="107950" cy="986761"/>
                  </a:xfrm>
                  <a:prstGeom prst="arc">
                    <a:avLst>
                      <a:gd name="adj1" fmla="val 15705454"/>
                      <a:gd name="adj2" fmla="val 17838041"/>
                    </a:avLst>
                  </a:prstGeom>
                  <a:ln w="19050">
                    <a:solidFill>
                      <a:srgbClr val="FF3300"/>
                    </a:solidFill>
                    <a:prstDash val="solid"/>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latin typeface="メイリオ" pitchFamily="50" charset="-128"/>
                      <a:ea typeface="メイリオ" pitchFamily="50" charset="-128"/>
                    </a:endParaRPr>
                  </a:p>
                </p:txBody>
              </p:sp>
              <p:sp>
                <p:nvSpPr>
                  <p:cNvPr id="76" name="円弧 75"/>
                  <p:cNvSpPr/>
                  <p:nvPr/>
                </p:nvSpPr>
                <p:spPr bwMode="auto">
                  <a:xfrm>
                    <a:off x="5051154" y="2251912"/>
                    <a:ext cx="107950" cy="986761"/>
                  </a:xfrm>
                  <a:prstGeom prst="arc">
                    <a:avLst>
                      <a:gd name="adj1" fmla="val 15705454"/>
                      <a:gd name="adj2" fmla="val 17487119"/>
                    </a:avLst>
                  </a:prstGeom>
                  <a:ln w="19050">
                    <a:solidFill>
                      <a:srgbClr val="FF3300"/>
                    </a:solidFill>
                    <a:prstDash val="solid"/>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latin typeface="メイリオ" pitchFamily="50" charset="-128"/>
                      <a:ea typeface="メイリオ" pitchFamily="50" charset="-128"/>
                    </a:endParaRPr>
                  </a:p>
                </p:txBody>
              </p:sp>
              <p:sp>
                <p:nvSpPr>
                  <p:cNvPr id="79" name="角丸四角形 78"/>
                  <p:cNvSpPr/>
                  <p:nvPr/>
                </p:nvSpPr>
                <p:spPr bwMode="auto">
                  <a:xfrm>
                    <a:off x="5017615" y="1954152"/>
                    <a:ext cx="215900" cy="103861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itchFamily="50" charset="-128"/>
                      <a:ea typeface="メイリオ" pitchFamily="50" charset="-128"/>
                    </a:endParaRPr>
                  </a:p>
                </p:txBody>
              </p:sp>
            </p:grpSp>
            <p:sp>
              <p:nvSpPr>
                <p:cNvPr id="80" name="テキスト ボックス 163"/>
                <p:cNvSpPr txBox="1">
                  <a:spLocks noChangeArrowheads="1"/>
                </p:cNvSpPr>
                <p:nvPr/>
              </p:nvSpPr>
              <p:spPr bwMode="auto">
                <a:xfrm>
                  <a:off x="5084292" y="2026545"/>
                  <a:ext cx="521764" cy="798333"/>
                </a:xfrm>
                <a:prstGeom prst="rect">
                  <a:avLst/>
                </a:prstGeom>
                <a:noFill/>
                <a:ln w="9525">
                  <a:noFill/>
                  <a:miter lim="800000"/>
                  <a:headEnd/>
                  <a:tailEnd/>
                </a:ln>
              </p:spPr>
              <p:txBody>
                <a:bodyPr vert="eaVert" wrap="none">
                  <a:spAutoFit/>
                </a:bodyPr>
                <a:lstStyle/>
                <a:p>
                  <a:r>
                    <a:rPr lang="en-US" altLang="ja-JP" sz="1200" dirty="0" smtClean="0">
                      <a:latin typeface="メイリオ" pitchFamily="50" charset="-128"/>
                      <a:ea typeface="メイリオ" pitchFamily="50" charset="-128"/>
                    </a:rPr>
                    <a:t>Pump</a:t>
                  </a:r>
                  <a:endParaRPr lang="ja-JP" altLang="en-US" sz="1200" dirty="0">
                    <a:latin typeface="メイリオ" pitchFamily="50" charset="-128"/>
                    <a:ea typeface="メイリオ" pitchFamily="50" charset="-128"/>
                  </a:endParaRPr>
                </a:p>
              </p:txBody>
            </p:sp>
          </p:grpSp>
          <p:cxnSp>
            <p:nvCxnSpPr>
              <p:cNvPr id="83" name="直線コネクタ 82"/>
              <p:cNvCxnSpPr/>
              <p:nvPr/>
            </p:nvCxnSpPr>
            <p:spPr>
              <a:xfrm>
                <a:off x="5129014" y="3030860"/>
                <a:ext cx="0" cy="797848"/>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7" name="直線コネクタ 86"/>
              <p:cNvCxnSpPr/>
              <p:nvPr/>
            </p:nvCxnSpPr>
            <p:spPr>
              <a:xfrm>
                <a:off x="4941565" y="3025100"/>
                <a:ext cx="0" cy="803608"/>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8" name="直線コネクタ 87"/>
              <p:cNvCxnSpPr/>
              <p:nvPr/>
            </p:nvCxnSpPr>
            <p:spPr>
              <a:xfrm>
                <a:off x="4759449" y="1700808"/>
                <a:ext cx="0" cy="212790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a:off x="4581525" y="1700808"/>
                <a:ext cx="0" cy="212790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4" name="直線コネクタ 93"/>
              <p:cNvCxnSpPr/>
              <p:nvPr/>
            </p:nvCxnSpPr>
            <p:spPr>
              <a:xfrm>
                <a:off x="5129014" y="1700808"/>
                <a:ext cx="0" cy="270977"/>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5" name="直線コネクタ 94"/>
              <p:cNvCxnSpPr/>
              <p:nvPr/>
            </p:nvCxnSpPr>
            <p:spPr>
              <a:xfrm>
                <a:off x="4941565" y="1700808"/>
                <a:ext cx="0" cy="265217"/>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02" name="直線コネクタ 101"/>
              <p:cNvCxnSpPr/>
              <p:nvPr/>
            </p:nvCxnSpPr>
            <p:spPr>
              <a:xfrm>
                <a:off x="4402584" y="1700808"/>
                <a:ext cx="0" cy="2118375"/>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a:xfrm>
                <a:off x="4211960" y="1700808"/>
                <a:ext cx="0" cy="2112615"/>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04" name="直線コネクタ 103"/>
              <p:cNvCxnSpPr/>
              <p:nvPr/>
            </p:nvCxnSpPr>
            <p:spPr>
              <a:xfrm>
                <a:off x="4014986" y="1700808"/>
                <a:ext cx="0" cy="212790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05" name="直線コネクタ 104"/>
              <p:cNvCxnSpPr/>
              <p:nvPr/>
            </p:nvCxnSpPr>
            <p:spPr>
              <a:xfrm>
                <a:off x="3837062" y="1700808"/>
                <a:ext cx="0" cy="212214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nvGrpSpPr>
            <p:cNvPr id="52" name="グループ化 146"/>
            <p:cNvGrpSpPr>
              <a:grpSpLocks noChangeAspect="1"/>
            </p:cNvGrpSpPr>
            <p:nvPr/>
          </p:nvGrpSpPr>
          <p:grpSpPr>
            <a:xfrm>
              <a:off x="5162576" y="3339973"/>
              <a:ext cx="1345069" cy="1385171"/>
              <a:chOff x="3837062" y="1700808"/>
              <a:chExt cx="1782327" cy="2127900"/>
            </a:xfrm>
          </p:grpSpPr>
          <p:grpSp>
            <p:nvGrpSpPr>
              <p:cNvPr id="54" name="グループ化 81"/>
              <p:cNvGrpSpPr/>
              <p:nvPr/>
            </p:nvGrpSpPr>
            <p:grpSpPr>
              <a:xfrm>
                <a:off x="4824887" y="1973202"/>
                <a:ext cx="794502" cy="1270547"/>
                <a:chOff x="4767202" y="1954152"/>
                <a:chExt cx="847050" cy="1270547"/>
              </a:xfrm>
            </p:grpSpPr>
            <p:sp>
              <p:nvSpPr>
                <p:cNvPr id="159" name="角丸四角形 158"/>
                <p:cNvSpPr/>
                <p:nvPr/>
              </p:nvSpPr>
              <p:spPr bwMode="auto">
                <a:xfrm>
                  <a:off x="4767202" y="1961932"/>
                  <a:ext cx="215900" cy="10386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itchFamily="50" charset="-128"/>
                    <a:ea typeface="メイリオ" pitchFamily="50" charset="-128"/>
                  </a:endParaRPr>
                </a:p>
              </p:txBody>
            </p:sp>
            <p:grpSp>
              <p:nvGrpSpPr>
                <p:cNvPr id="57" name="グループ化 80"/>
                <p:cNvGrpSpPr/>
                <p:nvPr/>
              </p:nvGrpSpPr>
              <p:grpSpPr>
                <a:xfrm>
                  <a:off x="4812297" y="1954152"/>
                  <a:ext cx="430743" cy="1270547"/>
                  <a:chOff x="4802772" y="1954152"/>
                  <a:chExt cx="430743" cy="1270547"/>
                </a:xfrm>
              </p:grpSpPr>
              <p:sp>
                <p:nvSpPr>
                  <p:cNvPr id="162" name="円弧 161"/>
                  <p:cNvSpPr/>
                  <p:nvPr/>
                </p:nvSpPr>
                <p:spPr bwMode="auto">
                  <a:xfrm>
                    <a:off x="4802772" y="2232862"/>
                    <a:ext cx="107950" cy="986761"/>
                  </a:xfrm>
                  <a:prstGeom prst="arc">
                    <a:avLst>
                      <a:gd name="adj1" fmla="val 15705454"/>
                      <a:gd name="adj2" fmla="val 17838041"/>
                    </a:avLst>
                  </a:prstGeom>
                  <a:ln w="19050">
                    <a:solidFill>
                      <a:srgbClr val="FF3300"/>
                    </a:solidFill>
                    <a:prstDash val="solid"/>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latin typeface="メイリオ" pitchFamily="50" charset="-128"/>
                      <a:ea typeface="メイリオ" pitchFamily="50" charset="-128"/>
                    </a:endParaRPr>
                  </a:p>
                </p:txBody>
              </p:sp>
              <p:sp>
                <p:nvSpPr>
                  <p:cNvPr id="164" name="角丸四角形 163"/>
                  <p:cNvSpPr/>
                  <p:nvPr/>
                </p:nvSpPr>
                <p:spPr bwMode="auto">
                  <a:xfrm>
                    <a:off x="5017615" y="1954152"/>
                    <a:ext cx="215900" cy="10386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itchFamily="50" charset="-128"/>
                      <a:ea typeface="メイリオ" pitchFamily="50" charset="-128"/>
                    </a:endParaRPr>
                  </a:p>
                </p:txBody>
              </p:sp>
              <p:sp>
                <p:nvSpPr>
                  <p:cNvPr id="163" name="円弧 162"/>
                  <p:cNvSpPr/>
                  <p:nvPr/>
                </p:nvSpPr>
                <p:spPr bwMode="auto">
                  <a:xfrm>
                    <a:off x="5045570" y="2237939"/>
                    <a:ext cx="101911" cy="986760"/>
                  </a:xfrm>
                  <a:prstGeom prst="arc">
                    <a:avLst>
                      <a:gd name="adj1" fmla="val 15705454"/>
                      <a:gd name="adj2" fmla="val 17487119"/>
                    </a:avLst>
                  </a:prstGeom>
                  <a:ln w="19050">
                    <a:solidFill>
                      <a:srgbClr val="FF3300"/>
                    </a:solidFill>
                    <a:prstDash val="solid"/>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latin typeface="メイリオ" pitchFamily="50" charset="-128"/>
                      <a:ea typeface="メイリオ" pitchFamily="50" charset="-128"/>
                    </a:endParaRPr>
                  </a:p>
                </p:txBody>
              </p:sp>
            </p:grpSp>
            <p:sp>
              <p:nvSpPr>
                <p:cNvPr id="161" name="テキスト ボックス 163"/>
                <p:cNvSpPr txBox="1">
                  <a:spLocks noChangeArrowheads="1"/>
                </p:cNvSpPr>
                <p:nvPr/>
              </p:nvSpPr>
              <p:spPr bwMode="auto">
                <a:xfrm>
                  <a:off x="5114229" y="2154861"/>
                  <a:ext cx="500023" cy="742701"/>
                </a:xfrm>
                <a:prstGeom prst="rect">
                  <a:avLst/>
                </a:prstGeom>
                <a:noFill/>
                <a:ln w="9525">
                  <a:noFill/>
                  <a:miter lim="800000"/>
                  <a:headEnd/>
                  <a:tailEnd/>
                </a:ln>
              </p:spPr>
              <p:txBody>
                <a:bodyPr vert="eaVert" wrap="none">
                  <a:spAutoFit/>
                </a:bodyPr>
                <a:lstStyle/>
                <a:p>
                  <a:r>
                    <a:rPr lang="en-US" altLang="ja-JP" sz="1100" dirty="0" smtClean="0">
                      <a:latin typeface="メイリオ" pitchFamily="50" charset="-128"/>
                      <a:ea typeface="メイリオ" pitchFamily="50" charset="-128"/>
                    </a:rPr>
                    <a:t>Pump</a:t>
                  </a:r>
                  <a:endParaRPr lang="ja-JP" altLang="en-US" sz="1100" dirty="0">
                    <a:latin typeface="メイリオ" pitchFamily="50" charset="-128"/>
                    <a:ea typeface="メイリオ" pitchFamily="50" charset="-128"/>
                  </a:endParaRPr>
                </a:p>
              </p:txBody>
            </p:sp>
          </p:grpSp>
          <p:cxnSp>
            <p:nvCxnSpPr>
              <p:cNvPr id="149" name="直線コネクタ 148"/>
              <p:cNvCxnSpPr/>
              <p:nvPr/>
            </p:nvCxnSpPr>
            <p:spPr>
              <a:xfrm>
                <a:off x="5129014" y="3030860"/>
                <a:ext cx="0" cy="797848"/>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0" name="直線コネクタ 149"/>
              <p:cNvCxnSpPr/>
              <p:nvPr/>
            </p:nvCxnSpPr>
            <p:spPr>
              <a:xfrm>
                <a:off x="4941565" y="3025100"/>
                <a:ext cx="0" cy="803608"/>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1" name="直線コネクタ 150"/>
              <p:cNvCxnSpPr/>
              <p:nvPr/>
            </p:nvCxnSpPr>
            <p:spPr>
              <a:xfrm>
                <a:off x="4759449" y="1700808"/>
                <a:ext cx="0" cy="212790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2" name="直線コネクタ 151"/>
              <p:cNvCxnSpPr/>
              <p:nvPr/>
            </p:nvCxnSpPr>
            <p:spPr>
              <a:xfrm>
                <a:off x="4581525" y="1700808"/>
                <a:ext cx="0" cy="212790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3" name="直線コネクタ 152"/>
              <p:cNvCxnSpPr/>
              <p:nvPr/>
            </p:nvCxnSpPr>
            <p:spPr>
              <a:xfrm>
                <a:off x="5129014" y="1700808"/>
                <a:ext cx="0" cy="270977"/>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4" name="直線コネクタ 153"/>
              <p:cNvCxnSpPr/>
              <p:nvPr/>
            </p:nvCxnSpPr>
            <p:spPr>
              <a:xfrm>
                <a:off x="4941565" y="1700808"/>
                <a:ext cx="0" cy="265217"/>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5" name="直線コネクタ 154"/>
              <p:cNvCxnSpPr/>
              <p:nvPr/>
            </p:nvCxnSpPr>
            <p:spPr>
              <a:xfrm>
                <a:off x="4402584" y="1700808"/>
                <a:ext cx="0" cy="2118375"/>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6" name="直線コネクタ 155"/>
              <p:cNvCxnSpPr/>
              <p:nvPr/>
            </p:nvCxnSpPr>
            <p:spPr>
              <a:xfrm>
                <a:off x="4211960" y="1700808"/>
                <a:ext cx="0" cy="2112615"/>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7" name="直線コネクタ 156"/>
              <p:cNvCxnSpPr/>
              <p:nvPr/>
            </p:nvCxnSpPr>
            <p:spPr>
              <a:xfrm>
                <a:off x="4014986" y="1700808"/>
                <a:ext cx="0" cy="212790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8" name="直線コネクタ 157"/>
              <p:cNvCxnSpPr/>
              <p:nvPr/>
            </p:nvCxnSpPr>
            <p:spPr>
              <a:xfrm>
                <a:off x="3837062" y="1700808"/>
                <a:ext cx="0" cy="212214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165" name="テキスト ボックス 164"/>
            <p:cNvSpPr txBox="1">
              <a:spLocks noChangeAspect="1"/>
            </p:cNvSpPr>
            <p:nvPr/>
          </p:nvSpPr>
          <p:spPr>
            <a:xfrm>
              <a:off x="3613373" y="2174224"/>
              <a:ext cx="1032655" cy="338554"/>
            </a:xfrm>
            <a:prstGeom prst="rect">
              <a:avLst/>
            </a:prstGeom>
            <a:no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Ink lines</a:t>
              </a:r>
              <a:endParaRPr kumimoji="1" lang="ja-JP" altLang="en-US" sz="1600" dirty="0">
                <a:latin typeface="メイリオ" pitchFamily="50" charset="-128"/>
                <a:ea typeface="メイリオ" pitchFamily="50" charset="-128"/>
                <a:cs typeface="メイリオ" pitchFamily="50" charset="-128"/>
              </a:endParaRPr>
            </a:p>
          </p:txBody>
        </p:sp>
        <p:sp>
          <p:nvSpPr>
            <p:cNvPr id="166" name="テキスト ボックス 165"/>
            <p:cNvSpPr txBox="1">
              <a:spLocks noChangeAspect="1"/>
            </p:cNvSpPr>
            <p:nvPr/>
          </p:nvSpPr>
          <p:spPr>
            <a:xfrm>
              <a:off x="5079382" y="3033015"/>
              <a:ext cx="1032655" cy="338554"/>
            </a:xfrm>
            <a:prstGeom prst="rect">
              <a:avLst/>
            </a:prstGeom>
            <a:no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Ink lines</a:t>
              </a:r>
              <a:endParaRPr kumimoji="1" lang="ja-JP" altLang="en-US" sz="1600" dirty="0">
                <a:latin typeface="メイリオ" pitchFamily="50" charset="-128"/>
                <a:ea typeface="メイリオ" pitchFamily="50" charset="-128"/>
                <a:cs typeface="メイリオ" pitchFamily="50" charset="-128"/>
              </a:endParaRPr>
            </a:p>
          </p:txBody>
        </p:sp>
        <p:sp>
          <p:nvSpPr>
            <p:cNvPr id="100" name="テキスト ボックス 99"/>
            <p:cNvSpPr txBox="1"/>
            <p:nvPr/>
          </p:nvSpPr>
          <p:spPr>
            <a:xfrm>
              <a:off x="4189437" y="6237312"/>
              <a:ext cx="1447275" cy="276999"/>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About 101mm</a:t>
              </a:r>
            </a:p>
          </p:txBody>
        </p:sp>
      </p:grpSp>
      <p:sp>
        <p:nvSpPr>
          <p:cNvPr id="106" name="テキスト ボックス 105"/>
          <p:cNvSpPr txBox="1"/>
          <p:nvPr/>
        </p:nvSpPr>
        <p:spPr>
          <a:xfrm>
            <a:off x="35496" y="6568886"/>
            <a:ext cx="4011034" cy="276999"/>
          </a:xfrm>
          <a:prstGeom prst="rect">
            <a:avLst/>
          </a:prstGeom>
          <a:noFill/>
        </p:spPr>
        <p:txBody>
          <a:bodyPr wrap="none" rtlCol="0">
            <a:spAutoFit/>
          </a:bodyPr>
          <a:lstStyle/>
          <a:p>
            <a:r>
              <a:rPr kumimoji="1" lang="en-US" altLang="ja-JP" sz="1200" dirty="0" smtClean="0">
                <a:latin typeface="メイリオ" pitchFamily="50" charset="-128"/>
                <a:ea typeface="メイリオ" pitchFamily="50" charset="-128"/>
                <a:cs typeface="メイリオ" pitchFamily="50" charset="-128"/>
              </a:rPr>
              <a:t>*</a:t>
            </a:r>
            <a:r>
              <a:rPr kumimoji="1" lang="en-US" altLang="ja-JP" sz="1200" baseline="30000" dirty="0" smtClean="0">
                <a:latin typeface="メイリオ" pitchFamily="50" charset="-128"/>
                <a:ea typeface="メイリオ" pitchFamily="50" charset="-128"/>
                <a:cs typeface="メイリオ" pitchFamily="50" charset="-128"/>
              </a:rPr>
              <a:t>1</a:t>
            </a:r>
            <a:r>
              <a:rPr kumimoji="1" lang="en-US" altLang="ja-JP" sz="1200" dirty="0" smtClean="0">
                <a:latin typeface="メイリオ" pitchFamily="50" charset="-128"/>
                <a:ea typeface="メイリオ" pitchFamily="50" charset="-128"/>
                <a:cs typeface="メイリオ" pitchFamily="50" charset="-128"/>
              </a:rPr>
              <a:t> MCT</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works only when </a:t>
            </a:r>
            <a:r>
              <a:rPr kumimoji="1" lang="en-US" altLang="ja-JP" sz="1200" dirty="0" smtClean="0">
                <a:latin typeface="メイリオ" pitchFamily="50" charset="-128"/>
                <a:ea typeface="メイリオ" pitchFamily="50" charset="-128"/>
                <a:cs typeface="メイリオ" pitchFamily="50" charset="-128"/>
              </a:rPr>
              <a:t>White and inks are used</a:t>
            </a:r>
            <a:endParaRPr kumimoji="1" lang="ja-JP" altLang="en-US" sz="1200" dirty="0">
              <a:latin typeface="メイリオ" pitchFamily="50" charset="-128"/>
              <a:ea typeface="メイリオ" pitchFamily="50" charset="-128"/>
              <a:cs typeface="メイリオ" pitchFamily="50" charset="-128"/>
            </a:endParaRPr>
          </a:p>
        </p:txBody>
      </p:sp>
      <p:sp>
        <p:nvSpPr>
          <p:cNvPr id="110" name="角丸四角形 109"/>
          <p:cNvSpPr/>
          <p:nvPr/>
        </p:nvSpPr>
        <p:spPr>
          <a:xfrm>
            <a:off x="251520" y="1006128"/>
            <a:ext cx="8280920" cy="83869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111" name="角丸四角形 110"/>
          <p:cNvSpPr/>
          <p:nvPr/>
        </p:nvSpPr>
        <p:spPr>
          <a:xfrm>
            <a:off x="539552" y="836712"/>
            <a:ext cx="3096344" cy="3600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Stable print quality by MCT</a:t>
            </a:r>
          </a:p>
        </p:txBody>
      </p:sp>
      <p:sp>
        <p:nvSpPr>
          <p:cNvPr id="108" name="タイトル 1"/>
          <p:cNvSpPr txBox="1">
            <a:spLocks/>
          </p:cNvSpPr>
          <p:nvPr/>
        </p:nvSpPr>
        <p:spPr>
          <a:xfrm>
            <a:off x="179512" y="58614"/>
            <a:ext cx="8507288"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Continuous Operation</a:t>
            </a:r>
            <a:r>
              <a:rPr lang="ja-JP" altLang="en-US" sz="2400" b="1" noProof="0" dirty="0" smtClean="0">
                <a:solidFill>
                  <a:schemeClr val="tx2"/>
                </a:solidFill>
                <a:latin typeface="メイリオ" pitchFamily="50" charset="-128"/>
                <a:ea typeface="メイリオ" pitchFamily="50" charset="-128"/>
                <a:cs typeface="メイリオ" pitchFamily="50" charset="-128"/>
              </a:rPr>
              <a:t>⑤ </a:t>
            </a: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MCT</a:t>
            </a:r>
            <a:r>
              <a:rPr kumimoji="1" lang="en-US" altLang="ja-JP" sz="16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a:t>
            </a:r>
            <a:r>
              <a:rPr kumimoji="1" lang="en-US" altLang="ja-JP" sz="1600" b="1" i="0" u="none" strike="noStrike" kern="1200" spc="0" normalizeH="0" noProof="0" dirty="0" err="1" smtClean="0">
                <a:ln>
                  <a:noFill/>
                </a:ln>
                <a:solidFill>
                  <a:schemeClr val="tx2"/>
                </a:solidFill>
                <a:effectLst/>
                <a:uLnTx/>
                <a:uFillTx/>
                <a:latin typeface="メイリオ" pitchFamily="50" charset="-128"/>
                <a:ea typeface="メイリオ" pitchFamily="50" charset="-128"/>
                <a:cs typeface="メイリオ" pitchFamily="50" charset="-128"/>
              </a:rPr>
              <a:t>Mimaki</a:t>
            </a:r>
            <a:r>
              <a:rPr kumimoji="1" lang="en-US" altLang="ja-JP" sz="16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 Circulation Technology)</a:t>
            </a:r>
            <a:endParaRPr kumimoji="1" lang="ja-JP" altLang="en-US" sz="2400" b="1" i="0" u="none" strike="noStrike" kern="1200" spc="0" normalizeH="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23</a:t>
            </a:fld>
            <a:endParaRPr lang="ja-JP" altLang="en-US"/>
          </a:p>
        </p:txBody>
      </p:sp>
      <p:sp>
        <p:nvSpPr>
          <p:cNvPr id="5" name="テキスト ボックス 4"/>
          <p:cNvSpPr txBox="1"/>
          <p:nvPr/>
        </p:nvSpPr>
        <p:spPr>
          <a:xfrm>
            <a:off x="208212" y="4727466"/>
            <a:ext cx="5635069" cy="369332"/>
          </a:xfrm>
          <a:prstGeom prst="rect">
            <a:avLst/>
          </a:prstGeom>
          <a:noFill/>
        </p:spPr>
        <p:txBody>
          <a:bodyPr wrap="none" rtlCol="0">
            <a:spAutoFit/>
          </a:bodyPr>
          <a:lstStyle/>
          <a:p>
            <a:r>
              <a:rPr lang="ja-JP" altLang="en-US" dirty="0" smtClean="0">
                <a:solidFill>
                  <a:srgbClr val="7030A0"/>
                </a:solidFill>
                <a:latin typeface="メイリオ" pitchFamily="50" charset="-128"/>
                <a:ea typeface="メイリオ" pitchFamily="50" charset="-128"/>
              </a:rPr>
              <a:t>●</a:t>
            </a:r>
            <a:r>
              <a:rPr lang="ja-JP" altLang="en-US" b="1" dirty="0" smtClean="0">
                <a:latin typeface="メイリオ" pitchFamily="50" charset="-128"/>
                <a:ea typeface="メイリオ" pitchFamily="50" charset="-128"/>
              </a:rPr>
              <a:t> </a:t>
            </a:r>
            <a:r>
              <a:rPr lang="en-US" altLang="ja-JP" b="1" dirty="0" smtClean="0">
                <a:latin typeface="メイリオ" pitchFamily="50" charset="-128"/>
                <a:ea typeface="メイリオ" pitchFamily="50" charset="-128"/>
              </a:rPr>
              <a:t>MBIS3(</a:t>
            </a:r>
            <a:r>
              <a:rPr lang="en-US" altLang="ja-JP" b="1" dirty="0" err="1" smtClean="0">
                <a:latin typeface="メイリオ" pitchFamily="50" charset="-128"/>
                <a:ea typeface="メイリオ" pitchFamily="50" charset="-128"/>
              </a:rPr>
              <a:t>Mimaki</a:t>
            </a:r>
            <a:r>
              <a:rPr lang="en-US" altLang="ja-JP" b="1" dirty="0" smtClean="0">
                <a:latin typeface="メイリオ" pitchFamily="50" charset="-128"/>
                <a:ea typeface="メイリオ" pitchFamily="50" charset="-128"/>
              </a:rPr>
              <a:t> Bulk Ink System 3) </a:t>
            </a:r>
            <a:r>
              <a:rPr lang="ja-JP" altLang="en-US" sz="1400" dirty="0" smtClean="0">
                <a:latin typeface="メイリオ" pitchFamily="50" charset="-128"/>
                <a:ea typeface="メイリオ" pitchFamily="50" charset="-128"/>
              </a:rPr>
              <a:t>*</a:t>
            </a:r>
            <a:r>
              <a:rPr lang="en-US" altLang="ja-JP" sz="1400" dirty="0" smtClean="0">
                <a:latin typeface="メイリオ" pitchFamily="50" charset="-128"/>
                <a:ea typeface="メイリオ" pitchFamily="50" charset="-128"/>
              </a:rPr>
              <a:t>Optional</a:t>
            </a:r>
            <a:endParaRPr lang="en-US" altLang="ja-JP" dirty="0" smtClean="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217612" y="1052736"/>
            <a:ext cx="5817555" cy="369332"/>
          </a:xfrm>
          <a:prstGeom prst="rect">
            <a:avLst/>
          </a:prstGeom>
          <a:noFill/>
        </p:spPr>
        <p:txBody>
          <a:bodyPr wrap="none" rtlCol="0">
            <a:spAutoFit/>
          </a:bodyPr>
          <a:lstStyle/>
          <a:p>
            <a:r>
              <a:rPr lang="ja-JP" altLang="en-US" dirty="0" smtClean="0">
                <a:solidFill>
                  <a:srgbClr val="7030A0"/>
                </a:solidFill>
                <a:latin typeface="メイリオ" pitchFamily="50" charset="-128"/>
                <a:ea typeface="メイリオ" pitchFamily="50" charset="-128"/>
              </a:rPr>
              <a:t>● </a:t>
            </a:r>
            <a:r>
              <a:rPr lang="en-US" altLang="ja-JP" b="1" dirty="0" smtClean="0">
                <a:latin typeface="メイリオ" pitchFamily="50" charset="-128"/>
                <a:ea typeface="メイリオ" pitchFamily="50" charset="-128"/>
                <a:cs typeface="メイリオ" pitchFamily="50" charset="-128"/>
              </a:rPr>
              <a:t>UISS</a:t>
            </a:r>
            <a:r>
              <a:rPr lang="ja-JP" altLang="en-US" b="1" dirty="0" smtClean="0">
                <a:latin typeface="メイリオ" pitchFamily="50" charset="-128"/>
                <a:ea typeface="メイリオ" pitchFamily="50" charset="-128"/>
                <a:cs typeface="メイリオ" pitchFamily="50" charset="-128"/>
              </a:rPr>
              <a:t>*</a:t>
            </a:r>
            <a:r>
              <a:rPr lang="en-US" altLang="ja-JP" b="1" dirty="0" smtClean="0">
                <a:latin typeface="メイリオ" pitchFamily="50" charset="-128"/>
                <a:ea typeface="メイリオ" pitchFamily="50" charset="-128"/>
                <a:cs typeface="メイリオ" pitchFamily="50" charset="-128"/>
              </a:rPr>
              <a:t>(Uninterrupted Ink Supply System)</a:t>
            </a:r>
            <a:r>
              <a:rPr lang="ja-JP" altLang="en-US" b="1" dirty="0" smtClean="0">
                <a:latin typeface="メイリオ" pitchFamily="50" charset="-128"/>
                <a:ea typeface="メイリオ" pitchFamily="50" charset="-128"/>
                <a:cs typeface="メイリオ" pitchFamily="50" charset="-128"/>
              </a:rPr>
              <a:t>　</a:t>
            </a:r>
            <a:endParaRPr lang="en-US" altLang="ja-JP" b="1" dirty="0" smtClean="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505644" y="1556792"/>
            <a:ext cx="4996561" cy="1200329"/>
          </a:xfrm>
          <a:prstGeom prst="rect">
            <a:avLst/>
          </a:prstGeom>
          <a:noFill/>
        </p:spPr>
        <p:txBody>
          <a:bodyPr wrap="none" rtlCol="0">
            <a:spAutoFit/>
          </a:bodyPr>
          <a:lstStyle/>
          <a:p>
            <a:r>
              <a:rPr kumimoji="1" lang="en-US" altLang="ja-JP" sz="1600" dirty="0" smtClean="0">
                <a:latin typeface="メイリオ" pitchFamily="50" charset="-128"/>
                <a:ea typeface="メイリオ" pitchFamily="50" charset="-128"/>
                <a:cs typeface="メイリオ" pitchFamily="50" charset="-128"/>
              </a:rPr>
              <a:t>In 4C ink-set, when the ink runs out, ink </a:t>
            </a:r>
            <a:r>
              <a:rPr lang="en-US" altLang="ja-JP" sz="1600" dirty="0" smtClean="0">
                <a:latin typeface="メイリオ" pitchFamily="50" charset="-128"/>
                <a:ea typeface="メイリオ" pitchFamily="50" charset="-128"/>
                <a:cs typeface="メイリオ" pitchFamily="50" charset="-128"/>
              </a:rPr>
              <a:t>is </a:t>
            </a:r>
          </a:p>
          <a:p>
            <a:r>
              <a:rPr kumimoji="1" lang="en-US" altLang="ja-JP" sz="1600" dirty="0" smtClean="0">
                <a:latin typeface="メイリオ" pitchFamily="50" charset="-128"/>
                <a:ea typeface="メイリオ" pitchFamily="50" charset="-128"/>
                <a:cs typeface="メイリオ" pitchFamily="50" charset="-128"/>
              </a:rPr>
              <a:t>automatically supplied from the other cartridge </a:t>
            </a:r>
          </a:p>
          <a:p>
            <a:r>
              <a:rPr lang="en-US" altLang="ja-JP" sz="1600" dirty="0" smtClean="0">
                <a:latin typeface="メイリオ" pitchFamily="50" charset="-128"/>
                <a:ea typeface="メイリオ" pitchFamily="50" charset="-128"/>
                <a:cs typeface="メイリオ" pitchFamily="50" charset="-128"/>
              </a:rPr>
              <a:t>for the continuous operation.</a:t>
            </a:r>
          </a:p>
          <a:p>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When using Sb53 6C ink set, UISS works with M and Bl.</a:t>
            </a:r>
          </a:p>
          <a:p>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Not available with</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6C+WW and 8C ink sets.</a:t>
            </a:r>
            <a:endParaRPr kumimoji="1" lang="en-US" altLang="ja-JP" sz="1200" dirty="0" smtClean="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17612" y="3042254"/>
            <a:ext cx="3750001" cy="369332"/>
          </a:xfrm>
          <a:prstGeom prst="rect">
            <a:avLst/>
          </a:prstGeom>
          <a:noFill/>
        </p:spPr>
        <p:txBody>
          <a:bodyPr wrap="none" rtlCol="0">
            <a:spAutoFit/>
          </a:bodyPr>
          <a:lstStyle/>
          <a:p>
            <a:r>
              <a:rPr lang="ja-JP" altLang="en-US" dirty="0" smtClean="0">
                <a:solidFill>
                  <a:srgbClr val="7030A0"/>
                </a:solidFill>
                <a:latin typeface="メイリオ" pitchFamily="50" charset="-128"/>
                <a:ea typeface="メイリオ" pitchFamily="50" charset="-128"/>
              </a:rPr>
              <a:t>● </a:t>
            </a:r>
            <a:r>
              <a:rPr lang="en-US" altLang="ja-JP" b="1" dirty="0" smtClean="0">
                <a:latin typeface="メイリオ" pitchFamily="50" charset="-128"/>
                <a:ea typeface="メイリオ" pitchFamily="50" charset="-128"/>
              </a:rPr>
              <a:t>Non-Stop Ink replacement</a:t>
            </a:r>
            <a:endParaRPr lang="en-US" altLang="ja-JP" b="1" dirty="0" smtClean="0">
              <a:latin typeface="メイリオ" pitchFamily="50" charset="-128"/>
              <a:ea typeface="メイリオ" pitchFamily="50" charset="-128"/>
              <a:cs typeface="メイリオ" pitchFamily="50" charset="-128"/>
            </a:endParaRPr>
          </a:p>
        </p:txBody>
      </p:sp>
      <p:sp>
        <p:nvSpPr>
          <p:cNvPr id="11" name="Text Box 36"/>
          <p:cNvSpPr txBox="1">
            <a:spLocks noChangeArrowheads="1"/>
          </p:cNvSpPr>
          <p:nvPr/>
        </p:nvSpPr>
        <p:spPr bwMode="auto">
          <a:xfrm>
            <a:off x="488752" y="3435393"/>
            <a:ext cx="8259712" cy="954107"/>
          </a:xfrm>
          <a:prstGeom prst="rect">
            <a:avLst/>
          </a:prstGeom>
          <a:noFill/>
          <a:ln w="9525">
            <a:noFill/>
            <a:miter lim="800000"/>
            <a:headEnd/>
            <a:tailEnd/>
          </a:ln>
        </p:spPr>
        <p:txBody>
          <a:bodyPr wrap="square">
            <a:spAutoFit/>
          </a:bodyPr>
          <a:lstStyle/>
          <a:p>
            <a:pPr eaLnBrk="0" hangingPunct="0"/>
            <a:r>
              <a:rPr kumimoji="0" lang="en-US" altLang="ja-JP" sz="1600" dirty="0" smtClean="0">
                <a:latin typeface="メイリオ" pitchFamily="50" charset="-128"/>
                <a:ea typeface="メイリオ" pitchFamily="50" charset="-128"/>
              </a:rPr>
              <a:t>In 4C ink-set, empty ink cartridge can be replaced with a new one without </a:t>
            </a:r>
          </a:p>
          <a:p>
            <a:pPr eaLnBrk="0" hangingPunct="0"/>
            <a:r>
              <a:rPr kumimoji="0" lang="en-US" altLang="ja-JP" sz="1600" dirty="0" smtClean="0">
                <a:latin typeface="メイリオ" pitchFamily="50" charset="-128"/>
                <a:ea typeface="メイリオ" pitchFamily="50" charset="-128"/>
              </a:rPr>
              <a:t> stopping the on-going print job.  No waste of time and media/ink.</a:t>
            </a:r>
          </a:p>
          <a:p>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When using Sb53 6C ink set, UISS works with M and Bl.</a:t>
            </a:r>
          </a:p>
          <a:p>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Not available with</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6C+WW and 8C ink sets.</a:t>
            </a:r>
          </a:p>
        </p:txBody>
      </p:sp>
      <p:sp>
        <p:nvSpPr>
          <p:cNvPr id="12" name="Text Box 36"/>
          <p:cNvSpPr txBox="1">
            <a:spLocks noChangeArrowheads="1"/>
          </p:cNvSpPr>
          <p:nvPr/>
        </p:nvSpPr>
        <p:spPr bwMode="auto">
          <a:xfrm>
            <a:off x="492944" y="5129897"/>
            <a:ext cx="8259712" cy="1323439"/>
          </a:xfrm>
          <a:prstGeom prst="rect">
            <a:avLst/>
          </a:prstGeom>
          <a:noFill/>
          <a:ln w="9525">
            <a:noFill/>
            <a:miter lim="800000"/>
            <a:headEnd/>
            <a:tailEnd/>
          </a:ln>
        </p:spPr>
        <p:txBody>
          <a:bodyPr wrap="square">
            <a:spAutoFit/>
          </a:bodyPr>
          <a:lstStyle/>
          <a:p>
            <a:pPr eaLnBrk="0" hangingPunct="0"/>
            <a:r>
              <a:rPr kumimoji="0" lang="en-US" altLang="ja-JP" sz="1600" dirty="0" smtClean="0">
                <a:latin typeface="メイリオ" pitchFamily="50" charset="-128"/>
                <a:ea typeface="メイリオ" pitchFamily="50" charset="-128"/>
              </a:rPr>
              <a:t>Large volume of 2L ink packs are set directly on to </a:t>
            </a:r>
          </a:p>
          <a:p>
            <a:pPr eaLnBrk="0" hangingPunct="0"/>
            <a:r>
              <a:rPr kumimoji="0" lang="en-US" altLang="ja-JP" sz="1600" dirty="0" smtClean="0">
                <a:latin typeface="メイリオ" pitchFamily="50" charset="-128"/>
                <a:ea typeface="メイリオ" pitchFamily="50" charset="-128"/>
              </a:rPr>
              <a:t> the ink station, ensuring continuous large print jobs.</a:t>
            </a:r>
          </a:p>
          <a:p>
            <a:pPr eaLnBrk="0" hangingPunct="0"/>
            <a:r>
              <a:rPr kumimoji="0" lang="en-US" altLang="ja-JP" sz="1600" dirty="0" smtClean="0">
                <a:latin typeface="メイリオ" pitchFamily="50" charset="-128"/>
                <a:ea typeface="メイリオ" pitchFamily="50" charset="-128"/>
              </a:rPr>
              <a:t>New MBIS on the printer saves working space, and</a:t>
            </a:r>
          </a:p>
          <a:p>
            <a:pPr eaLnBrk="0" hangingPunct="0"/>
            <a:r>
              <a:rPr kumimoji="0" lang="en-US" altLang="ja-JP" sz="1600" dirty="0" smtClean="0">
                <a:latin typeface="メイリオ" pitchFamily="50" charset="-128"/>
                <a:ea typeface="メイリオ" pitchFamily="50" charset="-128"/>
              </a:rPr>
              <a:t>large 2L ink pack saves running cost.</a:t>
            </a:r>
          </a:p>
          <a:p>
            <a:pPr eaLnBrk="0" hangingPunct="0"/>
            <a:endParaRPr kumimoji="0" lang="en-US" altLang="ja-JP" sz="1600" dirty="0" smtClean="0">
              <a:latin typeface="メイリオ" pitchFamily="50" charset="-128"/>
              <a:ea typeface="メイリオ" pitchFamily="50" charset="-128"/>
            </a:endParaRPr>
          </a:p>
        </p:txBody>
      </p:sp>
      <p:sp>
        <p:nvSpPr>
          <p:cNvPr id="13" name="タイトル 1"/>
          <p:cNvSpPr txBox="1">
            <a:spLocks/>
          </p:cNvSpPr>
          <p:nvPr/>
        </p:nvSpPr>
        <p:spPr>
          <a:xfrm>
            <a:off x="179512" y="58614"/>
            <a:ext cx="8507288"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Continuous Operation</a:t>
            </a:r>
            <a:r>
              <a:rPr lang="ja-JP" altLang="en-US" sz="2400" b="1" dirty="0" smtClean="0">
                <a:solidFill>
                  <a:schemeClr val="tx2"/>
                </a:solidFill>
                <a:latin typeface="メイリオ" pitchFamily="50" charset="-128"/>
                <a:ea typeface="メイリオ" pitchFamily="50" charset="-128"/>
                <a:cs typeface="メイリオ" pitchFamily="50" charset="-128"/>
              </a:rPr>
              <a:t>⑥ </a:t>
            </a: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Ink Supply Systems</a:t>
            </a:r>
            <a:endParaRPr kumimoji="1" lang="ja-JP" altLang="en-US" sz="2400" b="1" i="0" u="none" strike="noStrike" kern="1200" spc="0" normalizeH="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pic>
        <p:nvPicPr>
          <p:cNvPr id="15" name="Picture 2" descr="C:\Users\ryosuke_nakayama\Desktop\MBIS3_retouch\MBIS3_retouch2.jpg"/>
          <p:cNvPicPr>
            <a:picLocks noChangeAspect="1" noChangeArrowheads="1"/>
          </p:cNvPicPr>
          <p:nvPr/>
        </p:nvPicPr>
        <p:blipFill>
          <a:blip r:embed="rId2" cstate="print"/>
          <a:srcRect/>
          <a:stretch>
            <a:fillRect/>
          </a:stretch>
        </p:blipFill>
        <p:spPr bwMode="auto">
          <a:xfrm>
            <a:off x="6156176" y="4964410"/>
            <a:ext cx="2254695" cy="1486135"/>
          </a:xfrm>
          <a:prstGeom prst="rect">
            <a:avLst/>
          </a:prstGeom>
          <a:noFill/>
        </p:spPr>
      </p:pic>
      <p:grpSp>
        <p:nvGrpSpPr>
          <p:cNvPr id="14" name="グループ化 13"/>
          <p:cNvGrpSpPr/>
          <p:nvPr/>
        </p:nvGrpSpPr>
        <p:grpSpPr>
          <a:xfrm>
            <a:off x="6084168" y="1268760"/>
            <a:ext cx="2091852" cy="1512169"/>
            <a:chOff x="6300192" y="980728"/>
            <a:chExt cx="2091852" cy="1512169"/>
          </a:xfrm>
        </p:grpSpPr>
        <p:grpSp>
          <p:nvGrpSpPr>
            <p:cNvPr id="16" name="グループ化 13"/>
            <p:cNvGrpSpPr/>
            <p:nvPr/>
          </p:nvGrpSpPr>
          <p:grpSpPr>
            <a:xfrm>
              <a:off x="6782718" y="980728"/>
              <a:ext cx="913654" cy="826295"/>
              <a:chOff x="6804248" y="980728"/>
              <a:chExt cx="913654" cy="826295"/>
            </a:xfrm>
          </p:grpSpPr>
          <p:pic>
            <p:nvPicPr>
              <p:cNvPr id="50" name="Picture 8" descr="http://www.mimaki.co.jp/archives/011/201405/53743d90a4818.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04248" y="980728"/>
                <a:ext cx="461962" cy="433387"/>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8" descr="http://www.mimaki.co.jp/archives/011/201405/53743d90a4818.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7255940" y="1373636"/>
                <a:ext cx="461962" cy="43338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グループ化 2072"/>
            <p:cNvGrpSpPr/>
            <p:nvPr/>
          </p:nvGrpSpPr>
          <p:grpSpPr>
            <a:xfrm>
              <a:off x="6300192" y="1235418"/>
              <a:ext cx="1019412" cy="1257479"/>
              <a:chOff x="6156176" y="1235418"/>
              <a:chExt cx="1019412" cy="1257479"/>
            </a:xfrm>
          </p:grpSpPr>
          <p:grpSp>
            <p:nvGrpSpPr>
              <p:cNvPr id="38" name="グループ化 2056"/>
              <p:cNvGrpSpPr/>
              <p:nvPr/>
            </p:nvGrpSpPr>
            <p:grpSpPr>
              <a:xfrm>
                <a:off x="6395910" y="1235418"/>
                <a:ext cx="704753" cy="824663"/>
                <a:chOff x="6626891" y="1235419"/>
                <a:chExt cx="704753" cy="824663"/>
              </a:xfrm>
            </p:grpSpPr>
            <p:cxnSp>
              <p:nvCxnSpPr>
                <p:cNvPr id="47" name="直線コネクタ 46"/>
                <p:cNvCxnSpPr/>
                <p:nvPr/>
              </p:nvCxnSpPr>
              <p:spPr>
                <a:xfrm flipV="1">
                  <a:off x="6626891" y="1235419"/>
                  <a:ext cx="0" cy="824663"/>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626891" y="1235419"/>
                  <a:ext cx="243651"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626891" y="1613948"/>
                  <a:ext cx="704753"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grpSp>
          <p:sp>
            <p:nvSpPr>
              <p:cNvPr id="39" name="正方形/長方形 38"/>
              <p:cNvSpPr/>
              <p:nvPr/>
            </p:nvSpPr>
            <p:spPr>
              <a:xfrm>
                <a:off x="6156176" y="2204865"/>
                <a:ext cx="216024" cy="288032"/>
              </a:xfrm>
              <a:prstGeom prst="rect">
                <a:avLst/>
              </a:prstGeom>
              <a:solidFill>
                <a:srgbClr val="FF33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t>M</a:t>
                </a:r>
                <a:endParaRPr kumimoji="1" lang="ja-JP" altLang="en-US" sz="1000" b="1" dirty="0"/>
              </a:p>
            </p:txBody>
          </p:sp>
          <p:sp>
            <p:nvSpPr>
              <p:cNvPr id="40" name="正方形/長方形 39"/>
              <p:cNvSpPr/>
              <p:nvPr/>
            </p:nvSpPr>
            <p:spPr>
              <a:xfrm>
                <a:off x="6423537" y="2204865"/>
                <a:ext cx="216024" cy="288032"/>
              </a:xfrm>
              <a:prstGeom prst="rect">
                <a:avLst/>
              </a:prstGeom>
              <a:solidFill>
                <a:srgbClr val="FF33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t>M</a:t>
                </a:r>
                <a:endParaRPr kumimoji="1" lang="ja-JP" altLang="en-US" sz="1000" b="1" dirty="0"/>
              </a:p>
            </p:txBody>
          </p:sp>
          <p:cxnSp>
            <p:nvCxnSpPr>
              <p:cNvPr id="41" name="カギ線コネクタ 40"/>
              <p:cNvCxnSpPr>
                <a:stCxn id="39" idx="0"/>
                <a:endCxn id="40" idx="0"/>
              </p:cNvCxnSpPr>
              <p:nvPr/>
            </p:nvCxnSpPr>
            <p:spPr>
              <a:xfrm rot="5400000" flipH="1" flipV="1">
                <a:off x="6397868" y="2071185"/>
                <a:ext cx="12700" cy="267361"/>
              </a:xfrm>
              <a:prstGeom prst="bentConnector3">
                <a:avLst>
                  <a:gd name="adj1" fmla="val 1800000"/>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6663852" y="2204865"/>
                <a:ext cx="216024" cy="288032"/>
              </a:xfrm>
              <a:prstGeom prst="rect">
                <a:avLst/>
              </a:prstGeom>
              <a:solidFill>
                <a:srgbClr val="0070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p>
            </p:txBody>
          </p:sp>
          <p:sp>
            <p:nvSpPr>
              <p:cNvPr id="43" name="正方形/長方形 42"/>
              <p:cNvSpPr/>
              <p:nvPr/>
            </p:nvSpPr>
            <p:spPr>
              <a:xfrm>
                <a:off x="6959564" y="2204865"/>
                <a:ext cx="216024" cy="288032"/>
              </a:xfrm>
              <a:prstGeom prst="rect">
                <a:avLst/>
              </a:prstGeom>
              <a:solidFill>
                <a:srgbClr val="0070C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p>
            </p:txBody>
          </p:sp>
          <p:cxnSp>
            <p:nvCxnSpPr>
              <p:cNvPr id="44" name="カギ線コネクタ 43"/>
              <p:cNvCxnSpPr>
                <a:stCxn id="42" idx="0"/>
                <a:endCxn id="43" idx="0"/>
              </p:cNvCxnSpPr>
              <p:nvPr/>
            </p:nvCxnSpPr>
            <p:spPr>
              <a:xfrm rot="5400000" flipH="1" flipV="1">
                <a:off x="6919720" y="2057009"/>
                <a:ext cx="12700" cy="295712"/>
              </a:xfrm>
              <a:prstGeom prst="bentConnector3">
                <a:avLst>
                  <a:gd name="adj1" fmla="val 1275000"/>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6940245" y="1414115"/>
                <a:ext cx="0" cy="6459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6940245" y="1737099"/>
                <a:ext cx="16041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42"/>
            <p:cNvGrpSpPr/>
            <p:nvPr/>
          </p:nvGrpSpPr>
          <p:grpSpPr>
            <a:xfrm>
              <a:off x="7234410" y="1231372"/>
              <a:ext cx="1157634" cy="1261525"/>
              <a:chOff x="7234410" y="1231372"/>
              <a:chExt cx="1157634" cy="1261525"/>
            </a:xfrm>
          </p:grpSpPr>
          <p:grpSp>
            <p:nvGrpSpPr>
              <p:cNvPr id="21" name="グループ化 40"/>
              <p:cNvGrpSpPr/>
              <p:nvPr/>
            </p:nvGrpSpPr>
            <p:grpSpPr>
              <a:xfrm>
                <a:off x="7234410" y="1231372"/>
                <a:ext cx="1157634" cy="1261525"/>
                <a:chOff x="7234410" y="1231372"/>
                <a:chExt cx="1157634" cy="1261525"/>
              </a:xfrm>
            </p:grpSpPr>
            <p:grpSp>
              <p:nvGrpSpPr>
                <p:cNvPr id="23" name="グループ化 65"/>
                <p:cNvGrpSpPr/>
                <p:nvPr/>
              </p:nvGrpSpPr>
              <p:grpSpPr>
                <a:xfrm flipH="1">
                  <a:off x="7234410" y="1231372"/>
                  <a:ext cx="1157634" cy="1261525"/>
                  <a:chOff x="6156176" y="1231372"/>
                  <a:chExt cx="1157634" cy="1261525"/>
                </a:xfrm>
              </p:grpSpPr>
              <p:grpSp>
                <p:nvGrpSpPr>
                  <p:cNvPr id="26" name="グループ化 66"/>
                  <p:cNvGrpSpPr/>
                  <p:nvPr/>
                </p:nvGrpSpPr>
                <p:grpSpPr>
                  <a:xfrm>
                    <a:off x="6395910" y="1231372"/>
                    <a:ext cx="917900" cy="828709"/>
                    <a:chOff x="6626891" y="1231373"/>
                    <a:chExt cx="917900" cy="828709"/>
                  </a:xfrm>
                </p:grpSpPr>
                <p:cxnSp>
                  <p:nvCxnSpPr>
                    <p:cNvPr id="35" name="直線コネクタ 34"/>
                    <p:cNvCxnSpPr/>
                    <p:nvPr/>
                  </p:nvCxnSpPr>
                  <p:spPr>
                    <a:xfrm flipV="1">
                      <a:off x="6626891" y="1235419"/>
                      <a:ext cx="0" cy="824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635199" y="1231373"/>
                      <a:ext cx="9095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626891" y="1613948"/>
                      <a:ext cx="466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正方形/長方形 26"/>
                  <p:cNvSpPr/>
                  <p:nvPr/>
                </p:nvSpPr>
                <p:spPr>
                  <a:xfrm>
                    <a:off x="6156176" y="2204865"/>
                    <a:ext cx="216024" cy="288032"/>
                  </a:xfrm>
                  <a:prstGeom prst="rect">
                    <a:avLst/>
                  </a:prstGeom>
                  <a:solidFill>
                    <a:schemeClr val="tx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t>K</a:t>
                    </a:r>
                    <a:endParaRPr kumimoji="1" lang="ja-JP" altLang="en-US" sz="1000" b="1" dirty="0"/>
                  </a:p>
                </p:txBody>
              </p:sp>
              <p:sp>
                <p:nvSpPr>
                  <p:cNvPr id="28" name="正方形/長方形 27"/>
                  <p:cNvSpPr/>
                  <p:nvPr/>
                </p:nvSpPr>
                <p:spPr>
                  <a:xfrm>
                    <a:off x="6423537" y="2204865"/>
                    <a:ext cx="216024" cy="288032"/>
                  </a:xfrm>
                  <a:prstGeom prst="rect">
                    <a:avLst/>
                  </a:prstGeom>
                  <a:solidFill>
                    <a:schemeClr val="tx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t>K</a:t>
                    </a:r>
                    <a:endParaRPr kumimoji="1" lang="ja-JP" altLang="en-US" sz="1000" b="1" dirty="0"/>
                  </a:p>
                </p:txBody>
              </p:sp>
              <p:cxnSp>
                <p:nvCxnSpPr>
                  <p:cNvPr id="29" name="カギ線コネクタ 28"/>
                  <p:cNvCxnSpPr>
                    <a:stCxn id="27" idx="0"/>
                    <a:endCxn id="28" idx="0"/>
                  </p:cNvCxnSpPr>
                  <p:nvPr/>
                </p:nvCxnSpPr>
                <p:spPr>
                  <a:xfrm rot="5400000" flipH="1" flipV="1">
                    <a:off x="6397868" y="2071185"/>
                    <a:ext cx="12700" cy="267361"/>
                  </a:xfrm>
                  <a:prstGeom prst="bentConnector3">
                    <a:avLst>
                      <a:gd name="adj1" fmla="val 123748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6692203" y="2204865"/>
                    <a:ext cx="216024" cy="288032"/>
                  </a:xfrm>
                  <a:prstGeom prst="rect">
                    <a:avLst/>
                  </a:prstGeom>
                  <a:solidFill>
                    <a:srgbClr val="FFFF0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chemeClr val="tx1"/>
                        </a:solidFill>
                      </a:rPr>
                      <a:t>Y</a:t>
                    </a:r>
                    <a:endParaRPr kumimoji="1" lang="ja-JP" altLang="en-US" sz="1000" b="1" dirty="0">
                      <a:solidFill>
                        <a:schemeClr val="tx1"/>
                      </a:solidFill>
                    </a:endParaRPr>
                  </a:p>
                </p:txBody>
              </p:sp>
              <p:sp>
                <p:nvSpPr>
                  <p:cNvPr id="31" name="正方形/長方形 30"/>
                  <p:cNvSpPr/>
                  <p:nvPr/>
                </p:nvSpPr>
                <p:spPr>
                  <a:xfrm>
                    <a:off x="6959564" y="2204865"/>
                    <a:ext cx="216024" cy="288032"/>
                  </a:xfrm>
                  <a:prstGeom prst="rect">
                    <a:avLst/>
                  </a:prstGeom>
                  <a:solidFill>
                    <a:srgbClr val="FFFF0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solidFill>
                          <a:schemeClr val="tx1"/>
                        </a:solidFill>
                      </a:rPr>
                      <a:t>Y</a:t>
                    </a:r>
                    <a:endParaRPr kumimoji="1" lang="ja-JP" altLang="en-US" sz="1000" b="1" dirty="0">
                      <a:solidFill>
                        <a:schemeClr val="tx1"/>
                      </a:solidFill>
                    </a:endParaRPr>
                  </a:p>
                </p:txBody>
              </p:sp>
              <p:cxnSp>
                <p:nvCxnSpPr>
                  <p:cNvPr id="32" name="カギ線コネクタ 31"/>
                  <p:cNvCxnSpPr>
                    <a:stCxn id="30" idx="0"/>
                    <a:endCxn id="31" idx="0"/>
                  </p:cNvCxnSpPr>
                  <p:nvPr/>
                </p:nvCxnSpPr>
                <p:spPr>
                  <a:xfrm rot="5400000" flipH="1" flipV="1">
                    <a:off x="6933895" y="2071185"/>
                    <a:ext cx="12700" cy="267361"/>
                  </a:xfrm>
                  <a:prstGeom prst="bentConnector3">
                    <a:avLst>
                      <a:gd name="adj1" fmla="val 1237488"/>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6940245" y="1916832"/>
                    <a:ext cx="0" cy="14324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6908227" y="1324701"/>
                    <a:ext cx="4055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24" name="カギ線コネクタ 23"/>
                <p:cNvCxnSpPr/>
                <p:nvPr/>
              </p:nvCxnSpPr>
              <p:spPr>
                <a:xfrm rot="16200000" flipH="1">
                  <a:off x="7431651" y="1492465"/>
                  <a:ext cx="592130" cy="256601"/>
                </a:xfrm>
                <a:prstGeom prst="bentConnector3">
                  <a:avLst>
                    <a:gd name="adj1" fmla="val 133"/>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599416" y="1916831"/>
                  <a:ext cx="25660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22" name="直線コネクタ 21"/>
              <p:cNvCxnSpPr/>
              <p:nvPr/>
            </p:nvCxnSpPr>
            <p:spPr>
              <a:xfrm>
                <a:off x="7685940" y="1737098"/>
                <a:ext cx="17526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6775350" y="2225770"/>
              <a:ext cx="282450" cy="261610"/>
            </a:xfrm>
            <a:prstGeom prst="rect">
              <a:avLst/>
            </a:prstGeom>
            <a:noFill/>
          </p:spPr>
          <p:txBody>
            <a:bodyPr wrap="none" rtlCol="0">
              <a:spAutoFit/>
            </a:bodyPr>
            <a:lstStyle/>
            <a:p>
              <a:r>
                <a:rPr lang="en-US" altLang="ja-JP" sz="1050" b="1" dirty="0" smtClean="0">
                  <a:solidFill>
                    <a:schemeClr val="bg1"/>
                  </a:solidFill>
                  <a:latin typeface="+mn-lt"/>
                  <a:ea typeface="+mn-ea"/>
                </a:rPr>
                <a:t>C</a:t>
              </a:r>
              <a:endParaRPr kumimoji="1" lang="ja-JP" altLang="en-US" sz="1050" b="1" dirty="0">
                <a:solidFill>
                  <a:schemeClr val="bg1"/>
                </a:solidFill>
                <a:latin typeface="+mn-lt"/>
                <a:ea typeface="+mn-ea"/>
              </a:endParaRPr>
            </a:p>
          </p:txBody>
        </p:sp>
        <p:sp>
          <p:nvSpPr>
            <p:cNvPr id="20" name="テキスト ボックス 19"/>
            <p:cNvSpPr txBox="1"/>
            <p:nvPr/>
          </p:nvSpPr>
          <p:spPr>
            <a:xfrm>
              <a:off x="7058591" y="2225770"/>
              <a:ext cx="277640" cy="253916"/>
            </a:xfrm>
            <a:prstGeom prst="rect">
              <a:avLst/>
            </a:prstGeom>
            <a:noFill/>
          </p:spPr>
          <p:txBody>
            <a:bodyPr wrap="none" rtlCol="0">
              <a:spAutoFit/>
            </a:bodyPr>
            <a:lstStyle/>
            <a:p>
              <a:r>
                <a:rPr lang="en-US" altLang="ja-JP" sz="1050" b="1" dirty="0" smtClean="0">
                  <a:solidFill>
                    <a:schemeClr val="bg1"/>
                  </a:solidFill>
                  <a:latin typeface="+mn-lt"/>
                  <a:ea typeface="+mn-ea"/>
                </a:rPr>
                <a:t>C</a:t>
              </a:r>
              <a:endParaRPr kumimoji="1" lang="ja-JP" altLang="en-US" sz="1050" b="1" dirty="0">
                <a:solidFill>
                  <a:schemeClr val="bg1"/>
                </a:solidFill>
                <a:latin typeface="+mn-lt"/>
                <a:ea typeface="+mn-ea"/>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24</a:t>
            </a:fld>
            <a:endParaRPr lang="ja-JP" altLang="en-US"/>
          </a:p>
        </p:txBody>
      </p:sp>
      <p:sp>
        <p:nvSpPr>
          <p:cNvPr id="6" name="テキスト ボックス 5"/>
          <p:cNvSpPr txBox="1"/>
          <p:nvPr/>
        </p:nvSpPr>
        <p:spPr>
          <a:xfrm>
            <a:off x="251520" y="772249"/>
            <a:ext cx="8460432" cy="5755422"/>
          </a:xfrm>
          <a:prstGeom prst="rect">
            <a:avLst/>
          </a:prstGeom>
          <a:noFill/>
        </p:spPr>
        <p:txBody>
          <a:bodyPr wrap="square" rtlCol="0">
            <a:spAutoFit/>
          </a:bodyPr>
          <a:lstStyle/>
          <a:p>
            <a:r>
              <a:rPr lang="ja-JP" altLang="en-US" sz="1600" b="1" dirty="0" smtClean="0">
                <a:latin typeface="メイリオ" pitchFamily="50" charset="-128"/>
                <a:ea typeface="メイリオ" pitchFamily="50" charset="-128"/>
                <a:cs typeface="メイリオ" pitchFamily="50" charset="-128"/>
              </a:rPr>
              <a:t>①</a:t>
            </a:r>
            <a:r>
              <a:rPr lang="en-US" altLang="ja-JP" sz="1600" b="1" dirty="0" smtClean="0">
                <a:latin typeface="メイリオ" pitchFamily="50" charset="-128"/>
                <a:ea typeface="メイリオ" pitchFamily="50" charset="-128"/>
                <a:cs typeface="メイリオ" pitchFamily="50" charset="-128"/>
              </a:rPr>
              <a:t>Media of up to 40kg can be used</a:t>
            </a:r>
          </a:p>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The take-up roll unit of JV300 has a strong torque to feed media of 40kg</a:t>
            </a:r>
          </a:p>
          <a:p>
            <a:r>
              <a:rPr lang="en-US" altLang="ja-JP" sz="1600" dirty="0" smtClean="0">
                <a:latin typeface="メイリオ" pitchFamily="50" charset="-128"/>
                <a:ea typeface="メイリオ" pitchFamily="50" charset="-128"/>
                <a:cs typeface="メイリオ" pitchFamily="50" charset="-128"/>
              </a:rPr>
              <a:t>      at the maximum. </a:t>
            </a:r>
          </a:p>
          <a:p>
            <a:endParaRPr lang="en-US" altLang="ja-JP" sz="1600" dirty="0" smtClean="0">
              <a:latin typeface="メイリオ" pitchFamily="50" charset="-128"/>
              <a:ea typeface="メイリオ" pitchFamily="50" charset="-128"/>
              <a:cs typeface="メイリオ" pitchFamily="50" charset="-128"/>
            </a:endParaRPr>
          </a:p>
          <a:p>
            <a:r>
              <a:rPr lang="ja-JP" altLang="en-US" sz="1600" b="1" dirty="0" smtClean="0">
                <a:latin typeface="メイリオ" pitchFamily="50" charset="-128"/>
                <a:ea typeface="メイリオ" pitchFamily="50" charset="-128"/>
                <a:cs typeface="メイリオ" pitchFamily="50" charset="-128"/>
              </a:rPr>
              <a:t>②</a:t>
            </a:r>
            <a:r>
              <a:rPr lang="en-US" altLang="ja-JP" sz="1600" b="1" dirty="0" smtClean="0">
                <a:latin typeface="メイリオ" pitchFamily="50" charset="-128"/>
                <a:ea typeface="メイリオ" pitchFamily="50" charset="-128"/>
                <a:cs typeface="メイリオ" pitchFamily="50" charset="-128"/>
              </a:rPr>
              <a:t>Maximum diameter of up to 250mm can be rolled up</a:t>
            </a:r>
          </a:p>
          <a:p>
            <a:r>
              <a:rPr lang="ja-JP" altLang="en-US" sz="1600" b="1"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The height of the take-up roll unit is 17cm, which is high enough to roll up</a:t>
            </a:r>
          </a:p>
          <a:p>
            <a:r>
              <a:rPr lang="en-US" altLang="ja-JP" sz="1600" dirty="0" smtClean="0">
                <a:latin typeface="メイリオ" pitchFamily="50" charset="-128"/>
                <a:ea typeface="メイリオ" pitchFamily="50" charset="-128"/>
                <a:cs typeface="メイリオ" pitchFamily="50" charset="-128"/>
              </a:rPr>
              <a:t>      the media of the diameter of up to 250mm.</a:t>
            </a: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endParaRPr lang="en-US" altLang="ja-JP" sz="1600" b="1" dirty="0" smtClean="0">
              <a:latin typeface="メイリオ" pitchFamily="50" charset="-128"/>
              <a:ea typeface="メイリオ" pitchFamily="50" charset="-128"/>
              <a:cs typeface="メイリオ" pitchFamily="50" charset="-128"/>
            </a:endParaRPr>
          </a:p>
          <a:p>
            <a:r>
              <a:rPr lang="ja-JP" altLang="en-US" sz="1600" b="1" dirty="0" smtClean="0">
                <a:latin typeface="メイリオ" pitchFamily="50" charset="-128"/>
                <a:ea typeface="メイリオ" pitchFamily="50" charset="-128"/>
                <a:cs typeface="メイリオ" pitchFamily="50" charset="-128"/>
              </a:rPr>
              <a:t>③</a:t>
            </a:r>
            <a:r>
              <a:rPr lang="en-US" altLang="ja-JP" sz="1600" b="1" dirty="0" smtClean="0">
                <a:latin typeface="メイリオ" pitchFamily="50" charset="-128"/>
                <a:ea typeface="メイリオ" pitchFamily="50" charset="-128"/>
                <a:cs typeface="メイリオ" pitchFamily="50" charset="-128"/>
              </a:rPr>
              <a:t>Prints one roll of media with high feeding accuracy</a:t>
            </a:r>
          </a:p>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The diameter of the taken-up media is measured by a censor. As the diameter</a:t>
            </a:r>
          </a:p>
          <a:p>
            <a:r>
              <a:rPr lang="en-US" altLang="ja-JP" sz="1600" dirty="0" smtClean="0">
                <a:latin typeface="メイリオ" pitchFamily="50" charset="-128"/>
                <a:ea typeface="メイリオ" pitchFamily="50" charset="-128"/>
                <a:cs typeface="メイリオ" pitchFamily="50" charset="-128"/>
              </a:rPr>
              <a:t>      of media becomes bigger,  the length to roll up the media becomes shorter.</a:t>
            </a:r>
          </a:p>
          <a:p>
            <a:r>
              <a:rPr lang="en-US" altLang="ja-JP" sz="1600" dirty="0" smtClean="0">
                <a:latin typeface="メイリオ" pitchFamily="50" charset="-128"/>
                <a:ea typeface="メイリオ" pitchFamily="50" charset="-128"/>
                <a:cs typeface="メイリオ" pitchFamily="50" charset="-128"/>
              </a:rPr>
              <a:t>      This keeps the tension of the media constant.</a:t>
            </a:r>
          </a:p>
        </p:txBody>
      </p:sp>
      <p:sp>
        <p:nvSpPr>
          <p:cNvPr id="24" name="テキスト ボックス 23"/>
          <p:cNvSpPr txBox="1"/>
          <p:nvPr/>
        </p:nvSpPr>
        <p:spPr>
          <a:xfrm>
            <a:off x="2267744" y="4797152"/>
            <a:ext cx="941283" cy="369332"/>
          </a:xfrm>
          <a:prstGeom prst="rect">
            <a:avLst/>
          </a:prstGeom>
          <a:noFill/>
        </p:spPr>
        <p:txBody>
          <a:bodyPr wrap="none" rtlCol="0">
            <a:spAutoFit/>
          </a:bodyPr>
          <a:lstStyle/>
          <a:p>
            <a:r>
              <a:rPr kumimoji="1" lang="en-US" altLang="ja-JP" dirty="0" smtClean="0"/>
              <a:t>【JV33】</a:t>
            </a:r>
            <a:endParaRPr kumimoji="1" lang="ja-JP" altLang="en-US" dirty="0"/>
          </a:p>
        </p:txBody>
      </p:sp>
      <p:sp>
        <p:nvSpPr>
          <p:cNvPr id="25" name="テキスト ボックス 24"/>
          <p:cNvSpPr txBox="1"/>
          <p:nvPr/>
        </p:nvSpPr>
        <p:spPr>
          <a:xfrm>
            <a:off x="4542972" y="4806444"/>
            <a:ext cx="1069524" cy="369332"/>
          </a:xfrm>
          <a:prstGeom prst="rect">
            <a:avLst/>
          </a:prstGeom>
          <a:noFill/>
        </p:spPr>
        <p:txBody>
          <a:bodyPr wrap="none" rtlCol="0">
            <a:spAutoFit/>
          </a:bodyPr>
          <a:lstStyle/>
          <a:p>
            <a:r>
              <a:rPr kumimoji="1" lang="en-US" altLang="ja-JP" dirty="0" smtClean="0"/>
              <a:t>【JV300】</a:t>
            </a:r>
            <a:endParaRPr kumimoji="1" lang="ja-JP" altLang="en-US" dirty="0"/>
          </a:p>
        </p:txBody>
      </p:sp>
      <p:grpSp>
        <p:nvGrpSpPr>
          <p:cNvPr id="2" name="グループ化 13"/>
          <p:cNvGrpSpPr/>
          <p:nvPr/>
        </p:nvGrpSpPr>
        <p:grpSpPr>
          <a:xfrm>
            <a:off x="1597454" y="2708920"/>
            <a:ext cx="6790969" cy="2088232"/>
            <a:chOff x="1376218" y="3703080"/>
            <a:chExt cx="8383914" cy="2808312"/>
          </a:xfrm>
        </p:grpSpPr>
        <p:pic>
          <p:nvPicPr>
            <p:cNvPr id="2050" name="Picture 2" descr="C:\Users\ryosuke_nakayama\Downloads\JV33vsJV300_巻取り.jpg"/>
            <p:cNvPicPr>
              <a:picLocks noChangeAspect="1" noChangeArrowheads="1"/>
            </p:cNvPicPr>
            <p:nvPr/>
          </p:nvPicPr>
          <p:blipFill>
            <a:blip r:embed="rId2" cstate="print"/>
            <a:srcRect/>
            <a:stretch>
              <a:fillRect/>
            </a:stretch>
          </p:blipFill>
          <p:spPr bwMode="auto">
            <a:xfrm>
              <a:off x="1403648" y="3703080"/>
              <a:ext cx="5597719" cy="2808312"/>
            </a:xfrm>
            <a:prstGeom prst="rect">
              <a:avLst/>
            </a:prstGeom>
            <a:noFill/>
          </p:spPr>
        </p:pic>
        <p:cxnSp>
          <p:nvCxnSpPr>
            <p:cNvPr id="28" name="直線矢印コネクタ 27"/>
            <p:cNvCxnSpPr/>
            <p:nvPr/>
          </p:nvCxnSpPr>
          <p:spPr>
            <a:xfrm>
              <a:off x="4572000" y="4221088"/>
              <a:ext cx="0" cy="1728192"/>
            </a:xfrm>
            <a:prstGeom prst="straightConnector1">
              <a:avLst/>
            </a:prstGeom>
            <a:ln w="412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1763688" y="4869160"/>
              <a:ext cx="0" cy="1080120"/>
            </a:xfrm>
            <a:prstGeom prst="straightConnector1">
              <a:avLst/>
            </a:prstGeom>
            <a:ln w="412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355976" y="4869158"/>
              <a:ext cx="870319" cy="455297"/>
            </a:xfrm>
            <a:prstGeom prst="rect">
              <a:avLst/>
            </a:prstGeom>
            <a:solidFill>
              <a:schemeClr val="bg1"/>
            </a:solidFill>
          </p:spPr>
          <p:txBody>
            <a:bodyPr wrap="square" rtlCol="0">
              <a:spAutoFit/>
            </a:bodyPr>
            <a:lstStyle/>
            <a:p>
              <a:pPr algn="ctr"/>
              <a:r>
                <a:rPr kumimoji="1" lang="en-US" altLang="ja-JP" sz="1600" dirty="0" smtClean="0"/>
                <a:t>17cm</a:t>
              </a:r>
              <a:endParaRPr kumimoji="1" lang="ja-JP" altLang="en-US" sz="1600" dirty="0"/>
            </a:p>
          </p:txBody>
        </p:sp>
        <p:sp>
          <p:nvSpPr>
            <p:cNvPr id="33" name="テキスト ボックス 32"/>
            <p:cNvSpPr txBox="1"/>
            <p:nvPr/>
          </p:nvSpPr>
          <p:spPr>
            <a:xfrm>
              <a:off x="1376218" y="5232924"/>
              <a:ext cx="1111439" cy="455297"/>
            </a:xfrm>
            <a:prstGeom prst="rect">
              <a:avLst/>
            </a:prstGeom>
            <a:solidFill>
              <a:schemeClr val="bg1"/>
            </a:solidFill>
          </p:spPr>
          <p:txBody>
            <a:bodyPr wrap="square" rtlCol="0">
              <a:spAutoFit/>
            </a:bodyPr>
            <a:lstStyle/>
            <a:p>
              <a:pPr algn="ctr"/>
              <a:r>
                <a:rPr kumimoji="1" lang="en-US" altLang="ja-JP" sz="1600" dirty="0" smtClean="0"/>
                <a:t>11.5cm</a:t>
              </a:r>
              <a:endParaRPr kumimoji="1" lang="ja-JP" altLang="en-US" sz="1600" dirty="0"/>
            </a:p>
          </p:txBody>
        </p:sp>
        <p:sp>
          <p:nvSpPr>
            <p:cNvPr id="34" name="円/楕円 33"/>
            <p:cNvSpPr/>
            <p:nvPr/>
          </p:nvSpPr>
          <p:spPr>
            <a:xfrm>
              <a:off x="6588224" y="5431272"/>
              <a:ext cx="576064" cy="72008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188676" y="5559623"/>
              <a:ext cx="2571456" cy="869204"/>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cs typeface="メイリオ" pitchFamily="50" charset="-128"/>
                </a:rPr>
                <a:t>【Take-up roll switch】</a:t>
              </a:r>
              <a:endParaRPr kumimoji="1" lang="en-US" altLang="ja-JP" sz="1200"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By pressing the button, the media is rolled up.</a:t>
              </a:r>
              <a:endParaRPr kumimoji="1" lang="en-US" altLang="ja-JP" sz="1200" dirty="0" smtClean="0">
                <a:latin typeface="メイリオ" pitchFamily="50" charset="-128"/>
                <a:ea typeface="メイリオ" pitchFamily="50" charset="-128"/>
                <a:cs typeface="メイリオ" pitchFamily="50" charset="-128"/>
              </a:endParaRPr>
            </a:p>
          </p:txBody>
        </p:sp>
      </p:grpSp>
      <p:sp>
        <p:nvSpPr>
          <p:cNvPr id="16" name="タイトル 1"/>
          <p:cNvSpPr txBox="1">
            <a:spLocks/>
          </p:cNvSpPr>
          <p:nvPr/>
        </p:nvSpPr>
        <p:spPr>
          <a:xfrm>
            <a:off x="179512" y="58614"/>
            <a:ext cx="8507288"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spc="0" normalizeH="0" noProof="0" dirty="0" smtClean="0">
                <a:ln>
                  <a:noFill/>
                </a:ln>
                <a:solidFill>
                  <a:schemeClr val="tx2"/>
                </a:solidFill>
                <a:effectLst/>
                <a:uLnTx/>
                <a:uFillTx/>
                <a:latin typeface="メイリオ" pitchFamily="50" charset="-128"/>
                <a:ea typeface="メイリオ" pitchFamily="50" charset="-128"/>
                <a:cs typeface="メイリオ" pitchFamily="50" charset="-128"/>
              </a:rPr>
              <a:t>Continuous Operation</a:t>
            </a:r>
            <a:r>
              <a:rPr lang="ja-JP" altLang="en-US" sz="2400" b="1" noProof="0" dirty="0" smtClean="0">
                <a:solidFill>
                  <a:schemeClr val="tx2"/>
                </a:solidFill>
                <a:latin typeface="メイリオ" pitchFamily="50" charset="-128"/>
                <a:ea typeface="メイリオ" pitchFamily="50" charset="-128"/>
                <a:cs typeface="メイリオ" pitchFamily="50" charset="-128"/>
              </a:rPr>
              <a:t>⑧ </a:t>
            </a:r>
            <a:r>
              <a:rPr lang="en-US" altLang="ja-JP" sz="2400" b="1" dirty="0" smtClean="0">
                <a:solidFill>
                  <a:schemeClr val="tx2"/>
                </a:solidFill>
                <a:latin typeface="メイリオ" pitchFamily="50" charset="-128"/>
                <a:ea typeface="メイリオ" pitchFamily="50" charset="-128"/>
                <a:cs typeface="メイリオ" pitchFamily="50" charset="-128"/>
              </a:rPr>
              <a:t>Media feeding and take-up</a:t>
            </a:r>
            <a:endParaRPr kumimoji="1" lang="ja-JP" altLang="en-US" sz="2400" b="1" i="0" u="none" strike="noStrike" kern="1200" spc="0" normalizeH="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25</a:t>
            </a:fld>
            <a:endParaRPr lang="ja-JP" altLang="en-US"/>
          </a:p>
        </p:txBody>
      </p:sp>
      <p:sp>
        <p:nvSpPr>
          <p:cNvPr id="6" name="テキスト ボックス 5"/>
          <p:cNvSpPr txBox="1"/>
          <p:nvPr/>
        </p:nvSpPr>
        <p:spPr>
          <a:xfrm>
            <a:off x="107504" y="725795"/>
            <a:ext cx="8964488" cy="830997"/>
          </a:xfrm>
          <a:prstGeom prst="rect">
            <a:avLst/>
          </a:prstGeom>
          <a:no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　</a:t>
            </a:r>
            <a:r>
              <a:rPr lang="ja-JP" altLang="en-US" sz="1600" b="1" dirty="0" smtClean="0">
                <a:latin typeface="メイリオ" pitchFamily="50" charset="-128"/>
                <a:ea typeface="メイリオ" pitchFamily="50" charset="-128"/>
                <a:cs typeface="メイリオ" pitchFamily="50" charset="-128"/>
              </a:rPr>
              <a:t>①</a:t>
            </a:r>
            <a:r>
              <a:rPr lang="en-US" altLang="ja-JP" sz="1600" b="1" dirty="0" smtClean="0">
                <a:latin typeface="メイリオ" pitchFamily="50" charset="-128"/>
                <a:ea typeface="メイリオ" pitchFamily="50" charset="-128"/>
                <a:cs typeface="メイリオ" pitchFamily="50" charset="-128"/>
              </a:rPr>
              <a:t>Media Stand</a:t>
            </a:r>
          </a:p>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Media stands for temporal media placing is available at the back-side or </a:t>
            </a:r>
          </a:p>
          <a:p>
            <a:r>
              <a:rPr lang="en-US" altLang="ja-JP" sz="1600" dirty="0" smtClean="0">
                <a:latin typeface="メイリオ" pitchFamily="50" charset="-128"/>
                <a:ea typeface="メイリオ" pitchFamily="50" charset="-128"/>
                <a:cs typeface="メイリオ" pitchFamily="50" charset="-128"/>
              </a:rPr>
              <a:t>      the front-side to support the installation and removal of heavy media.</a:t>
            </a:r>
          </a:p>
        </p:txBody>
      </p:sp>
      <p:sp>
        <p:nvSpPr>
          <p:cNvPr id="7" name="テキスト ボックス 6"/>
          <p:cNvSpPr txBox="1"/>
          <p:nvPr/>
        </p:nvSpPr>
        <p:spPr>
          <a:xfrm>
            <a:off x="179512" y="3212976"/>
            <a:ext cx="8640960" cy="584775"/>
          </a:xfrm>
          <a:prstGeom prst="rect">
            <a:avLst/>
          </a:prstGeom>
          <a:no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　</a:t>
            </a:r>
            <a:r>
              <a:rPr lang="ja-JP" altLang="en-US" sz="1600" b="1" dirty="0" smtClean="0">
                <a:latin typeface="メイリオ" pitchFamily="50" charset="-128"/>
                <a:ea typeface="メイリオ" pitchFamily="50" charset="-128"/>
                <a:cs typeface="メイリオ" pitchFamily="50" charset="-128"/>
              </a:rPr>
              <a:t>②</a:t>
            </a:r>
            <a:r>
              <a:rPr lang="en-US" altLang="ja-JP" sz="1600" b="1" dirty="0" smtClean="0">
                <a:latin typeface="メイリオ" pitchFamily="50" charset="-128"/>
                <a:ea typeface="メイリオ" pitchFamily="50" charset="-128"/>
                <a:cs typeface="メイリオ" pitchFamily="50" charset="-128"/>
              </a:rPr>
              <a:t>Independent Pinch Roller</a:t>
            </a:r>
          </a:p>
          <a:p>
            <a:r>
              <a:rPr lang="ja-JP" altLang="en-US" sz="1600" b="1" dirty="0" smtClean="0">
                <a:latin typeface="メイリオ" pitchFamily="50" charset="-128"/>
                <a:ea typeface="メイリオ" pitchFamily="50" charset="-128"/>
                <a:cs typeface="メイリオ" pitchFamily="50" charset="-128"/>
              </a:rPr>
              <a:t>　</a:t>
            </a:r>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Adjust number of pinch rollers to be used depending on characteristics of media.</a:t>
            </a:r>
          </a:p>
        </p:txBody>
      </p:sp>
      <p:grpSp>
        <p:nvGrpSpPr>
          <p:cNvPr id="2" name="グループ化 7"/>
          <p:cNvGrpSpPr/>
          <p:nvPr/>
        </p:nvGrpSpPr>
        <p:grpSpPr>
          <a:xfrm>
            <a:off x="1187624" y="3789040"/>
            <a:ext cx="7488832" cy="1166601"/>
            <a:chOff x="1187624" y="3734260"/>
            <a:chExt cx="7488832" cy="1166601"/>
          </a:xfrm>
        </p:grpSpPr>
        <p:pic>
          <p:nvPicPr>
            <p:cNvPr id="9" name="図 8" descr="CIMG9907.JPG"/>
            <p:cNvPicPr>
              <a:picLocks noChangeAspect="1"/>
            </p:cNvPicPr>
            <p:nvPr/>
          </p:nvPicPr>
          <p:blipFill>
            <a:blip r:embed="rId2" cstate="print"/>
            <a:srcRect/>
            <a:stretch>
              <a:fillRect/>
            </a:stretch>
          </p:blipFill>
          <p:spPr>
            <a:xfrm>
              <a:off x="1187624" y="3737125"/>
              <a:ext cx="2012013" cy="1096137"/>
            </a:xfrm>
            <a:prstGeom prst="rect">
              <a:avLst/>
            </a:prstGeom>
          </p:spPr>
        </p:pic>
        <p:pic>
          <p:nvPicPr>
            <p:cNvPr id="10" name="図 9" descr="CIMG9908.JPG"/>
            <p:cNvPicPr>
              <a:picLocks noChangeAspect="1"/>
            </p:cNvPicPr>
            <p:nvPr/>
          </p:nvPicPr>
          <p:blipFill>
            <a:blip r:embed="rId3" cstate="print"/>
            <a:srcRect/>
            <a:stretch>
              <a:fillRect/>
            </a:stretch>
          </p:blipFill>
          <p:spPr>
            <a:xfrm>
              <a:off x="4932040" y="3734260"/>
              <a:ext cx="2092493" cy="1166601"/>
            </a:xfrm>
            <a:prstGeom prst="rect">
              <a:avLst/>
            </a:prstGeom>
          </p:spPr>
        </p:pic>
        <p:sp>
          <p:nvSpPr>
            <p:cNvPr id="11" name="円/楕円 10"/>
            <p:cNvSpPr/>
            <p:nvPr/>
          </p:nvSpPr>
          <p:spPr>
            <a:xfrm>
              <a:off x="1691681" y="4005064"/>
              <a:ext cx="864096" cy="43204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a:off x="3347864" y="4509120"/>
              <a:ext cx="129614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正方形/長方形 48"/>
            <p:cNvSpPr>
              <a:spLocks noChangeArrowheads="1"/>
            </p:cNvSpPr>
            <p:nvPr/>
          </p:nvSpPr>
          <p:spPr bwMode="auto">
            <a:xfrm>
              <a:off x="3347864" y="3841884"/>
              <a:ext cx="1440159" cy="523220"/>
            </a:xfrm>
            <a:prstGeom prst="rect">
              <a:avLst/>
            </a:prstGeom>
            <a:noFill/>
            <a:ln w="9525">
              <a:noFill/>
              <a:miter lim="800000"/>
              <a:headEnd/>
              <a:tailEnd/>
            </a:ln>
          </p:spPr>
          <p:txBody>
            <a:bodyPr wrap="square">
              <a:spAutoFit/>
            </a:bodyPr>
            <a:lstStyle/>
            <a:p>
              <a:r>
                <a:rPr lang="en-US" altLang="ja-JP" sz="1400" dirty="0" smtClean="0">
                  <a:latin typeface="メイリオ" pitchFamily="50" charset="-128"/>
                  <a:ea typeface="メイリオ" pitchFamily="50" charset="-128"/>
                  <a:cs typeface="メイリオ" pitchFamily="50" charset="-128"/>
                </a:rPr>
                <a:t>Push the red area</a:t>
              </a:r>
              <a:endParaRPr lang="ja-JP" altLang="en-US" sz="1400" dirty="0">
                <a:latin typeface="メイリオ" pitchFamily="50" charset="-128"/>
                <a:ea typeface="メイリオ" pitchFamily="50" charset="-128"/>
                <a:cs typeface="メイリオ" pitchFamily="50" charset="-128"/>
              </a:endParaRPr>
            </a:p>
          </p:txBody>
        </p:sp>
        <p:sp>
          <p:nvSpPr>
            <p:cNvPr id="14" name="正方形/長方形 48"/>
            <p:cNvSpPr>
              <a:spLocks noChangeArrowheads="1"/>
            </p:cNvSpPr>
            <p:nvPr/>
          </p:nvSpPr>
          <p:spPr bwMode="auto">
            <a:xfrm>
              <a:off x="7020272" y="3985900"/>
              <a:ext cx="1656184" cy="523220"/>
            </a:xfrm>
            <a:prstGeom prst="rect">
              <a:avLst/>
            </a:prstGeom>
            <a:noFill/>
            <a:ln w="9525">
              <a:noFill/>
              <a:miter lim="800000"/>
              <a:headEnd/>
              <a:tailEnd/>
            </a:ln>
          </p:spPr>
          <p:txBody>
            <a:bodyPr wrap="square">
              <a:spAutoFit/>
            </a:bodyPr>
            <a:lstStyle/>
            <a:p>
              <a:r>
                <a:rPr lang="en-US" altLang="ja-JP" sz="1400" dirty="0" smtClean="0">
                  <a:latin typeface="メイリオ" pitchFamily="50" charset="-128"/>
                  <a:ea typeface="メイリオ" pitchFamily="50" charset="-128"/>
                  <a:cs typeface="メイリオ" pitchFamily="50" charset="-128"/>
                </a:rPr>
                <a:t>A pinch roller </a:t>
              </a:r>
            </a:p>
            <a:p>
              <a:r>
                <a:rPr lang="en-US" altLang="ja-JP" sz="1400" dirty="0" smtClean="0">
                  <a:latin typeface="メイリオ" pitchFamily="50" charset="-128"/>
                  <a:ea typeface="メイリオ" pitchFamily="50" charset="-128"/>
                  <a:cs typeface="メイリオ" pitchFamily="50" charset="-128"/>
                </a:rPr>
                <a:t>lifts up</a:t>
              </a:r>
            </a:p>
          </p:txBody>
        </p:sp>
      </p:grpSp>
      <p:grpSp>
        <p:nvGrpSpPr>
          <p:cNvPr id="3" name="グループ化 14"/>
          <p:cNvGrpSpPr/>
          <p:nvPr/>
        </p:nvGrpSpPr>
        <p:grpSpPr>
          <a:xfrm>
            <a:off x="787107" y="1628800"/>
            <a:ext cx="7601317" cy="1468605"/>
            <a:chOff x="787107" y="3093459"/>
            <a:chExt cx="7601317" cy="1468605"/>
          </a:xfrm>
        </p:grpSpPr>
        <p:pic>
          <p:nvPicPr>
            <p:cNvPr id="16" name="Picture 2"/>
            <p:cNvPicPr>
              <a:picLocks noChangeAspect="1" noChangeArrowheads="1"/>
            </p:cNvPicPr>
            <p:nvPr/>
          </p:nvPicPr>
          <p:blipFill>
            <a:blip r:embed="rId4" cstate="print"/>
            <a:srcRect/>
            <a:stretch>
              <a:fillRect/>
            </a:stretch>
          </p:blipFill>
          <p:spPr bwMode="auto">
            <a:xfrm>
              <a:off x="2915816" y="3356992"/>
              <a:ext cx="2520280" cy="1205072"/>
            </a:xfrm>
            <a:prstGeom prst="rect">
              <a:avLst/>
            </a:prstGeom>
            <a:noFill/>
            <a:ln w="9525">
              <a:noFill/>
              <a:miter lim="800000"/>
              <a:headEnd/>
              <a:tailEnd/>
            </a:ln>
            <a:effectLst/>
          </p:spPr>
        </p:pic>
        <p:sp>
          <p:nvSpPr>
            <p:cNvPr id="17" name="テキスト ボックス 16"/>
            <p:cNvSpPr txBox="1"/>
            <p:nvPr/>
          </p:nvSpPr>
          <p:spPr>
            <a:xfrm>
              <a:off x="3707904" y="3093459"/>
              <a:ext cx="906017" cy="276999"/>
            </a:xfrm>
            <a:prstGeom prst="rect">
              <a:avLst/>
            </a:prstGeom>
            <a:noFill/>
          </p:spPr>
          <p:txBody>
            <a:bodyPr wrap="none" rtlCol="0">
              <a:spAutoFit/>
            </a:bodyPr>
            <a:lstStyle/>
            <a:p>
              <a:r>
                <a:rPr lang="en-US" altLang="ja-JP" sz="1200" dirty="0" smtClean="0">
                  <a:latin typeface="メイリオ" pitchFamily="50" charset="-128"/>
                  <a:ea typeface="メイリオ" pitchFamily="50" charset="-128"/>
                  <a:cs typeface="メイリオ" pitchFamily="50" charset="-128"/>
                </a:rPr>
                <a:t>Back-side</a:t>
              </a:r>
              <a:endParaRPr kumimoji="1" lang="ja-JP" altLang="en-US" sz="1200" dirty="0">
                <a:latin typeface="メイリオ" pitchFamily="50" charset="-128"/>
                <a:ea typeface="メイリオ" pitchFamily="50" charset="-128"/>
                <a:cs typeface="メイリオ" pitchFamily="50" charset="-128"/>
              </a:endParaRPr>
            </a:p>
          </p:txBody>
        </p:sp>
        <p:pic>
          <p:nvPicPr>
            <p:cNvPr id="18" name="Picture 2"/>
            <p:cNvPicPr>
              <a:picLocks noChangeAspect="1" noChangeArrowheads="1"/>
            </p:cNvPicPr>
            <p:nvPr/>
          </p:nvPicPr>
          <p:blipFill>
            <a:blip r:embed="rId5" cstate="print"/>
            <a:srcRect/>
            <a:stretch>
              <a:fillRect/>
            </a:stretch>
          </p:blipFill>
          <p:spPr bwMode="auto">
            <a:xfrm>
              <a:off x="787107" y="3363021"/>
              <a:ext cx="1624653" cy="1129207"/>
            </a:xfrm>
            <a:prstGeom prst="rect">
              <a:avLst/>
            </a:prstGeom>
            <a:noFill/>
            <a:ln w="9525">
              <a:noFill/>
              <a:miter lim="800000"/>
              <a:headEnd/>
              <a:tailEnd/>
            </a:ln>
            <a:effectLst/>
          </p:spPr>
        </p:pic>
        <p:pic>
          <p:nvPicPr>
            <p:cNvPr id="19" name="Picture 3"/>
            <p:cNvPicPr>
              <a:picLocks noChangeAspect="1" noChangeArrowheads="1"/>
            </p:cNvPicPr>
            <p:nvPr/>
          </p:nvPicPr>
          <p:blipFill>
            <a:blip r:embed="rId6" cstate="print"/>
            <a:srcRect/>
            <a:stretch>
              <a:fillRect/>
            </a:stretch>
          </p:blipFill>
          <p:spPr bwMode="auto">
            <a:xfrm>
              <a:off x="5779100" y="3350714"/>
              <a:ext cx="2609324" cy="1188848"/>
            </a:xfrm>
            <a:prstGeom prst="rect">
              <a:avLst/>
            </a:prstGeom>
            <a:noFill/>
            <a:ln w="9525">
              <a:noFill/>
              <a:miter lim="800000"/>
              <a:headEnd/>
              <a:tailEnd/>
            </a:ln>
            <a:effectLst/>
          </p:spPr>
        </p:pic>
        <p:sp>
          <p:nvSpPr>
            <p:cNvPr id="20" name="テキスト ボックス 19"/>
            <p:cNvSpPr txBox="1"/>
            <p:nvPr/>
          </p:nvSpPr>
          <p:spPr>
            <a:xfrm>
              <a:off x="6508407" y="3094360"/>
              <a:ext cx="943913" cy="276999"/>
            </a:xfrm>
            <a:prstGeom prst="rect">
              <a:avLst/>
            </a:prstGeom>
            <a:noFill/>
          </p:spPr>
          <p:txBody>
            <a:bodyPr wrap="none" rtlCol="0">
              <a:spAutoFit/>
            </a:bodyPr>
            <a:lstStyle/>
            <a:p>
              <a:r>
                <a:rPr lang="en-US" altLang="ja-JP" sz="1200" dirty="0" smtClean="0">
                  <a:latin typeface="メイリオ" pitchFamily="50" charset="-128"/>
                  <a:ea typeface="メイリオ" pitchFamily="50" charset="-128"/>
                  <a:cs typeface="メイリオ" pitchFamily="50" charset="-128"/>
                </a:rPr>
                <a:t>Front-side</a:t>
              </a:r>
              <a:endParaRPr kumimoji="1" lang="ja-JP" altLang="en-US" sz="1200" dirty="0">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1036571" y="3132958"/>
              <a:ext cx="1087157" cy="276999"/>
            </a:xfrm>
            <a:prstGeom prst="rect">
              <a:avLst/>
            </a:prstGeom>
            <a:noFill/>
          </p:spPr>
          <p:txBody>
            <a:bodyPr wrap="none" rtlCol="0">
              <a:spAutoFit/>
            </a:bodyPr>
            <a:lstStyle/>
            <a:p>
              <a:r>
                <a:rPr lang="en-US" altLang="ja-JP" sz="1200" dirty="0" smtClean="0">
                  <a:latin typeface="メイリオ" pitchFamily="50" charset="-128"/>
                  <a:ea typeface="メイリオ" pitchFamily="50" charset="-128"/>
                  <a:cs typeface="メイリオ" pitchFamily="50" charset="-128"/>
                </a:rPr>
                <a:t>Media stand</a:t>
              </a:r>
              <a:endParaRPr kumimoji="1" lang="ja-JP" altLang="en-US" sz="1200" dirty="0">
                <a:latin typeface="メイリオ" pitchFamily="50" charset="-128"/>
                <a:ea typeface="メイリオ" pitchFamily="50" charset="-128"/>
                <a:cs typeface="メイリオ" pitchFamily="50" charset="-128"/>
              </a:endParaRPr>
            </a:p>
          </p:txBody>
        </p:sp>
      </p:grpSp>
      <p:sp>
        <p:nvSpPr>
          <p:cNvPr id="23" name="円/楕円 22"/>
          <p:cNvSpPr/>
          <p:nvPr/>
        </p:nvSpPr>
        <p:spPr>
          <a:xfrm>
            <a:off x="5292080" y="4077072"/>
            <a:ext cx="1080120" cy="79208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CIMG9928.JPG"/>
          <p:cNvPicPr>
            <a:picLocks noChangeAspect="1"/>
          </p:cNvPicPr>
          <p:nvPr/>
        </p:nvPicPr>
        <p:blipFill>
          <a:blip r:embed="rId7" cstate="print"/>
          <a:srcRect/>
          <a:stretch>
            <a:fillRect/>
          </a:stretch>
        </p:blipFill>
        <p:spPr>
          <a:xfrm>
            <a:off x="1979712" y="5661248"/>
            <a:ext cx="1362369" cy="1149114"/>
          </a:xfrm>
          <a:prstGeom prst="rect">
            <a:avLst/>
          </a:prstGeom>
        </p:spPr>
      </p:pic>
      <p:pic>
        <p:nvPicPr>
          <p:cNvPr id="25" name="図 24" descr="CIMG9930.JPG"/>
          <p:cNvPicPr>
            <a:picLocks noChangeAspect="1"/>
          </p:cNvPicPr>
          <p:nvPr/>
        </p:nvPicPr>
        <p:blipFill>
          <a:blip r:embed="rId8" cstate="print"/>
          <a:srcRect/>
          <a:stretch>
            <a:fillRect/>
          </a:stretch>
        </p:blipFill>
        <p:spPr>
          <a:xfrm>
            <a:off x="4970613" y="5728597"/>
            <a:ext cx="1257571" cy="1100375"/>
          </a:xfrm>
          <a:prstGeom prst="rect">
            <a:avLst/>
          </a:prstGeom>
        </p:spPr>
      </p:pic>
      <p:sp>
        <p:nvSpPr>
          <p:cNvPr id="26" name="テキスト ボックス 25"/>
          <p:cNvSpPr txBox="1"/>
          <p:nvPr/>
        </p:nvSpPr>
        <p:spPr>
          <a:xfrm>
            <a:off x="179512" y="5076473"/>
            <a:ext cx="8640960" cy="584775"/>
          </a:xfrm>
          <a:prstGeom prst="rect">
            <a:avLst/>
          </a:prstGeom>
          <a:no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The pinch roller can be disassembled easily by removing small blue rubber band.</a:t>
            </a:r>
          </a:p>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When the pinch roller become old, it can be replaced easily.</a:t>
            </a:r>
          </a:p>
        </p:txBody>
      </p:sp>
      <p:cxnSp>
        <p:nvCxnSpPr>
          <p:cNvPr id="27" name="直線矢印コネクタ 26"/>
          <p:cNvCxnSpPr/>
          <p:nvPr/>
        </p:nvCxnSpPr>
        <p:spPr>
          <a:xfrm>
            <a:off x="3491880" y="6237312"/>
            <a:ext cx="129614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タイトル 1"/>
          <p:cNvSpPr>
            <a:spLocks noGrp="1"/>
          </p:cNvSpPr>
          <p:nvPr>
            <p:ph type="title"/>
          </p:nvPr>
        </p:nvSpPr>
        <p:spPr>
          <a:xfrm>
            <a:off x="107504" y="130622"/>
            <a:ext cx="9145016" cy="562074"/>
          </a:xfrm>
        </p:spPr>
        <p:txBody>
          <a:bodyPr>
            <a:noAutofit/>
          </a:bodyPr>
          <a:lstStyle/>
          <a:p>
            <a:r>
              <a:rPr lang="en-US" altLang="ja-JP" sz="2200" cap="none" dirty="0" smtClean="0">
                <a:latin typeface="メイリオ" pitchFamily="50" charset="-128"/>
                <a:ea typeface="メイリオ" pitchFamily="50" charset="-128"/>
              </a:rPr>
              <a:t>Optimize Work Efficiency</a:t>
            </a:r>
            <a:r>
              <a:rPr lang="ja-JP" altLang="en-US" sz="2200" cap="none" dirty="0" smtClean="0">
                <a:latin typeface="メイリオ" pitchFamily="50" charset="-128"/>
                <a:ea typeface="メイリオ" pitchFamily="50" charset="-128"/>
              </a:rPr>
              <a:t>① </a:t>
            </a:r>
            <a:r>
              <a:rPr lang="en-US" altLang="ja-JP" sz="2200" cap="none" dirty="0" smtClean="0">
                <a:latin typeface="メイリオ" pitchFamily="50" charset="-128"/>
                <a:ea typeface="メイリオ" pitchFamily="50" charset="-128"/>
              </a:rPr>
              <a:t>Media setting</a:t>
            </a:r>
            <a:r>
              <a:rPr lang="ja-JP" altLang="en-US" sz="2200" cap="none" dirty="0" smtClean="0">
                <a:latin typeface="メイリオ" pitchFamily="50" charset="-128"/>
                <a:ea typeface="メイリオ" pitchFamily="50" charset="-128"/>
              </a:rPr>
              <a:t> </a:t>
            </a:r>
            <a:r>
              <a:rPr lang="en-US" altLang="ja-JP" sz="2200" cap="none" dirty="0" smtClean="0">
                <a:latin typeface="メイリオ" pitchFamily="50" charset="-128"/>
                <a:ea typeface="メイリオ" pitchFamily="50" charset="-128"/>
              </a:rPr>
              <a:t>assists</a:t>
            </a:r>
            <a:endParaRPr kumimoji="1" lang="ja-JP" altLang="en-US" sz="2200" cap="non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30622"/>
            <a:ext cx="9145016" cy="562074"/>
          </a:xfrm>
        </p:spPr>
        <p:txBody>
          <a:bodyPr>
            <a:noAutofit/>
          </a:bodyPr>
          <a:lstStyle/>
          <a:p>
            <a:r>
              <a:rPr lang="en-US" altLang="ja-JP" sz="2200" cap="none" dirty="0" smtClean="0">
                <a:latin typeface="メイリオ" pitchFamily="50" charset="-128"/>
                <a:ea typeface="メイリオ" pitchFamily="50" charset="-128"/>
              </a:rPr>
              <a:t>Optimize Work Efficiency</a:t>
            </a:r>
            <a:r>
              <a:rPr lang="ja-JP" altLang="en-US" sz="2200" cap="none" dirty="0" smtClean="0">
                <a:latin typeface="メイリオ" pitchFamily="50" charset="-128"/>
                <a:ea typeface="メイリオ" pitchFamily="50" charset="-128"/>
              </a:rPr>
              <a:t>② </a:t>
            </a:r>
            <a:r>
              <a:rPr lang="en-US" altLang="ja-JP" sz="2200" cap="none" dirty="0" smtClean="0">
                <a:latin typeface="メイリオ" pitchFamily="50" charset="-128"/>
                <a:ea typeface="メイリオ" pitchFamily="50" charset="-128"/>
              </a:rPr>
              <a:t>High Visibility Design</a:t>
            </a:r>
            <a:endParaRPr kumimoji="1" lang="ja-JP" altLang="en-US" sz="2200" cap="none" dirty="0"/>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26</a:t>
            </a:fld>
            <a:endParaRPr lang="ja-JP" altLang="en-US"/>
          </a:p>
        </p:txBody>
      </p:sp>
      <p:sp>
        <p:nvSpPr>
          <p:cNvPr id="6" name="テキスト ボックス 5"/>
          <p:cNvSpPr txBox="1"/>
          <p:nvPr/>
        </p:nvSpPr>
        <p:spPr>
          <a:xfrm>
            <a:off x="107504" y="836712"/>
            <a:ext cx="8712968" cy="830997"/>
          </a:xfrm>
          <a:prstGeom prst="rect">
            <a:avLst/>
          </a:prstGeom>
          <a:noFill/>
        </p:spPr>
        <p:txBody>
          <a:bodyPr wrap="square" rtlCol="0">
            <a:spAutoFit/>
          </a:bodyPr>
          <a:lstStyle/>
          <a:p>
            <a:r>
              <a:rPr lang="ja-JP" altLang="en-US" sz="1600" b="1" dirty="0" smtClean="0">
                <a:latin typeface="メイリオ" pitchFamily="50" charset="-128"/>
                <a:ea typeface="メイリオ" pitchFamily="50" charset="-128"/>
                <a:cs typeface="メイリオ" pitchFamily="50" charset="-128"/>
              </a:rPr>
              <a:t>①</a:t>
            </a:r>
            <a:r>
              <a:rPr lang="en-US" altLang="ja-JP" sz="1600" b="1" dirty="0" smtClean="0">
                <a:latin typeface="メイリオ" pitchFamily="50" charset="-128"/>
                <a:ea typeface="メイリオ" pitchFamily="50" charset="-128"/>
                <a:cs typeface="メイリオ" pitchFamily="50" charset="-128"/>
              </a:rPr>
              <a:t>Color LCD Control Panel</a:t>
            </a:r>
          </a:p>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3.45inch(52.56mm x 70.08mm) color panel display for easy setting and operation.</a:t>
            </a:r>
          </a:p>
          <a:p>
            <a:r>
              <a:rPr lang="ja-JP" altLang="en-US" sz="1600" dirty="0" smtClean="0">
                <a:latin typeface="メイリオ" pitchFamily="50" charset="-128"/>
                <a:ea typeface="メイリオ" pitchFamily="50" charset="-128"/>
                <a:cs typeface="メイリオ" pitchFamily="50" charset="-128"/>
              </a:rPr>
              <a:t>   </a:t>
            </a:r>
            <a:endParaRPr lang="en-US" altLang="ja-JP" sz="1600" dirty="0" smtClean="0">
              <a:latin typeface="メイリオ" pitchFamily="50" charset="-128"/>
              <a:ea typeface="メイリオ" pitchFamily="50" charset="-128"/>
              <a:cs typeface="メイリオ" pitchFamily="50" charset="-128"/>
            </a:endParaRPr>
          </a:p>
        </p:txBody>
      </p:sp>
      <p:grpSp>
        <p:nvGrpSpPr>
          <p:cNvPr id="3" name="グループ化 20"/>
          <p:cNvGrpSpPr/>
          <p:nvPr/>
        </p:nvGrpSpPr>
        <p:grpSpPr>
          <a:xfrm>
            <a:off x="453345" y="1556792"/>
            <a:ext cx="4840963" cy="1027857"/>
            <a:chOff x="926445" y="2761183"/>
            <a:chExt cx="4840963" cy="1027857"/>
          </a:xfrm>
        </p:grpSpPr>
        <p:sp>
          <p:nvSpPr>
            <p:cNvPr id="13" name="テキスト ボックス 12"/>
            <p:cNvSpPr txBox="1"/>
            <p:nvPr/>
          </p:nvSpPr>
          <p:spPr>
            <a:xfrm>
              <a:off x="926445" y="2761183"/>
              <a:ext cx="2318455" cy="307777"/>
            </a:xfrm>
            <a:prstGeom prst="rect">
              <a:avLst/>
            </a:prstGeom>
            <a:noFill/>
          </p:spPr>
          <p:txBody>
            <a:bodyPr wrap="none" rtlCol="0">
              <a:spAutoFit/>
            </a:bodyPr>
            <a:lstStyle/>
            <a:p>
              <a:r>
                <a:rPr kumimoji="1" lang="en-US" altLang="ja-JP" sz="1400" dirty="0" smtClean="0">
                  <a:latin typeface="メイリオ" pitchFamily="50" charset="-128"/>
                  <a:ea typeface="メイリオ" pitchFamily="50" charset="-128"/>
                  <a:cs typeface="メイリオ" pitchFamily="50" charset="-128"/>
                </a:rPr>
                <a:t>【Conventional printer】</a:t>
              </a:r>
              <a:endParaRPr kumimoji="1" lang="ja-JP" altLang="en-US" sz="1400"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4685060" y="2761183"/>
              <a:ext cx="1082348" cy="307777"/>
            </a:xfrm>
            <a:prstGeom prst="rect">
              <a:avLst/>
            </a:prstGeom>
            <a:noFill/>
          </p:spPr>
          <p:txBody>
            <a:bodyPr wrap="none" rtlCol="0">
              <a:spAutoFit/>
            </a:bodyPr>
            <a:lstStyle/>
            <a:p>
              <a:r>
                <a:rPr kumimoji="1" lang="en-US" altLang="ja-JP" sz="1400" dirty="0" smtClean="0">
                  <a:latin typeface="メイリオ" pitchFamily="50" charset="-128"/>
                  <a:ea typeface="メイリオ" pitchFamily="50" charset="-128"/>
                  <a:cs typeface="メイリオ" pitchFamily="50" charset="-128"/>
                </a:rPr>
                <a:t>【JV300】</a:t>
              </a:r>
              <a:endParaRPr kumimoji="1" lang="ja-JP" altLang="en-US" sz="1400" dirty="0">
                <a:latin typeface="メイリオ" pitchFamily="50" charset="-128"/>
                <a:ea typeface="メイリオ" pitchFamily="50" charset="-128"/>
                <a:cs typeface="メイリオ" pitchFamily="50" charset="-128"/>
              </a:endParaRPr>
            </a:p>
          </p:txBody>
        </p:sp>
        <p:sp>
          <p:nvSpPr>
            <p:cNvPr id="15" name="右矢印 14"/>
            <p:cNvSpPr/>
            <p:nvPr/>
          </p:nvSpPr>
          <p:spPr>
            <a:xfrm>
              <a:off x="3431561" y="3404528"/>
              <a:ext cx="776279" cy="38451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
        <p:nvSpPr>
          <p:cNvPr id="17" name="正方形/長方形 48"/>
          <p:cNvSpPr>
            <a:spLocks noChangeArrowheads="1"/>
          </p:cNvSpPr>
          <p:nvPr/>
        </p:nvSpPr>
        <p:spPr bwMode="auto">
          <a:xfrm>
            <a:off x="6017699" y="1919154"/>
            <a:ext cx="2802773" cy="1169551"/>
          </a:xfrm>
          <a:prstGeom prst="rect">
            <a:avLst/>
          </a:prstGeom>
          <a:noFill/>
          <a:ln w="9525">
            <a:noFill/>
            <a:miter lim="800000"/>
            <a:headEnd/>
            <a:tailEnd/>
          </a:ln>
        </p:spPr>
        <p:txBody>
          <a:bodyPr wrap="square">
            <a:spAutoFit/>
          </a:bodyPr>
          <a:lstStyle/>
          <a:p>
            <a:r>
              <a:rPr lang="en-US" altLang="ja-JP" sz="1400" dirty="0" smtClean="0">
                <a:latin typeface="メイリオ" pitchFamily="50" charset="-128"/>
                <a:ea typeface="メイリオ" pitchFamily="50" charset="-128"/>
                <a:cs typeface="メイリオ" pitchFamily="50" charset="-128"/>
              </a:rPr>
              <a:t>Various information are displayed in a graphical manner, such as media width, heater temperature, remaining ink volume.</a:t>
            </a:r>
            <a:endParaRPr lang="ja-JP" altLang="en-US" sz="1400"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251520" y="3356992"/>
            <a:ext cx="8568952" cy="1400383"/>
          </a:xfrm>
          <a:prstGeom prst="rect">
            <a:avLst/>
          </a:prstGeom>
          <a:noFill/>
        </p:spPr>
        <p:txBody>
          <a:bodyPr wrap="square" rtlCol="0">
            <a:spAutoFit/>
          </a:bodyPr>
          <a:lstStyle/>
          <a:p>
            <a:r>
              <a:rPr lang="ja-JP" altLang="en-US" sz="1600" b="1" dirty="0" smtClean="0">
                <a:latin typeface="メイリオ" pitchFamily="50" charset="-128"/>
                <a:ea typeface="メイリオ" pitchFamily="50" charset="-128"/>
                <a:cs typeface="メイリオ" pitchFamily="50" charset="-128"/>
              </a:rPr>
              <a:t>　</a:t>
            </a:r>
            <a:r>
              <a:rPr lang="en-US" altLang="ja-JP" sz="1600" b="1" dirty="0" smtClean="0">
                <a:latin typeface="メイリオ" pitchFamily="50" charset="-128"/>
                <a:ea typeface="メイリオ" pitchFamily="50" charset="-128"/>
                <a:cs typeface="メイリオ" pitchFamily="50" charset="-128"/>
              </a:rPr>
              <a:t>Multi-language display</a:t>
            </a:r>
          </a:p>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11 languages  are available for convenience.</a:t>
            </a:r>
            <a:endParaRPr lang="ja-JP" altLang="en-US" sz="16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Selectable languages: Japanese/English/German/French/Italian/Spanish/Portuguese</a:t>
            </a:r>
            <a:endParaRPr lang="ja-JP" altLang="en-US"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Russian/Chinese/Korean/Thai </a:t>
            </a:r>
          </a:p>
          <a:p>
            <a:r>
              <a:rPr lang="en-US" altLang="ja-JP" sz="1400" b="1" dirty="0" smtClean="0">
                <a:latin typeface="メイリオ" pitchFamily="50" charset="-128"/>
                <a:ea typeface="メイリオ" pitchFamily="50" charset="-128"/>
                <a:cs typeface="メイリオ" pitchFamily="50" charset="-128"/>
              </a:rPr>
              <a:t>                                      </a:t>
            </a:r>
            <a:r>
              <a:rPr lang="en-US" altLang="ja-JP" sz="1100" dirty="0" smtClean="0">
                <a:latin typeface="メイリオ" pitchFamily="50" charset="-128"/>
                <a:ea typeface="メイリオ" pitchFamily="50" charset="-128"/>
                <a:cs typeface="メイリオ" pitchFamily="50" charset="-128"/>
              </a:rPr>
              <a:t>*At the time of releasing JV300, English and Japanese are available.</a:t>
            </a:r>
          </a:p>
          <a:p>
            <a:r>
              <a:rPr lang="en-US" altLang="ja-JP" sz="1100" dirty="0" smtClean="0">
                <a:latin typeface="メイリオ" pitchFamily="50" charset="-128"/>
                <a:ea typeface="メイリオ" pitchFamily="50" charset="-128"/>
                <a:cs typeface="メイリオ" pitchFamily="50" charset="-128"/>
              </a:rPr>
              <a:t>                                                 The other languages become available later.</a:t>
            </a:r>
            <a:endParaRPr lang="en-US" altLang="ja-JP" sz="1600" dirty="0" smtClean="0">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251520" y="4581128"/>
            <a:ext cx="8568952" cy="1077218"/>
          </a:xfrm>
          <a:prstGeom prst="rect">
            <a:avLst/>
          </a:prstGeom>
          <a:noFill/>
        </p:spPr>
        <p:txBody>
          <a:bodyPr wrap="square" rtlCol="0">
            <a:spAutoFit/>
          </a:bodyPr>
          <a:lstStyle/>
          <a:p>
            <a:r>
              <a:rPr lang="ja-JP" altLang="en-US" sz="1600" b="1" dirty="0" smtClean="0">
                <a:latin typeface="メイリオ" pitchFamily="50" charset="-128"/>
                <a:ea typeface="メイリオ" pitchFamily="50" charset="-128"/>
                <a:cs typeface="メイリオ" pitchFamily="50" charset="-128"/>
              </a:rPr>
              <a:t>③</a:t>
            </a:r>
            <a:r>
              <a:rPr lang="en-US" altLang="ja-JP" sz="1600" b="1" dirty="0" smtClean="0">
                <a:latin typeface="メイリオ" pitchFamily="50" charset="-128"/>
                <a:ea typeface="メイリオ" pitchFamily="50" charset="-128"/>
                <a:cs typeface="メイリオ" pitchFamily="50" charset="-128"/>
              </a:rPr>
              <a:t>Status LED</a:t>
            </a:r>
          </a:p>
          <a:p>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LED status lamp tells you the status of the printer, and grasp the status </a:t>
            </a:r>
          </a:p>
          <a:p>
            <a:r>
              <a:rPr lang="en-US" altLang="ja-JP" sz="1600" dirty="0" smtClean="0">
                <a:latin typeface="メイリオ" pitchFamily="50" charset="-128"/>
                <a:ea typeface="メイリオ" pitchFamily="50" charset="-128"/>
                <a:cs typeface="メイリオ" pitchFamily="50" charset="-128"/>
              </a:rPr>
              <a:t>   from a remote position.</a:t>
            </a:r>
          </a:p>
          <a:p>
            <a:endParaRPr lang="en-US" altLang="ja-JP" sz="1600" dirty="0" smtClean="0">
              <a:latin typeface="メイリオ" pitchFamily="50" charset="-128"/>
              <a:ea typeface="メイリオ" pitchFamily="50" charset="-128"/>
              <a:cs typeface="メイリオ" pitchFamily="50" charset="-128"/>
            </a:endParaRPr>
          </a:p>
        </p:txBody>
      </p:sp>
      <p:pic>
        <p:nvPicPr>
          <p:cNvPr id="25" name="図 2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87624" y="5445224"/>
            <a:ext cx="936104" cy="1314437"/>
          </a:xfrm>
          <a:prstGeom prst="rect">
            <a:avLst/>
          </a:prstGeom>
        </p:spPr>
      </p:pic>
      <p:sp>
        <p:nvSpPr>
          <p:cNvPr id="26" name="テキスト ボックス 25"/>
          <p:cNvSpPr txBox="1"/>
          <p:nvPr/>
        </p:nvSpPr>
        <p:spPr>
          <a:xfrm>
            <a:off x="2699792" y="5642664"/>
            <a:ext cx="4968552" cy="738664"/>
          </a:xfrm>
          <a:prstGeom prst="rect">
            <a:avLst/>
          </a:prstGeom>
          <a:noFill/>
        </p:spPr>
        <p:txBody>
          <a:bodyPr wrap="square" rtlCol="0">
            <a:spAutoFit/>
          </a:bodyPr>
          <a:lstStyle/>
          <a:p>
            <a:r>
              <a:rPr kumimoji="1" lang="en-US" altLang="ja-JP" sz="1400" dirty="0" smtClean="0">
                <a:latin typeface="メイリオ" pitchFamily="50" charset="-128"/>
                <a:ea typeface="メイリオ" pitchFamily="50" charset="-128"/>
                <a:cs typeface="メイリオ" pitchFamily="50" charset="-128"/>
              </a:rPr>
              <a:t>【Status LED】</a:t>
            </a:r>
          </a:p>
          <a:p>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Blinking in Blue : Normal operation</a:t>
            </a:r>
          </a:p>
          <a:p>
            <a:r>
              <a:rPr kumimoji="1" lang="ja-JP" altLang="en-US" sz="1400" dirty="0" smtClean="0">
                <a:latin typeface="メイリオ" pitchFamily="50" charset="-128"/>
                <a:ea typeface="メイリオ" pitchFamily="50" charset="-128"/>
                <a:cs typeface="メイリオ" pitchFamily="50" charset="-128"/>
              </a:rPr>
              <a:t>　</a:t>
            </a:r>
            <a:r>
              <a:rPr kumimoji="1" lang="en-US" altLang="ja-JP" sz="1400" dirty="0" smtClean="0">
                <a:latin typeface="メイリオ" pitchFamily="50" charset="-128"/>
                <a:ea typeface="メイリオ" pitchFamily="50" charset="-128"/>
                <a:cs typeface="メイリオ" pitchFamily="50" charset="-128"/>
              </a:rPr>
              <a:t>Blinking in Red : Error occurred</a:t>
            </a:r>
            <a:endParaRPr kumimoji="1" lang="ja-JP" altLang="en-US" sz="1400" dirty="0">
              <a:latin typeface="メイリオ" pitchFamily="50" charset="-128"/>
              <a:ea typeface="メイリオ" pitchFamily="50" charset="-128"/>
              <a:cs typeface="メイリオ" pitchFamily="50" charset="-128"/>
            </a:endParaRPr>
          </a:p>
        </p:txBody>
      </p:sp>
      <p:cxnSp>
        <p:nvCxnSpPr>
          <p:cNvPr id="27" name="直線矢印コネクタ 26"/>
          <p:cNvCxnSpPr/>
          <p:nvPr/>
        </p:nvCxnSpPr>
        <p:spPr>
          <a:xfrm flipH="1">
            <a:off x="2051720" y="6093296"/>
            <a:ext cx="648072" cy="504056"/>
          </a:xfrm>
          <a:prstGeom prst="straightConnector1">
            <a:avLst/>
          </a:prstGeom>
          <a:ln w="41275">
            <a:tailEnd type="arrow"/>
          </a:ln>
        </p:spPr>
        <p:style>
          <a:lnRef idx="1">
            <a:schemeClr val="accent2"/>
          </a:lnRef>
          <a:fillRef idx="0">
            <a:schemeClr val="accent2"/>
          </a:fillRef>
          <a:effectRef idx="0">
            <a:schemeClr val="accent2"/>
          </a:effectRef>
          <a:fontRef idx="minor">
            <a:schemeClr val="tx1"/>
          </a:fontRef>
        </p:style>
      </p:cxnSp>
      <p:pic>
        <p:nvPicPr>
          <p:cNvPr id="1027" name="Picture 3" descr="C:\Users\ryosuke_nakayama\Documents\①SG製品\(C)JV300_150\説明画像\LCD表示説明用Local画面.jpg"/>
          <p:cNvPicPr>
            <a:picLocks noChangeAspect="1" noChangeArrowheads="1"/>
          </p:cNvPicPr>
          <p:nvPr/>
        </p:nvPicPr>
        <p:blipFill>
          <a:blip r:embed="rId3" cstate="print"/>
          <a:srcRect/>
          <a:stretch>
            <a:fillRect/>
          </a:stretch>
        </p:blipFill>
        <p:spPr bwMode="auto">
          <a:xfrm>
            <a:off x="3779912" y="1844824"/>
            <a:ext cx="2122388" cy="1590148"/>
          </a:xfrm>
          <a:prstGeom prst="rect">
            <a:avLst/>
          </a:prstGeom>
          <a:noFill/>
        </p:spPr>
      </p:pic>
      <p:pic>
        <p:nvPicPr>
          <p:cNvPr id="1028" name="Picture 4" descr="C:\Users\ryosuke_nakayama\Documents\①SG製品\(C)JV300_150\説明画像\LCD表示説明用旧Local画面.jpg"/>
          <p:cNvPicPr>
            <a:picLocks noChangeAspect="1" noChangeArrowheads="1"/>
          </p:cNvPicPr>
          <p:nvPr/>
        </p:nvPicPr>
        <p:blipFill>
          <a:blip r:embed="rId4" cstate="print"/>
          <a:srcRect l="-859" t="16577" r="13744"/>
          <a:stretch>
            <a:fillRect/>
          </a:stretch>
        </p:blipFill>
        <p:spPr bwMode="auto">
          <a:xfrm>
            <a:off x="539552" y="1961849"/>
            <a:ext cx="2376264" cy="117911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cap="none" dirty="0" smtClean="0"/>
              <a:t>Reduction of the Wobbling of Printer</a:t>
            </a:r>
            <a:endParaRPr kumimoji="1" lang="ja-JP" altLang="en-US" cap="none" dirty="0"/>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27</a:t>
            </a:fld>
            <a:endParaRPr lang="ja-JP" altLang="en-US"/>
          </a:p>
        </p:txBody>
      </p:sp>
      <p:pic>
        <p:nvPicPr>
          <p:cNvPr id="5" name="Picture 2"/>
          <p:cNvPicPr>
            <a:picLocks noChangeAspect="1" noChangeArrowheads="1"/>
          </p:cNvPicPr>
          <p:nvPr/>
        </p:nvPicPr>
        <p:blipFill>
          <a:blip r:embed="rId2" cstate="print"/>
          <a:srcRect/>
          <a:stretch>
            <a:fillRect/>
          </a:stretch>
        </p:blipFill>
        <p:spPr bwMode="auto">
          <a:xfrm>
            <a:off x="5647590" y="5137440"/>
            <a:ext cx="1804730" cy="143990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1327870" y="5137440"/>
            <a:ext cx="2204956" cy="1459912"/>
          </a:xfrm>
          <a:prstGeom prst="rect">
            <a:avLst/>
          </a:prstGeom>
          <a:noFill/>
          <a:ln w="9525">
            <a:noFill/>
            <a:miter lim="800000"/>
            <a:headEnd/>
            <a:tailEnd/>
          </a:ln>
          <a:effectLst/>
        </p:spPr>
      </p:pic>
      <p:sp>
        <p:nvSpPr>
          <p:cNvPr id="7" name="Text Box 71"/>
          <p:cNvSpPr txBox="1">
            <a:spLocks noChangeArrowheads="1"/>
          </p:cNvSpPr>
          <p:nvPr/>
        </p:nvSpPr>
        <p:spPr bwMode="auto">
          <a:xfrm>
            <a:off x="107504" y="786190"/>
            <a:ext cx="2159181" cy="369332"/>
          </a:xfrm>
          <a:prstGeom prst="rect">
            <a:avLst/>
          </a:prstGeom>
          <a:noFill/>
          <a:ln w="15875" algn="ctr">
            <a:noFill/>
            <a:miter lim="800000"/>
            <a:headEnd/>
            <a:tailEnd/>
          </a:ln>
        </p:spPr>
        <p:txBody>
          <a:bodyPr wrap="none">
            <a:spAutoFit/>
          </a:bodyPr>
          <a:lstStyle/>
          <a:p>
            <a:r>
              <a:rPr lang="en-US" altLang="ja-JP" b="1" dirty="0" smtClean="0">
                <a:latin typeface="メイリオ" pitchFamily="50" charset="-128"/>
                <a:ea typeface="メイリオ" pitchFamily="50" charset="-128"/>
                <a:cs typeface="メイリオ" pitchFamily="50" charset="-128"/>
              </a:rPr>
              <a:t>【Lift up block】</a:t>
            </a:r>
            <a:endParaRPr lang="ja-JP" altLang="en-US" b="1" dirty="0">
              <a:latin typeface="メイリオ" pitchFamily="50" charset="-128"/>
              <a:ea typeface="メイリオ" pitchFamily="50" charset="-128"/>
              <a:cs typeface="メイリオ" pitchFamily="50" charset="-128"/>
            </a:endParaRPr>
          </a:p>
        </p:txBody>
      </p:sp>
      <p:sp>
        <p:nvSpPr>
          <p:cNvPr id="9" name="右矢印 8"/>
          <p:cNvSpPr/>
          <p:nvPr/>
        </p:nvSpPr>
        <p:spPr>
          <a:xfrm>
            <a:off x="4038916" y="5877272"/>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4" cstate="print"/>
          <a:srcRect/>
          <a:stretch>
            <a:fillRect/>
          </a:stretch>
        </p:blipFill>
        <p:spPr bwMode="auto">
          <a:xfrm>
            <a:off x="4860032" y="2204864"/>
            <a:ext cx="3264362" cy="24482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755576" y="2204864"/>
            <a:ext cx="3264362" cy="2448272"/>
          </a:xfrm>
          <a:prstGeom prst="rect">
            <a:avLst/>
          </a:prstGeom>
          <a:noFill/>
          <a:ln w="9525">
            <a:noFill/>
            <a:miter lim="800000"/>
            <a:headEnd/>
            <a:tailEnd/>
          </a:ln>
          <a:effectLst/>
        </p:spPr>
      </p:pic>
      <p:sp>
        <p:nvSpPr>
          <p:cNvPr id="14" name="円/楕円 13"/>
          <p:cNvSpPr/>
          <p:nvPr/>
        </p:nvSpPr>
        <p:spPr>
          <a:xfrm>
            <a:off x="1043608" y="3919104"/>
            <a:ext cx="576064" cy="504056"/>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146354" y="3933056"/>
            <a:ext cx="576064" cy="504056"/>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263614" y="3889514"/>
            <a:ext cx="576064" cy="504056"/>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192192" y="3917980"/>
            <a:ext cx="576064" cy="504056"/>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202138" y="2257127"/>
            <a:ext cx="1653209" cy="307777"/>
          </a:xfrm>
          <a:prstGeom prst="rect">
            <a:avLst/>
          </a:prstGeom>
          <a:solidFill>
            <a:schemeClr val="bg1"/>
          </a:solid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w/o Lift up block</a:t>
            </a:r>
            <a:endParaRPr kumimoji="1" lang="ja-JP" altLang="en-US" sz="1400" dirty="0">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5672728" y="2276872"/>
            <a:ext cx="1606722" cy="307777"/>
          </a:xfrm>
          <a:prstGeom prst="rect">
            <a:avLst/>
          </a:prstGeom>
          <a:solidFill>
            <a:schemeClr val="bg1"/>
          </a:solid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w</a:t>
            </a:r>
            <a:r>
              <a:rPr kumimoji="1" lang="en-US" altLang="ja-JP" sz="1400" dirty="0" smtClean="0">
                <a:latin typeface="メイリオ" pitchFamily="50" charset="-128"/>
                <a:ea typeface="メイリオ" pitchFamily="50" charset="-128"/>
                <a:cs typeface="メイリオ" pitchFamily="50" charset="-128"/>
              </a:rPr>
              <a:t>/ Lift up block </a:t>
            </a:r>
            <a:endParaRPr kumimoji="1" lang="ja-JP" altLang="en-US" sz="1400" dirty="0">
              <a:latin typeface="メイリオ" pitchFamily="50" charset="-128"/>
              <a:ea typeface="メイリオ" pitchFamily="50" charset="-128"/>
              <a:cs typeface="メイリオ" pitchFamily="50" charset="-128"/>
            </a:endParaRPr>
          </a:p>
        </p:txBody>
      </p:sp>
      <p:cxnSp>
        <p:nvCxnSpPr>
          <p:cNvPr id="21" name="直線矢印コネクタ 20"/>
          <p:cNvCxnSpPr/>
          <p:nvPr/>
        </p:nvCxnSpPr>
        <p:spPr>
          <a:xfrm>
            <a:off x="1403648" y="4365104"/>
            <a:ext cx="432048" cy="158417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5" idx="3"/>
          </p:cNvCxnSpPr>
          <p:nvPr/>
        </p:nvCxnSpPr>
        <p:spPr>
          <a:xfrm flipH="1">
            <a:off x="1907704" y="4363295"/>
            <a:ext cx="1323013" cy="151397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5580112" y="4365104"/>
            <a:ext cx="864096" cy="122413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660232" y="4437112"/>
            <a:ext cx="746950" cy="10801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563888" y="5210616"/>
            <a:ext cx="2016224" cy="523220"/>
          </a:xfrm>
          <a:prstGeom prst="rect">
            <a:avLst/>
          </a:prstGeom>
          <a:noFill/>
        </p:spPr>
        <p:txBody>
          <a:bodyPr wrap="square" rtlCol="0">
            <a:spAutoFit/>
          </a:bodyPr>
          <a:lstStyle/>
          <a:p>
            <a:r>
              <a:rPr kumimoji="1" lang="en-US" altLang="ja-JP" sz="1400" dirty="0" smtClean="0">
                <a:latin typeface="メイリオ" pitchFamily="50" charset="-128"/>
                <a:ea typeface="メイリオ" pitchFamily="50" charset="-128"/>
                <a:cs typeface="メイリオ" pitchFamily="50" charset="-128"/>
              </a:rPr>
              <a:t>Lift up the printer and set Lift up block</a:t>
            </a:r>
            <a:endParaRPr kumimoji="1" lang="ja-JP" altLang="en-US" sz="1400" dirty="0">
              <a:latin typeface="メイリオ" pitchFamily="50" charset="-128"/>
              <a:ea typeface="メイリオ" pitchFamily="50" charset="-128"/>
              <a:cs typeface="メイリオ" pitchFamily="50" charset="-128"/>
            </a:endParaRPr>
          </a:p>
        </p:txBody>
      </p:sp>
      <p:sp>
        <p:nvSpPr>
          <p:cNvPr id="24" name="Text Box 71"/>
          <p:cNvSpPr txBox="1">
            <a:spLocks noChangeArrowheads="1"/>
          </p:cNvSpPr>
          <p:nvPr/>
        </p:nvSpPr>
        <p:spPr bwMode="auto">
          <a:xfrm>
            <a:off x="395536" y="1196752"/>
            <a:ext cx="7818872" cy="584775"/>
          </a:xfrm>
          <a:prstGeom prst="rect">
            <a:avLst/>
          </a:prstGeom>
          <a:noFill/>
          <a:ln w="15875" algn="ctr">
            <a:noFill/>
            <a:miter lim="800000"/>
            <a:headEnd/>
            <a:tailEnd/>
          </a:ln>
        </p:spPr>
        <p:txBody>
          <a:bodyPr wrap="none">
            <a:spAutoFit/>
          </a:bodyPr>
          <a:lstStyle/>
          <a:p>
            <a:r>
              <a:rPr lang="en-US" altLang="ja-JP" sz="1600" dirty="0" smtClean="0">
                <a:latin typeface="メイリオ" pitchFamily="50" charset="-128"/>
                <a:ea typeface="メイリオ" pitchFamily="50" charset="-128"/>
                <a:cs typeface="メイリオ" pitchFamily="50" charset="-128"/>
              </a:rPr>
              <a:t>By attaching the Lift Up Block to the casters of machine, the shaking of the </a:t>
            </a:r>
          </a:p>
          <a:p>
            <a:r>
              <a:rPr lang="en-US" altLang="ja-JP" sz="1600" dirty="0" smtClean="0">
                <a:latin typeface="メイリオ" pitchFamily="50" charset="-128"/>
                <a:ea typeface="メイリオ" pitchFamily="50" charset="-128"/>
                <a:cs typeface="メイリオ" pitchFamily="50" charset="-128"/>
              </a:rPr>
              <a:t>machine while printing is prevented.</a:t>
            </a:r>
            <a:endParaRPr lang="ja-JP" altLang="en-US" sz="1600" dirty="0">
              <a:latin typeface="メイリオ" pitchFamily="50" charset="-128"/>
              <a:ea typeface="メイリオ" pitchFamily="50" charset="-128"/>
              <a:cs typeface="メイリオ" pitchFamily="50" charset="-128"/>
            </a:endParaRPr>
          </a:p>
        </p:txBody>
      </p:sp>
      <p:sp>
        <p:nvSpPr>
          <p:cNvPr id="25" name="正方形/長方形 24"/>
          <p:cNvSpPr/>
          <p:nvPr/>
        </p:nvSpPr>
        <p:spPr>
          <a:xfrm>
            <a:off x="6266284" y="5821139"/>
            <a:ext cx="517072"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0622"/>
            <a:ext cx="8363272" cy="562074"/>
          </a:xfrm>
        </p:spPr>
        <p:txBody>
          <a:bodyPr>
            <a:noAutofit/>
          </a:bodyPr>
          <a:lstStyle/>
          <a:p>
            <a:r>
              <a:rPr lang="en-US" altLang="ja-JP" sz="2200" cap="none" dirty="0" smtClean="0">
                <a:latin typeface="メイリオ" pitchFamily="50" charset="-128"/>
                <a:ea typeface="メイリオ" pitchFamily="50" charset="-128"/>
                <a:cs typeface="メイリオ" pitchFamily="50" charset="-128"/>
              </a:rPr>
              <a:t>RIP Software - RasterLink6</a:t>
            </a:r>
            <a:r>
              <a:rPr kumimoji="1" lang="en-US" altLang="ja-JP" sz="2200" cap="none" dirty="0" smtClean="0">
                <a:latin typeface="メイリオ" pitchFamily="50" charset="-128"/>
                <a:ea typeface="メイリオ" pitchFamily="50" charset="-128"/>
                <a:cs typeface="メイリオ" pitchFamily="50" charset="-128"/>
              </a:rPr>
              <a:t>  </a:t>
            </a:r>
            <a:r>
              <a:rPr kumimoji="1" lang="ja-JP" altLang="en-US" sz="2200" cap="none" dirty="0" smtClean="0">
                <a:latin typeface="メイリオ" pitchFamily="50" charset="-128"/>
                <a:ea typeface="メイリオ" pitchFamily="50" charset="-128"/>
                <a:cs typeface="メイリオ" pitchFamily="50" charset="-128"/>
              </a:rPr>
              <a:t>①</a:t>
            </a:r>
            <a:r>
              <a:rPr kumimoji="1" lang="en-US" altLang="ja-JP" sz="2200" cap="none" dirty="0" smtClean="0">
                <a:latin typeface="メイリオ" pitchFamily="50" charset="-128"/>
                <a:ea typeface="メイリオ" pitchFamily="50" charset="-128"/>
                <a:cs typeface="メイリオ" pitchFamily="50" charset="-128"/>
              </a:rPr>
              <a:t>Easy Intuitive Operation</a:t>
            </a:r>
            <a:endParaRPr kumimoji="1" lang="ja-JP" altLang="en-US" sz="2200" cap="none" dirty="0"/>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28</a:t>
            </a:fld>
            <a:endParaRPr lang="ja-JP" altLang="en-US"/>
          </a:p>
        </p:txBody>
      </p:sp>
      <p:sp>
        <p:nvSpPr>
          <p:cNvPr id="5" name="正方形/長方形 38"/>
          <p:cNvSpPr>
            <a:spLocks noChangeArrowheads="1"/>
          </p:cNvSpPr>
          <p:nvPr/>
        </p:nvSpPr>
        <p:spPr bwMode="auto">
          <a:xfrm>
            <a:off x="2109214" y="5028814"/>
            <a:ext cx="2520280" cy="1015663"/>
          </a:xfrm>
          <a:prstGeom prst="rect">
            <a:avLst/>
          </a:prstGeom>
          <a:noFill/>
          <a:ln w="9525">
            <a:noFill/>
            <a:miter lim="800000"/>
            <a:headEnd/>
            <a:tailEnd/>
          </a:ln>
        </p:spPr>
        <p:txBody>
          <a:bodyPr wrap="square">
            <a:spAutoFit/>
          </a:bodyPr>
          <a:lstStyle/>
          <a:p>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a:t>
            </a:r>
            <a:endParaRPr lang="en-US" altLang="ja-JP" sz="1200"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Frequently used setting can be registered as “My Favorite”. </a:t>
            </a:r>
          </a:p>
          <a:p>
            <a:r>
              <a:rPr lang="en-US" altLang="ja-JP" sz="1200" dirty="0" smtClean="0">
                <a:latin typeface="メイリオ" pitchFamily="50" charset="-128"/>
                <a:ea typeface="メイリオ" pitchFamily="50" charset="-128"/>
                <a:cs typeface="メイリオ" pitchFamily="50" charset="-128"/>
              </a:rPr>
              <a:t>Up to 30 settings can be registered.</a:t>
            </a:r>
            <a:endParaRPr lang="ja-JP" altLang="en-US" sz="1200" dirty="0">
              <a:latin typeface="メイリオ" pitchFamily="50" charset="-128"/>
              <a:ea typeface="メイリオ" pitchFamily="50" charset="-128"/>
              <a:cs typeface="メイリオ" pitchFamily="50" charset="-128"/>
            </a:endParaRPr>
          </a:p>
        </p:txBody>
      </p:sp>
      <p:pic>
        <p:nvPicPr>
          <p:cNvPr id="6" name="Picture 2" descr="C:\Users\shinji_uchida\Desktop\RasterLink_Logo\RasterLink_Logo.jpg"/>
          <p:cNvPicPr>
            <a:picLocks noChangeAspect="1" noChangeArrowheads="1"/>
          </p:cNvPicPr>
          <p:nvPr/>
        </p:nvPicPr>
        <p:blipFill>
          <a:blip r:embed="rId2" cstate="email"/>
          <a:srcRect/>
          <a:stretch>
            <a:fillRect/>
          </a:stretch>
        </p:blipFill>
        <p:spPr bwMode="auto">
          <a:xfrm>
            <a:off x="3059832" y="811290"/>
            <a:ext cx="2376264" cy="313454"/>
          </a:xfrm>
          <a:prstGeom prst="rect">
            <a:avLst/>
          </a:prstGeom>
          <a:noFill/>
          <a:ln w="9525">
            <a:noFill/>
            <a:miter lim="800000"/>
            <a:headEnd/>
            <a:tailEnd/>
          </a:ln>
        </p:spPr>
      </p:pic>
      <p:sp>
        <p:nvSpPr>
          <p:cNvPr id="7" name="Text Box 36"/>
          <p:cNvSpPr txBox="1">
            <a:spLocks noChangeArrowheads="1"/>
          </p:cNvSpPr>
          <p:nvPr/>
        </p:nvSpPr>
        <p:spPr bwMode="auto">
          <a:xfrm>
            <a:off x="720278" y="1269322"/>
            <a:ext cx="3491682" cy="338554"/>
          </a:xfrm>
          <a:prstGeom prst="rect">
            <a:avLst/>
          </a:prstGeom>
          <a:noFill/>
          <a:ln w="9525">
            <a:noFill/>
            <a:miter lim="800000"/>
            <a:headEnd/>
            <a:tailEnd/>
          </a:ln>
        </p:spPr>
        <p:txBody>
          <a:bodyPr wrap="square">
            <a:spAutoFit/>
          </a:bodyPr>
          <a:lstStyle/>
          <a:p>
            <a:pPr eaLnBrk="0" hangingPunct="0"/>
            <a:r>
              <a:rPr lang="en-US" altLang="ja-JP" sz="1600" b="1" dirty="0" smtClean="0">
                <a:latin typeface="メイリオ" pitchFamily="50" charset="-128"/>
                <a:ea typeface="メイリオ" pitchFamily="50" charset="-128"/>
                <a:cs typeface="メイリオ" pitchFamily="50" charset="-128"/>
              </a:rPr>
              <a:t>【Intuitive Operation】</a:t>
            </a:r>
            <a:endParaRPr lang="en-US" altLang="ja-JP" sz="1600" b="1" dirty="0">
              <a:latin typeface="メイリオ" pitchFamily="50" charset="-128"/>
              <a:ea typeface="メイリオ" pitchFamily="50" charset="-128"/>
              <a:cs typeface="メイリオ" pitchFamily="50" charset="-128"/>
            </a:endParaRPr>
          </a:p>
        </p:txBody>
      </p:sp>
      <p:sp>
        <p:nvSpPr>
          <p:cNvPr id="8" name="Text Box 36"/>
          <p:cNvSpPr txBox="1">
            <a:spLocks noChangeArrowheads="1"/>
          </p:cNvSpPr>
          <p:nvPr/>
        </p:nvSpPr>
        <p:spPr bwMode="auto">
          <a:xfrm>
            <a:off x="4716017" y="1269322"/>
            <a:ext cx="3528392" cy="338554"/>
          </a:xfrm>
          <a:prstGeom prst="rect">
            <a:avLst/>
          </a:prstGeom>
          <a:noFill/>
          <a:ln w="9525">
            <a:noFill/>
            <a:miter lim="800000"/>
            <a:headEnd/>
            <a:tailEnd/>
          </a:ln>
        </p:spPr>
        <p:txBody>
          <a:bodyPr wrap="square">
            <a:spAutoFit/>
          </a:bodyPr>
          <a:lstStyle/>
          <a:p>
            <a:pPr eaLnBrk="0" hangingPunct="0"/>
            <a:r>
              <a:rPr lang="en-US" altLang="ja-JP" sz="1600" b="1" dirty="0" smtClean="0">
                <a:latin typeface="メイリオ" pitchFamily="50" charset="-128"/>
                <a:ea typeface="メイリオ" pitchFamily="50" charset="-128"/>
                <a:cs typeface="メイリオ" pitchFamily="50" charset="-128"/>
              </a:rPr>
              <a:t>【New Advanced Functions】</a:t>
            </a:r>
            <a:endParaRPr lang="en-US" altLang="ja-JP" sz="1600" b="1" dirty="0">
              <a:latin typeface="メイリオ" pitchFamily="50" charset="-128"/>
              <a:ea typeface="メイリオ" pitchFamily="50" charset="-128"/>
              <a:cs typeface="メイリオ" pitchFamily="50" charset="-128"/>
            </a:endParaRPr>
          </a:p>
        </p:txBody>
      </p:sp>
      <p:sp>
        <p:nvSpPr>
          <p:cNvPr id="9" name="正方形/長方形 31"/>
          <p:cNvSpPr>
            <a:spLocks noChangeArrowheads="1"/>
          </p:cNvSpPr>
          <p:nvPr/>
        </p:nvSpPr>
        <p:spPr bwMode="auto">
          <a:xfrm>
            <a:off x="2109215" y="1748196"/>
            <a:ext cx="2520280" cy="1569660"/>
          </a:xfrm>
          <a:prstGeom prst="rect">
            <a:avLst/>
          </a:prstGeom>
          <a:noFill/>
          <a:ln w="9525">
            <a:noFill/>
            <a:miter lim="800000"/>
            <a:headEnd/>
            <a:tailEnd/>
          </a:ln>
        </p:spPr>
        <p:txBody>
          <a:bodyPr wrap="square">
            <a:spAutoFit/>
          </a:bodyPr>
          <a:lstStyle/>
          <a:p>
            <a:r>
              <a:rPr lang="ja-JP" altLang="en-US" sz="1200" dirty="0">
                <a:latin typeface="メイリオ" pitchFamily="50" charset="-128"/>
                <a:ea typeface="メイリオ" pitchFamily="50" charset="-128"/>
                <a:cs typeface="メイリオ" pitchFamily="50" charset="-128"/>
              </a:rPr>
              <a:t>　　</a:t>
            </a:r>
            <a:endParaRPr lang="en-US" altLang="ja-JP" sz="1200"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The main information is in one screen. The status of printer, the progress of ripping, the status of job can be checked at a glance. Nesting or composition of job are displayed visually.</a:t>
            </a:r>
          </a:p>
        </p:txBody>
      </p:sp>
      <p:sp>
        <p:nvSpPr>
          <p:cNvPr id="10" name="円/楕円 9"/>
          <p:cNvSpPr/>
          <p:nvPr/>
        </p:nvSpPr>
        <p:spPr bwMode="auto">
          <a:xfrm>
            <a:off x="2181222" y="1716446"/>
            <a:ext cx="215900" cy="2159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t>1</a:t>
            </a:r>
            <a:endParaRPr lang="ja-JP" altLang="en-US" sz="1200" dirty="0"/>
          </a:p>
        </p:txBody>
      </p:sp>
      <p:sp>
        <p:nvSpPr>
          <p:cNvPr id="11" name="正方形/長方形 35"/>
          <p:cNvSpPr>
            <a:spLocks noChangeArrowheads="1"/>
          </p:cNvSpPr>
          <p:nvPr/>
        </p:nvSpPr>
        <p:spPr bwMode="auto">
          <a:xfrm>
            <a:off x="2109214" y="3444638"/>
            <a:ext cx="2501900" cy="1107996"/>
          </a:xfrm>
          <a:prstGeom prst="rect">
            <a:avLst/>
          </a:prstGeom>
          <a:noFill/>
          <a:ln w="9525">
            <a:noFill/>
            <a:miter lim="800000"/>
            <a:headEnd/>
            <a:tailEnd/>
          </a:ln>
        </p:spPr>
        <p:txBody>
          <a:bodyPr>
            <a:spAutoFit/>
          </a:bodyPr>
          <a:lstStyle/>
          <a:p>
            <a:r>
              <a:rPr lang="ja-JP" altLang="en-US" dirty="0"/>
              <a:t>　　</a:t>
            </a:r>
            <a:r>
              <a:rPr lang="ja-JP" altLang="en-US" dirty="0" smtClean="0"/>
              <a:t> </a:t>
            </a:r>
            <a:endParaRPr lang="en-US" altLang="ja-JP" dirty="0" smtClean="0"/>
          </a:p>
          <a:p>
            <a:r>
              <a:rPr lang="en-US" altLang="ja-JP" sz="1200" dirty="0" smtClean="0">
                <a:latin typeface="メイリオ" pitchFamily="50" charset="-128"/>
                <a:ea typeface="メイリオ" pitchFamily="50" charset="-128"/>
                <a:cs typeface="メイリオ" pitchFamily="50" charset="-128"/>
              </a:rPr>
              <a:t>The visual icons on the right side of the screen allows for the easy and quick setting of the print condition.</a:t>
            </a:r>
            <a:endParaRPr lang="ja-JP" altLang="en-US" sz="1200" dirty="0">
              <a:latin typeface="メイリオ" pitchFamily="50" charset="-128"/>
              <a:ea typeface="メイリオ" pitchFamily="50" charset="-128"/>
              <a:cs typeface="メイリオ" pitchFamily="50" charset="-128"/>
            </a:endParaRPr>
          </a:p>
        </p:txBody>
      </p:sp>
      <p:sp>
        <p:nvSpPr>
          <p:cNvPr id="12" name="円/楕円 11"/>
          <p:cNvSpPr/>
          <p:nvPr/>
        </p:nvSpPr>
        <p:spPr bwMode="auto">
          <a:xfrm>
            <a:off x="2181222" y="3444638"/>
            <a:ext cx="215900" cy="2174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t>2</a:t>
            </a:r>
            <a:endParaRPr lang="ja-JP" altLang="en-US" sz="1200" dirty="0"/>
          </a:p>
        </p:txBody>
      </p:sp>
      <p:sp>
        <p:nvSpPr>
          <p:cNvPr id="13" name="円/楕円 12"/>
          <p:cNvSpPr/>
          <p:nvPr/>
        </p:nvSpPr>
        <p:spPr bwMode="auto">
          <a:xfrm>
            <a:off x="2181222" y="4956806"/>
            <a:ext cx="215900" cy="2159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t>3</a:t>
            </a:r>
            <a:endParaRPr lang="ja-JP" altLang="en-US" sz="1200" dirty="0"/>
          </a:p>
        </p:txBody>
      </p:sp>
      <p:sp>
        <p:nvSpPr>
          <p:cNvPr id="14" name="テキスト ボックス 7"/>
          <p:cNvSpPr txBox="1">
            <a:spLocks noChangeArrowheads="1"/>
          </p:cNvSpPr>
          <p:nvPr/>
        </p:nvSpPr>
        <p:spPr bwMode="auto">
          <a:xfrm>
            <a:off x="4557486" y="1716446"/>
            <a:ext cx="4752528" cy="286232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514350" indent="-514350">
              <a:defRPr/>
            </a:pPr>
            <a:r>
              <a:rPr lang="ja-JP" altLang="en-US" sz="1400" dirty="0" smtClean="0">
                <a:latin typeface="メイリオ" pitchFamily="50" charset="-128"/>
                <a:ea typeface="メイリオ" pitchFamily="50" charset="-128"/>
              </a:rPr>
              <a:t>・</a:t>
            </a:r>
            <a:r>
              <a:rPr lang="en-US" altLang="ja-JP" sz="1400" b="1" dirty="0" smtClean="0">
                <a:latin typeface="メイリオ" pitchFamily="50" charset="-128"/>
                <a:ea typeface="メイリオ" pitchFamily="50" charset="-128"/>
              </a:rPr>
              <a:t>Batch printing</a:t>
            </a:r>
          </a:p>
          <a:p>
            <a:pPr marL="514350" indent="-514350">
              <a:defRPr/>
            </a:pPr>
            <a:r>
              <a:rPr lang="ja-JP" altLang="en-US" sz="1400" dirty="0" smtClean="0">
                <a:latin typeface="メイリオ" pitchFamily="50" charset="-128"/>
                <a:ea typeface="メイリオ" pitchFamily="50" charset="-128"/>
              </a:rPr>
              <a:t>　</a:t>
            </a:r>
            <a:r>
              <a:rPr lang="en-US" altLang="ja-JP" sz="1400" dirty="0" smtClean="0">
                <a:latin typeface="メイリオ" pitchFamily="50" charset="-128"/>
                <a:ea typeface="メイリオ" pitchFamily="50" charset="-128"/>
              </a:rPr>
              <a:t>“Bat best profile when trying to print on </a:t>
            </a:r>
          </a:p>
          <a:p>
            <a:pPr marL="514350" indent="-514350">
              <a:defRPr/>
            </a:pPr>
            <a:r>
              <a:rPr lang="en-US" altLang="ja-JP" sz="1400" dirty="0" smtClean="0">
                <a:latin typeface="メイリオ" pitchFamily="50" charset="-128"/>
                <a:ea typeface="メイリオ" pitchFamily="50" charset="-128"/>
              </a:rPr>
              <a:t>    media which has never been used before.</a:t>
            </a:r>
            <a:endParaRPr lang="en-US" altLang="ja-JP" sz="1400" dirty="0" smtClean="0">
              <a:latin typeface="メイリオ" pitchFamily="50" charset="-128"/>
              <a:ea typeface="メイリオ" pitchFamily="50" charset="-128"/>
              <a:cs typeface="メイリオ" pitchFamily="50" charset="-128"/>
            </a:endParaRPr>
          </a:p>
          <a:p>
            <a:pPr>
              <a:defRPr/>
            </a:pPr>
            <a:endParaRPr lang="ja-JP" altLang="en-US" sz="1400" dirty="0" smtClean="0">
              <a:latin typeface="メイリオ" pitchFamily="50" charset="-128"/>
              <a:ea typeface="メイリオ" pitchFamily="50" charset="-128"/>
              <a:cs typeface="メイリオ" pitchFamily="50" charset="-128"/>
            </a:endParaRPr>
          </a:p>
          <a:p>
            <a:pPr>
              <a:defRPr/>
            </a:pPr>
            <a:r>
              <a:rPr kumimoji="0"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b="1" dirty="0" smtClean="0">
                <a:latin typeface="メイリオ" pitchFamily="50" charset="-128"/>
                <a:ea typeface="メイリオ" pitchFamily="50" charset="-128"/>
                <a:cs typeface="メイリオ" pitchFamily="50" charset="-128"/>
              </a:rPr>
              <a:t>3-layer printing</a:t>
            </a:r>
          </a:p>
          <a:p>
            <a:pPr>
              <a:defRPr/>
            </a:pPr>
            <a:r>
              <a:rPr kumimoji="0" lang="ja-JP" altLang="en-US" sz="1400" dirty="0" smtClean="0">
                <a:solidFill>
                  <a:schemeClr val="tx1"/>
                </a:solidFill>
                <a:latin typeface="メイリオ" pitchFamily="50" charset="-128"/>
                <a:ea typeface="メイリオ" pitchFamily="50" charset="-128"/>
                <a:cs typeface="メイリオ" pitchFamily="50" charset="-128"/>
              </a:rPr>
              <a:t>　</a:t>
            </a:r>
            <a:r>
              <a:rPr kumimoji="0" lang="en-US" altLang="ja-JP" sz="1400" dirty="0" smtClean="0">
                <a:solidFill>
                  <a:schemeClr val="tx1"/>
                </a:solidFill>
                <a:latin typeface="メイリオ" pitchFamily="50" charset="-128"/>
                <a:ea typeface="メイリオ" pitchFamily="50" charset="-128"/>
                <a:cs typeface="メイリオ" pitchFamily="50" charset="-128"/>
              </a:rPr>
              <a:t>S</a:t>
            </a:r>
            <a:r>
              <a:rPr lang="en-US" altLang="ja-JP" sz="1400" dirty="0" smtClean="0">
                <a:latin typeface="メイリオ" pitchFamily="50" charset="-128"/>
                <a:ea typeface="メイリオ" pitchFamily="50" charset="-128"/>
                <a:cs typeface="メイリオ" pitchFamily="50" charset="-128"/>
              </a:rPr>
              <a:t>imultaneous 3–layer printing is possible</a:t>
            </a:r>
            <a:endParaRPr kumimoji="0" lang="en-US" altLang="ja-JP" sz="1400" dirty="0" smtClean="0">
              <a:solidFill>
                <a:schemeClr val="tx1"/>
              </a:solidFill>
              <a:latin typeface="メイリオ" pitchFamily="50" charset="-128"/>
              <a:ea typeface="メイリオ" pitchFamily="50" charset="-128"/>
              <a:cs typeface="メイリオ" pitchFamily="50" charset="-128"/>
            </a:endParaRPr>
          </a:p>
          <a:p>
            <a:pPr>
              <a:defRPr/>
            </a:pP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(Color </a:t>
            </a: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White </a:t>
            </a: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Color)</a:t>
            </a:r>
          </a:p>
          <a:p>
            <a:pPr>
              <a:defRPr/>
            </a:pPr>
            <a:r>
              <a:rPr lang="ja-JP" altLang="en-US" sz="1400" dirty="0" smtClean="0">
                <a:latin typeface="メイリオ" pitchFamily="50" charset="-128"/>
                <a:ea typeface="メイリオ" pitchFamily="50" charset="-128"/>
                <a:cs typeface="メイリオ" pitchFamily="50" charset="-128"/>
              </a:rPr>
              <a:t>　　　　　　　　　　</a:t>
            </a:r>
            <a:endParaRPr lang="en-US" altLang="ja-JP" sz="1400" dirty="0" smtClean="0">
              <a:latin typeface="メイリオ" pitchFamily="50" charset="-128"/>
              <a:ea typeface="メイリオ" pitchFamily="50" charset="-128"/>
              <a:cs typeface="メイリオ" pitchFamily="50" charset="-128"/>
            </a:endParaRPr>
          </a:p>
          <a:p>
            <a:pPr marL="514350" indent="-514350">
              <a:defRPr/>
            </a:pPr>
            <a:r>
              <a:rPr kumimoji="0" lang="ja-JP" altLang="en-US" sz="1400" dirty="0" smtClean="0">
                <a:solidFill>
                  <a:schemeClr val="tx1"/>
                </a:solidFill>
                <a:latin typeface="メイリオ" pitchFamily="50" charset="-128"/>
                <a:ea typeface="メイリオ" pitchFamily="50" charset="-128"/>
                <a:cs typeface="メイリオ" pitchFamily="50" charset="-128"/>
              </a:rPr>
              <a:t>・</a:t>
            </a:r>
            <a:r>
              <a:rPr kumimoji="0" lang="en-US" altLang="ja-JP" sz="1400" b="1" dirty="0" smtClean="0">
                <a:solidFill>
                  <a:schemeClr val="tx1"/>
                </a:solidFill>
                <a:latin typeface="メイリオ" pitchFamily="50" charset="-128"/>
                <a:ea typeface="メイリオ" pitchFamily="50" charset="-128"/>
                <a:cs typeface="メイリオ" pitchFamily="50" charset="-128"/>
              </a:rPr>
              <a:t>Convenient functions</a:t>
            </a:r>
            <a:endParaRPr kumimoji="0" lang="en-US" altLang="ja-JP" sz="1400" b="1" dirty="0">
              <a:solidFill>
                <a:schemeClr val="tx1"/>
              </a:solidFill>
              <a:latin typeface="メイリオ" pitchFamily="50" charset="-128"/>
              <a:ea typeface="メイリオ" pitchFamily="50" charset="-128"/>
              <a:cs typeface="メイリオ" pitchFamily="50" charset="-128"/>
            </a:endParaRPr>
          </a:p>
          <a:p>
            <a:pPr marL="514350" indent="-514350">
              <a:defRPr/>
            </a:pPr>
            <a:r>
              <a:rPr kumimoji="0" lang="ja-JP" altLang="en-US" sz="1400" dirty="0">
                <a:solidFill>
                  <a:srgbClr val="FFC000"/>
                </a:solidFill>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Estimated Completion Time display</a:t>
            </a:r>
          </a:p>
          <a:p>
            <a:pPr marL="514350" indent="-514350">
              <a:defRPr/>
            </a:pPr>
            <a:r>
              <a:rPr lang="ja-JP" altLang="en-US" sz="1400" dirty="0" smtClean="0">
                <a:latin typeface="メイリオ" pitchFamily="50" charset="-128"/>
                <a:ea typeface="メイリオ" pitchFamily="50" charset="-128"/>
              </a:rPr>
              <a:t>　</a:t>
            </a:r>
            <a:r>
              <a:rPr lang="en-US" altLang="ja-JP" sz="1400" dirty="0" smtClean="0">
                <a:latin typeface="メイリオ" pitchFamily="50" charset="-128"/>
                <a:ea typeface="メイリオ" pitchFamily="50" charset="-128"/>
              </a:rPr>
              <a:t>Enhanced layout function</a:t>
            </a:r>
          </a:p>
          <a:p>
            <a:pPr marL="514350" indent="-514350">
              <a:defRPr/>
            </a:pPr>
            <a:r>
              <a:rPr lang="ja-JP" altLang="en-US" sz="1400" dirty="0" smtClean="0">
                <a:latin typeface="メイリオ" pitchFamily="50" charset="-128"/>
                <a:ea typeface="メイリオ" pitchFamily="50" charset="-128"/>
              </a:rPr>
              <a:t>　</a:t>
            </a:r>
            <a:r>
              <a:rPr lang="en-US" altLang="ja-JP" sz="1400" dirty="0" smtClean="0">
                <a:latin typeface="メイリオ" pitchFamily="50" charset="-128"/>
                <a:ea typeface="メイリオ" pitchFamily="50" charset="-128"/>
              </a:rPr>
              <a:t>Print Status display</a:t>
            </a:r>
          </a:p>
          <a:p>
            <a:pPr marL="514350" indent="-514350">
              <a:defRPr/>
            </a:pPr>
            <a:r>
              <a:rPr lang="ja-JP" altLang="en-US" sz="1200" dirty="0" smtClean="0">
                <a:latin typeface="メイリオ" pitchFamily="50" charset="-128"/>
                <a:ea typeface="メイリオ" pitchFamily="50" charset="-128"/>
              </a:rPr>
              <a:t>　</a:t>
            </a:r>
            <a:endParaRPr lang="en-US" altLang="ja-JP" sz="1200" dirty="0">
              <a:latin typeface="メイリオ" pitchFamily="50" charset="-128"/>
              <a:ea typeface="メイリオ" pitchFamily="50" charset="-128"/>
            </a:endParaRPr>
          </a:p>
        </p:txBody>
      </p:sp>
      <p:cxnSp>
        <p:nvCxnSpPr>
          <p:cNvPr id="15" name="直線コネクタ 14"/>
          <p:cNvCxnSpPr/>
          <p:nvPr/>
        </p:nvCxnSpPr>
        <p:spPr>
          <a:xfrm>
            <a:off x="4615542" y="1301191"/>
            <a:ext cx="0" cy="5157788"/>
          </a:xfrm>
          <a:prstGeom prst="line">
            <a:avLst/>
          </a:prstGeom>
          <a:ln>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48"/>
          <p:cNvSpPr>
            <a:spLocks noChangeArrowheads="1"/>
          </p:cNvSpPr>
          <p:nvPr/>
        </p:nvSpPr>
        <p:spPr bwMode="auto">
          <a:xfrm>
            <a:off x="4649547" y="5355213"/>
            <a:ext cx="4386949" cy="954107"/>
          </a:xfrm>
          <a:prstGeom prst="rect">
            <a:avLst/>
          </a:prstGeom>
          <a:noFill/>
          <a:ln w="9525">
            <a:noFill/>
            <a:miter lim="800000"/>
            <a:headEnd/>
            <a:tailEnd/>
          </a:ln>
        </p:spPr>
        <p:txBody>
          <a:bodyPr wrap="square">
            <a:spAutoFit/>
          </a:bodyPr>
          <a:lstStyle/>
          <a:p>
            <a:r>
              <a:rPr lang="en-US" altLang="ja-JP" sz="1400" dirty="0" smtClean="0">
                <a:latin typeface="メイリオ" pitchFamily="50" charset="-128"/>
                <a:ea typeface="メイリオ" pitchFamily="50" charset="-128"/>
                <a:cs typeface="メイリオ" pitchFamily="50" charset="-128"/>
              </a:rPr>
              <a:t>The web update is available as well as RasterLinkPro5 which has been well received.</a:t>
            </a:r>
          </a:p>
          <a:p>
            <a:r>
              <a:rPr lang="en-US" altLang="ja-JP" sz="1400" dirty="0" smtClean="0">
                <a:latin typeface="メイリオ" pitchFamily="50" charset="-128"/>
                <a:ea typeface="メイリオ" pitchFamily="50" charset="-128"/>
                <a:cs typeface="メイリオ" pitchFamily="50" charset="-128"/>
              </a:rPr>
              <a:t>The program update and the profile download can be done through the web easily.</a:t>
            </a:r>
            <a:endParaRPr lang="ja-JP" altLang="en-US" sz="1400" dirty="0">
              <a:latin typeface="メイリオ" pitchFamily="50" charset="-128"/>
              <a:ea typeface="メイリオ" pitchFamily="50" charset="-128"/>
              <a:cs typeface="メイリオ" pitchFamily="50" charset="-128"/>
            </a:endParaRPr>
          </a:p>
        </p:txBody>
      </p:sp>
      <p:sp>
        <p:nvSpPr>
          <p:cNvPr id="17" name="Text Box 36"/>
          <p:cNvSpPr txBox="1">
            <a:spLocks noChangeArrowheads="1"/>
          </p:cNvSpPr>
          <p:nvPr/>
        </p:nvSpPr>
        <p:spPr bwMode="auto">
          <a:xfrm>
            <a:off x="4701502" y="5086926"/>
            <a:ext cx="3887787" cy="338554"/>
          </a:xfrm>
          <a:prstGeom prst="rect">
            <a:avLst/>
          </a:prstGeom>
          <a:noFill/>
          <a:ln w="9525">
            <a:noFill/>
            <a:miter lim="800000"/>
            <a:headEnd/>
            <a:tailEnd/>
          </a:ln>
        </p:spPr>
        <p:txBody>
          <a:bodyPr>
            <a:spAutoFit/>
          </a:bodyPr>
          <a:lstStyle/>
          <a:p>
            <a:pPr eaLnBrk="0" hangingPunct="0"/>
            <a:r>
              <a:rPr kumimoji="0" lang="en-US" altLang="ja-JP" sz="1600" b="1" dirty="0" smtClean="0">
                <a:latin typeface="メイリオ" pitchFamily="50" charset="-128"/>
                <a:ea typeface="メイリオ" pitchFamily="50" charset="-128"/>
                <a:cs typeface="メイリオ" pitchFamily="50" charset="-128"/>
              </a:rPr>
              <a:t>【</a:t>
            </a:r>
            <a:r>
              <a:rPr lang="en-US" altLang="ja-JP" sz="1600" b="1" dirty="0" smtClean="0">
                <a:latin typeface="メイリオ" pitchFamily="50" charset="-128"/>
                <a:ea typeface="メイリオ" pitchFamily="50" charset="-128"/>
                <a:cs typeface="メイリオ" pitchFamily="50" charset="-128"/>
              </a:rPr>
              <a:t>Web Update function】</a:t>
            </a:r>
            <a:endParaRPr lang="en-US" altLang="ja-JP" sz="1600" b="1" dirty="0">
              <a:latin typeface="メイリオ" pitchFamily="50" charset="-128"/>
              <a:ea typeface="メイリオ" pitchFamily="50" charset="-128"/>
              <a:cs typeface="メイリオ" pitchFamily="50" charset="-128"/>
            </a:endParaRPr>
          </a:p>
        </p:txBody>
      </p:sp>
      <p:pic>
        <p:nvPicPr>
          <p:cNvPr id="18" name="図 17"/>
          <p:cNvPicPr/>
          <p:nvPr/>
        </p:nvPicPr>
        <p:blipFill>
          <a:blip r:embed="rId3" cstate="print"/>
          <a:srcRect/>
          <a:stretch>
            <a:fillRect/>
          </a:stretch>
        </p:blipFill>
        <p:spPr bwMode="auto">
          <a:xfrm>
            <a:off x="164998" y="1788454"/>
            <a:ext cx="1872208" cy="1296144"/>
          </a:xfrm>
          <a:prstGeom prst="rect">
            <a:avLst/>
          </a:prstGeom>
          <a:noFill/>
          <a:ln w="9525">
            <a:noFill/>
            <a:miter lim="800000"/>
            <a:headEnd/>
            <a:tailEnd/>
          </a:ln>
        </p:spPr>
      </p:pic>
      <p:grpSp>
        <p:nvGrpSpPr>
          <p:cNvPr id="3" name="グループ化 18"/>
          <p:cNvGrpSpPr/>
          <p:nvPr/>
        </p:nvGrpSpPr>
        <p:grpSpPr>
          <a:xfrm>
            <a:off x="237006" y="3444638"/>
            <a:ext cx="1656184" cy="1224136"/>
            <a:chOff x="251520" y="3484165"/>
            <a:chExt cx="1656184" cy="1224136"/>
          </a:xfrm>
        </p:grpSpPr>
        <p:pic>
          <p:nvPicPr>
            <p:cNvPr id="20" name="図 19" descr="Property"/>
            <p:cNvPicPr/>
            <p:nvPr/>
          </p:nvPicPr>
          <p:blipFill>
            <a:blip r:embed="rId4" cstate="print"/>
            <a:srcRect/>
            <a:stretch>
              <a:fillRect/>
            </a:stretch>
          </p:blipFill>
          <p:spPr bwMode="auto">
            <a:xfrm>
              <a:off x="251521" y="3484166"/>
              <a:ext cx="360040" cy="360039"/>
            </a:xfrm>
            <a:prstGeom prst="rect">
              <a:avLst/>
            </a:prstGeom>
            <a:noFill/>
            <a:ln w="9525">
              <a:solidFill>
                <a:schemeClr val="tx1"/>
              </a:solidFill>
              <a:miter lim="800000"/>
              <a:headEnd/>
              <a:tailEnd/>
            </a:ln>
          </p:spPr>
        </p:pic>
        <p:pic>
          <p:nvPicPr>
            <p:cNvPr id="21" name="図 20" descr="Arrange"/>
            <p:cNvPicPr/>
            <p:nvPr/>
          </p:nvPicPr>
          <p:blipFill>
            <a:blip r:embed="rId5" cstate="print"/>
            <a:srcRect/>
            <a:stretch>
              <a:fillRect/>
            </a:stretch>
          </p:blipFill>
          <p:spPr bwMode="auto">
            <a:xfrm>
              <a:off x="683568" y="3484165"/>
              <a:ext cx="360040" cy="360040"/>
            </a:xfrm>
            <a:prstGeom prst="rect">
              <a:avLst/>
            </a:prstGeom>
            <a:noFill/>
            <a:ln w="6350">
              <a:solidFill>
                <a:schemeClr val="tx1"/>
              </a:solidFill>
              <a:miter lim="800000"/>
              <a:headEnd/>
              <a:tailEnd/>
            </a:ln>
          </p:spPr>
        </p:pic>
        <p:pic>
          <p:nvPicPr>
            <p:cNvPr id="22" name="図 21" descr="GeneralPrint"/>
            <p:cNvPicPr/>
            <p:nvPr/>
          </p:nvPicPr>
          <p:blipFill>
            <a:blip r:embed="rId6" cstate="print"/>
            <a:srcRect/>
            <a:stretch>
              <a:fillRect/>
            </a:stretch>
          </p:blipFill>
          <p:spPr bwMode="auto">
            <a:xfrm>
              <a:off x="1115616" y="3484165"/>
              <a:ext cx="360040" cy="360040"/>
            </a:xfrm>
            <a:prstGeom prst="rect">
              <a:avLst/>
            </a:prstGeom>
            <a:noFill/>
            <a:ln w="9525">
              <a:solidFill>
                <a:schemeClr val="tx1"/>
              </a:solidFill>
              <a:miter lim="800000"/>
              <a:headEnd/>
              <a:tailEnd/>
            </a:ln>
          </p:spPr>
        </p:pic>
        <p:pic>
          <p:nvPicPr>
            <p:cNvPr id="23" name="図 22" descr="Crop"/>
            <p:cNvPicPr/>
            <p:nvPr/>
          </p:nvPicPr>
          <p:blipFill>
            <a:blip r:embed="rId7" cstate="print"/>
            <a:srcRect/>
            <a:stretch>
              <a:fillRect/>
            </a:stretch>
          </p:blipFill>
          <p:spPr bwMode="auto">
            <a:xfrm>
              <a:off x="1547664" y="3484165"/>
              <a:ext cx="360040" cy="360040"/>
            </a:xfrm>
            <a:prstGeom prst="rect">
              <a:avLst/>
            </a:prstGeom>
            <a:noFill/>
            <a:ln w="9525">
              <a:solidFill>
                <a:schemeClr val="tx1"/>
              </a:solidFill>
              <a:miter lim="800000"/>
              <a:headEnd/>
              <a:tailEnd/>
            </a:ln>
          </p:spPr>
        </p:pic>
        <p:pic>
          <p:nvPicPr>
            <p:cNvPr id="24" name="図 23" descr="Quality"/>
            <p:cNvPicPr/>
            <p:nvPr/>
          </p:nvPicPr>
          <p:blipFill>
            <a:blip r:embed="rId8" cstate="print"/>
            <a:srcRect/>
            <a:stretch>
              <a:fillRect/>
            </a:stretch>
          </p:blipFill>
          <p:spPr bwMode="auto">
            <a:xfrm>
              <a:off x="251520" y="3916213"/>
              <a:ext cx="360040" cy="360040"/>
            </a:xfrm>
            <a:prstGeom prst="rect">
              <a:avLst/>
            </a:prstGeom>
            <a:noFill/>
            <a:ln w="9525">
              <a:solidFill>
                <a:schemeClr val="tx1"/>
              </a:solidFill>
              <a:miter lim="800000"/>
              <a:headEnd/>
              <a:tailEnd/>
            </a:ln>
          </p:spPr>
        </p:pic>
        <p:pic>
          <p:nvPicPr>
            <p:cNvPr id="25" name="図 24" descr="Plate"/>
            <p:cNvPicPr/>
            <p:nvPr/>
          </p:nvPicPr>
          <p:blipFill>
            <a:blip r:embed="rId9" cstate="print"/>
            <a:srcRect/>
            <a:stretch>
              <a:fillRect/>
            </a:stretch>
          </p:blipFill>
          <p:spPr bwMode="auto">
            <a:xfrm>
              <a:off x="683568" y="3916213"/>
              <a:ext cx="360040" cy="360040"/>
            </a:xfrm>
            <a:prstGeom prst="rect">
              <a:avLst/>
            </a:prstGeom>
            <a:noFill/>
            <a:ln w="9525">
              <a:solidFill>
                <a:schemeClr val="tx1"/>
              </a:solidFill>
              <a:miter lim="800000"/>
              <a:headEnd/>
              <a:tailEnd/>
            </a:ln>
          </p:spPr>
        </p:pic>
        <p:pic>
          <p:nvPicPr>
            <p:cNvPr id="26" name="図 25" descr="Composite"/>
            <p:cNvPicPr/>
            <p:nvPr/>
          </p:nvPicPr>
          <p:blipFill>
            <a:blip r:embed="rId10" cstate="print"/>
            <a:srcRect/>
            <a:stretch>
              <a:fillRect/>
            </a:stretch>
          </p:blipFill>
          <p:spPr bwMode="auto">
            <a:xfrm>
              <a:off x="1115616" y="3916213"/>
              <a:ext cx="360040" cy="360040"/>
            </a:xfrm>
            <a:prstGeom prst="rect">
              <a:avLst/>
            </a:prstGeom>
            <a:noFill/>
            <a:ln w="9525">
              <a:solidFill>
                <a:schemeClr val="tx1"/>
              </a:solidFill>
              <a:miter lim="800000"/>
              <a:headEnd/>
              <a:tailEnd/>
            </a:ln>
          </p:spPr>
        </p:pic>
        <p:pic>
          <p:nvPicPr>
            <p:cNvPr id="27" name="図 26" descr="Layer"/>
            <p:cNvPicPr/>
            <p:nvPr/>
          </p:nvPicPr>
          <p:blipFill>
            <a:blip r:embed="rId11" cstate="print"/>
            <a:srcRect/>
            <a:stretch>
              <a:fillRect/>
            </a:stretch>
          </p:blipFill>
          <p:spPr bwMode="auto">
            <a:xfrm>
              <a:off x="1547664" y="3916213"/>
              <a:ext cx="360040" cy="360040"/>
            </a:xfrm>
            <a:prstGeom prst="rect">
              <a:avLst/>
            </a:prstGeom>
            <a:noFill/>
            <a:ln w="9525">
              <a:solidFill>
                <a:schemeClr val="tx1"/>
              </a:solidFill>
              <a:miter lim="800000"/>
              <a:headEnd/>
              <a:tailEnd/>
            </a:ln>
          </p:spPr>
        </p:pic>
        <p:pic>
          <p:nvPicPr>
            <p:cNvPr id="28" name="図 27" descr="ColorReplace"/>
            <p:cNvPicPr/>
            <p:nvPr/>
          </p:nvPicPr>
          <p:blipFill>
            <a:blip r:embed="rId12" cstate="print"/>
            <a:srcRect/>
            <a:stretch>
              <a:fillRect/>
            </a:stretch>
          </p:blipFill>
          <p:spPr bwMode="auto">
            <a:xfrm>
              <a:off x="251520" y="4348261"/>
              <a:ext cx="360040" cy="360040"/>
            </a:xfrm>
            <a:prstGeom prst="rect">
              <a:avLst/>
            </a:prstGeom>
            <a:noFill/>
            <a:ln w="9525">
              <a:solidFill>
                <a:schemeClr val="tx1"/>
              </a:solidFill>
              <a:miter lim="800000"/>
              <a:headEnd/>
              <a:tailEnd/>
            </a:ln>
          </p:spPr>
        </p:pic>
        <p:pic>
          <p:nvPicPr>
            <p:cNvPr id="29" name="図 28" descr="TilePrint"/>
            <p:cNvPicPr/>
            <p:nvPr/>
          </p:nvPicPr>
          <p:blipFill>
            <a:blip r:embed="rId13" cstate="print"/>
            <a:srcRect/>
            <a:stretch>
              <a:fillRect/>
            </a:stretch>
          </p:blipFill>
          <p:spPr bwMode="auto">
            <a:xfrm>
              <a:off x="683568" y="4348261"/>
              <a:ext cx="360040" cy="360040"/>
            </a:xfrm>
            <a:prstGeom prst="rect">
              <a:avLst/>
            </a:prstGeom>
            <a:noFill/>
            <a:ln w="9525">
              <a:solidFill>
                <a:schemeClr val="tx1"/>
              </a:solidFill>
              <a:miter lim="800000"/>
              <a:headEnd/>
              <a:tailEnd/>
            </a:ln>
          </p:spPr>
        </p:pic>
        <p:pic>
          <p:nvPicPr>
            <p:cNvPr id="30" name="図 29" descr="RepeatPrint"/>
            <p:cNvPicPr/>
            <p:nvPr/>
          </p:nvPicPr>
          <p:blipFill>
            <a:blip r:embed="rId14" cstate="print"/>
            <a:srcRect/>
            <a:stretch>
              <a:fillRect/>
            </a:stretch>
          </p:blipFill>
          <p:spPr bwMode="auto">
            <a:xfrm>
              <a:off x="1115616" y="4348261"/>
              <a:ext cx="360040" cy="360040"/>
            </a:xfrm>
            <a:prstGeom prst="rect">
              <a:avLst/>
            </a:prstGeom>
            <a:noFill/>
            <a:ln w="9525">
              <a:solidFill>
                <a:schemeClr val="tx1"/>
              </a:solidFill>
              <a:miter lim="800000"/>
              <a:headEnd/>
              <a:tailEnd/>
            </a:ln>
          </p:spPr>
        </p:pic>
        <p:pic>
          <p:nvPicPr>
            <p:cNvPr id="31" name="図 30" descr="Print"/>
            <p:cNvPicPr/>
            <p:nvPr/>
          </p:nvPicPr>
          <p:blipFill>
            <a:blip r:embed="rId15" cstate="print"/>
            <a:srcRect/>
            <a:stretch>
              <a:fillRect/>
            </a:stretch>
          </p:blipFill>
          <p:spPr bwMode="auto">
            <a:xfrm>
              <a:off x="1547664" y="4348261"/>
              <a:ext cx="360040" cy="360040"/>
            </a:xfrm>
            <a:prstGeom prst="rect">
              <a:avLst/>
            </a:prstGeom>
            <a:noFill/>
            <a:ln w="9525">
              <a:solidFill>
                <a:schemeClr val="tx1"/>
              </a:solidFill>
              <a:miter lim="800000"/>
              <a:headEnd/>
              <a:tailEnd/>
            </a:ln>
          </p:spPr>
        </p:pic>
      </p:grpSp>
      <p:pic>
        <p:nvPicPr>
          <p:cNvPr id="32" name="Picture 2"/>
          <p:cNvPicPr>
            <a:picLocks noChangeAspect="1" noChangeArrowheads="1"/>
          </p:cNvPicPr>
          <p:nvPr/>
        </p:nvPicPr>
        <p:blipFill>
          <a:blip r:embed="rId16" cstate="print"/>
          <a:srcRect/>
          <a:stretch>
            <a:fillRect/>
          </a:stretch>
        </p:blipFill>
        <p:spPr bwMode="auto">
          <a:xfrm>
            <a:off x="237006" y="5100822"/>
            <a:ext cx="1872208"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29</a:t>
            </a:fld>
            <a:endParaRPr lang="ja-JP" altLang="en-US"/>
          </a:p>
        </p:txBody>
      </p:sp>
      <p:sp>
        <p:nvSpPr>
          <p:cNvPr id="5" name="テキスト ボックス 4"/>
          <p:cNvSpPr txBox="1"/>
          <p:nvPr/>
        </p:nvSpPr>
        <p:spPr>
          <a:xfrm>
            <a:off x="323528" y="1196752"/>
            <a:ext cx="7879721" cy="584775"/>
          </a:xfrm>
          <a:prstGeom prst="rect">
            <a:avLst/>
          </a:prstGeom>
          <a:noFill/>
        </p:spPr>
        <p:txBody>
          <a:bodyPr wrap="none" rtlCol="0">
            <a:spAutoFit/>
          </a:bodyPr>
          <a:lstStyle/>
          <a:p>
            <a:r>
              <a:rPr lang="en-US" altLang="ja-JP" sz="1600" dirty="0" smtClean="0">
                <a:latin typeface="メイリオ" pitchFamily="50" charset="-128"/>
                <a:ea typeface="メイリオ" pitchFamily="50" charset="-128"/>
                <a:cs typeface="メイリオ" pitchFamily="50" charset="-128"/>
              </a:rPr>
              <a:t>The Multi-color matching profile</a:t>
            </a:r>
            <a:r>
              <a:rPr lang="ja-JP" altLang="en-US" sz="1600" dirty="0" smtClean="0">
                <a:latin typeface="メイリオ" pitchFamily="50" charset="-128"/>
                <a:ea typeface="メイリオ" pitchFamily="50" charset="-128"/>
                <a:cs typeface="メイリオ" pitchFamily="50" charset="-128"/>
              </a:rPr>
              <a:t> </a:t>
            </a:r>
            <a:r>
              <a:rPr lang="en-US" altLang="ja-JP" sz="1600" dirty="0" smtClean="0">
                <a:latin typeface="メイリオ" pitchFamily="50" charset="-128"/>
                <a:ea typeface="メイリオ" pitchFamily="50" charset="-128"/>
                <a:cs typeface="メイリオ" pitchFamily="50" charset="-128"/>
              </a:rPr>
              <a:t>(WideMimaki2013forSign) has a wide color </a:t>
            </a:r>
          </a:p>
          <a:p>
            <a:r>
              <a:rPr lang="en-US" altLang="ja-JP" sz="1600" dirty="0" smtClean="0">
                <a:latin typeface="メイリオ" pitchFamily="50" charset="-128"/>
                <a:ea typeface="メイリオ" pitchFamily="50" charset="-128"/>
                <a:cs typeface="メイリオ" pitchFamily="50" charset="-128"/>
              </a:rPr>
              <a:t>reproduction range of orange area.</a:t>
            </a:r>
          </a:p>
        </p:txBody>
      </p:sp>
      <p:grpSp>
        <p:nvGrpSpPr>
          <p:cNvPr id="2" name="グループ化 10"/>
          <p:cNvGrpSpPr/>
          <p:nvPr/>
        </p:nvGrpSpPr>
        <p:grpSpPr>
          <a:xfrm>
            <a:off x="1187624" y="2188994"/>
            <a:ext cx="2520280" cy="2520280"/>
            <a:chOff x="351468" y="3542179"/>
            <a:chExt cx="2520280" cy="2520280"/>
          </a:xfrm>
        </p:grpSpPr>
        <p:pic>
          <p:nvPicPr>
            <p:cNvPr id="7" name="Picture 2"/>
            <p:cNvPicPr>
              <a:picLocks noChangeAspect="1" noChangeArrowheads="1"/>
            </p:cNvPicPr>
            <p:nvPr/>
          </p:nvPicPr>
          <p:blipFill>
            <a:blip r:embed="rId2" cstate="print"/>
            <a:srcRect l="13126" t="13126" r="13366" b="13366"/>
            <a:stretch>
              <a:fillRect/>
            </a:stretch>
          </p:blipFill>
          <p:spPr bwMode="auto">
            <a:xfrm>
              <a:off x="351468" y="3542179"/>
              <a:ext cx="2520280" cy="2520280"/>
            </a:xfrm>
            <a:prstGeom prst="rect">
              <a:avLst/>
            </a:prstGeom>
            <a:noFill/>
            <a:ln w="9525">
              <a:noFill/>
              <a:miter lim="800000"/>
              <a:headEnd/>
              <a:tailEnd/>
            </a:ln>
          </p:spPr>
        </p:pic>
        <p:sp>
          <p:nvSpPr>
            <p:cNvPr id="8" name="正方形/長方形 7"/>
            <p:cNvSpPr/>
            <p:nvPr/>
          </p:nvSpPr>
          <p:spPr>
            <a:xfrm>
              <a:off x="639500" y="3563724"/>
              <a:ext cx="2016224" cy="338554"/>
            </a:xfrm>
            <a:prstGeom prst="rect">
              <a:avLst/>
            </a:prstGeom>
          </p:spPr>
          <p:txBody>
            <a:bodyPr wrap="square">
              <a:spAutoFit/>
            </a:bodyPr>
            <a:lstStyle/>
            <a:p>
              <a:r>
                <a:rPr lang="en-US" altLang="ja-JP" sz="1600" dirty="0" err="1" smtClean="0">
                  <a:solidFill>
                    <a:schemeClr val="bg1"/>
                  </a:solidFill>
                </a:rPr>
                <a:t>WideMimakiCMYK</a:t>
              </a:r>
              <a:endParaRPr lang="ja-JP" altLang="en-US" sz="1200" dirty="0">
                <a:solidFill>
                  <a:schemeClr val="bg1"/>
                </a:solidFill>
              </a:endParaRPr>
            </a:p>
          </p:txBody>
        </p:sp>
      </p:grpSp>
      <p:grpSp>
        <p:nvGrpSpPr>
          <p:cNvPr id="3" name="グループ化 11"/>
          <p:cNvGrpSpPr/>
          <p:nvPr/>
        </p:nvGrpSpPr>
        <p:grpSpPr>
          <a:xfrm>
            <a:off x="4817991" y="2188994"/>
            <a:ext cx="2548220" cy="2520280"/>
            <a:chOff x="4932040" y="3542179"/>
            <a:chExt cx="2548220" cy="2520280"/>
          </a:xfrm>
        </p:grpSpPr>
        <p:pic>
          <p:nvPicPr>
            <p:cNvPr id="10" name="Picture 2"/>
            <p:cNvPicPr>
              <a:picLocks noChangeAspect="1" noChangeArrowheads="1"/>
            </p:cNvPicPr>
            <p:nvPr/>
          </p:nvPicPr>
          <p:blipFill>
            <a:blip r:embed="rId3" cstate="print"/>
            <a:srcRect l="13783" t="13626" r="12708" b="12866"/>
            <a:stretch>
              <a:fillRect/>
            </a:stretch>
          </p:blipFill>
          <p:spPr bwMode="auto">
            <a:xfrm>
              <a:off x="4959980" y="3542179"/>
              <a:ext cx="2520280" cy="2520280"/>
            </a:xfrm>
            <a:prstGeom prst="rect">
              <a:avLst/>
            </a:prstGeom>
            <a:noFill/>
            <a:ln w="9525">
              <a:noFill/>
              <a:miter lim="800000"/>
              <a:headEnd/>
              <a:tailEnd/>
            </a:ln>
          </p:spPr>
        </p:pic>
        <p:sp>
          <p:nvSpPr>
            <p:cNvPr id="11" name="正方形/長方形 10"/>
            <p:cNvSpPr/>
            <p:nvPr/>
          </p:nvSpPr>
          <p:spPr>
            <a:xfrm>
              <a:off x="4932040" y="3573016"/>
              <a:ext cx="2520280" cy="338554"/>
            </a:xfrm>
            <a:prstGeom prst="rect">
              <a:avLst/>
            </a:prstGeom>
          </p:spPr>
          <p:txBody>
            <a:bodyPr wrap="square">
              <a:spAutoFit/>
            </a:bodyPr>
            <a:lstStyle/>
            <a:p>
              <a:r>
                <a:rPr lang="en-US" altLang="ja-JP" sz="1600" dirty="0" smtClean="0">
                  <a:solidFill>
                    <a:schemeClr val="bg1"/>
                  </a:solidFill>
                </a:rPr>
                <a:t>WideMimaki2013forSign</a:t>
              </a:r>
              <a:endParaRPr lang="ja-JP" altLang="en-US" sz="1600" dirty="0">
                <a:solidFill>
                  <a:schemeClr val="bg1"/>
                </a:solidFill>
              </a:endParaRPr>
            </a:p>
          </p:txBody>
        </p:sp>
      </p:grpSp>
      <p:sp>
        <p:nvSpPr>
          <p:cNvPr id="12" name="テキスト ボックス 11"/>
          <p:cNvSpPr txBox="1"/>
          <p:nvPr/>
        </p:nvSpPr>
        <p:spPr>
          <a:xfrm>
            <a:off x="165411" y="5013176"/>
            <a:ext cx="8820472" cy="1815882"/>
          </a:xfrm>
          <a:prstGeom prst="rect">
            <a:avLst/>
          </a:prstGeom>
          <a:noFill/>
        </p:spPr>
        <p:txBody>
          <a:bodyPr wrap="square" rtlCol="0">
            <a:spAutoFit/>
          </a:bodyPr>
          <a:lstStyle/>
          <a:p>
            <a:r>
              <a:rPr lang="en-US" altLang="ja-JP" sz="1600" dirty="0" smtClean="0">
                <a:latin typeface="メイリオ" pitchFamily="50" charset="-128"/>
                <a:ea typeface="メイリオ" pitchFamily="50" charset="-128"/>
                <a:cs typeface="メイリオ" pitchFamily="50" charset="-128"/>
              </a:rPr>
              <a:t>“WideMimaki2013forSign” is based on the “</a:t>
            </a:r>
            <a:r>
              <a:rPr kumimoji="1" lang="en-US" altLang="ja-JP" sz="1600" dirty="0" err="1" smtClean="0">
                <a:latin typeface="メイリオ" pitchFamily="50" charset="-128"/>
                <a:ea typeface="メイリオ" pitchFamily="50" charset="-128"/>
                <a:cs typeface="メイリオ" pitchFamily="50" charset="-128"/>
              </a:rPr>
              <a:t>WideMimakiCMYK</a:t>
            </a:r>
            <a:r>
              <a:rPr kumimoji="1" lang="en-US" altLang="ja-JP" sz="1600" dirty="0" smtClean="0">
                <a:latin typeface="メイリオ" pitchFamily="50" charset="-128"/>
                <a:ea typeface="メイリオ" pitchFamily="50" charset="-128"/>
                <a:cs typeface="メイリオ" pitchFamily="50" charset="-128"/>
              </a:rPr>
              <a:t>” with the enlargement of general color reproduction domain for a wider color reproduction of orange area.</a:t>
            </a:r>
          </a:p>
          <a:p>
            <a:r>
              <a:rPr lang="en-US" altLang="ja-JP" sz="1600" dirty="0" smtClean="0">
                <a:latin typeface="メイリオ" pitchFamily="50" charset="-128"/>
                <a:ea typeface="メイリオ" pitchFamily="50" charset="-128"/>
                <a:cs typeface="メイリオ" pitchFamily="50" charset="-128"/>
              </a:rPr>
              <a:t> It generates brilliant color reproduction with higher intensity.</a:t>
            </a:r>
          </a:p>
          <a:p>
            <a:endParaRPr lang="en-US" altLang="ja-JP" sz="1600" dirty="0" smtClean="0">
              <a:latin typeface="メイリオ" pitchFamily="50" charset="-128"/>
              <a:ea typeface="メイリオ" pitchFamily="50" charset="-128"/>
              <a:cs typeface="メイリオ" pitchFamily="50" charset="-128"/>
            </a:endParaRPr>
          </a:p>
          <a:p>
            <a:r>
              <a:rPr lang="en-US" altLang="ja-JP" sz="1600" dirty="0" smtClean="0">
                <a:latin typeface="メイリオ" pitchFamily="50" charset="-128"/>
                <a:ea typeface="メイリオ" pitchFamily="50" charset="-128"/>
                <a:cs typeface="メイリオ" pitchFamily="50" charset="-128"/>
              </a:rPr>
              <a:t>Note</a:t>
            </a:r>
            <a:r>
              <a:rPr lang="ja-JP" altLang="en-US" sz="1600" dirty="0" smtClean="0">
                <a:latin typeface="メイリオ" pitchFamily="50" charset="-128"/>
                <a:ea typeface="メイリオ" pitchFamily="50" charset="-128"/>
                <a:cs typeface="メイリオ" pitchFamily="50" charset="-128"/>
              </a:rPr>
              <a:t>）</a:t>
            </a:r>
            <a:r>
              <a:rPr lang="en-US" altLang="ja-JP" sz="1600" dirty="0" smtClean="0">
                <a:latin typeface="メイリオ" pitchFamily="50" charset="-128"/>
                <a:ea typeface="メイリオ" pitchFamily="50" charset="-128"/>
                <a:cs typeface="メイリオ" pitchFamily="50" charset="-128"/>
              </a:rPr>
              <a:t>Light colors like skin color or pastel colors will be brighter.  It is recommended</a:t>
            </a:r>
          </a:p>
          <a:p>
            <a:r>
              <a:rPr lang="en-US" altLang="ja-JP" sz="1600" dirty="0" smtClean="0">
                <a:latin typeface="メイリオ" pitchFamily="50" charset="-128"/>
                <a:ea typeface="メイリオ" pitchFamily="50" charset="-128"/>
                <a:cs typeface="メイリオ" pitchFamily="50" charset="-128"/>
              </a:rPr>
              <a:t>          to confirm the result with test print as color reproduction will differ from </a:t>
            </a:r>
          </a:p>
          <a:p>
            <a:r>
              <a:rPr lang="en-US" altLang="ja-JP" sz="1600" dirty="0" smtClean="0">
                <a:latin typeface="メイリオ" pitchFamily="50" charset="-128"/>
                <a:ea typeface="メイリオ" pitchFamily="50" charset="-128"/>
                <a:cs typeface="メイリオ" pitchFamily="50" charset="-128"/>
              </a:rPr>
              <a:t>          “</a:t>
            </a:r>
            <a:r>
              <a:rPr lang="en-US" altLang="ja-JP" sz="1600" dirty="0" err="1" smtClean="0">
                <a:latin typeface="メイリオ" pitchFamily="50" charset="-128"/>
                <a:ea typeface="メイリオ" pitchFamily="50" charset="-128"/>
                <a:cs typeface="メイリオ" pitchFamily="50" charset="-128"/>
              </a:rPr>
              <a:t>WideMimakiCMYK</a:t>
            </a:r>
            <a:r>
              <a:rPr lang="en-US" altLang="ja-JP" sz="1600" dirty="0" smtClean="0">
                <a:latin typeface="メイリオ" pitchFamily="50" charset="-128"/>
                <a:ea typeface="メイリオ" pitchFamily="50" charset="-128"/>
                <a:cs typeface="メイリオ" pitchFamily="50" charset="-128"/>
              </a:rPr>
              <a:t>”</a:t>
            </a:r>
            <a:endParaRPr lang="en-US" altLang="ja-JP" sz="1600"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4427984" y="4725144"/>
            <a:ext cx="3612849" cy="307777"/>
          </a:xfrm>
          <a:prstGeom prst="rect">
            <a:avLst/>
          </a:prstGeom>
          <a:noFill/>
        </p:spPr>
        <p:txBody>
          <a:bodyPr wrap="none" rtlCol="0">
            <a:spAutoFit/>
          </a:bodyPr>
          <a:lstStyle/>
          <a:p>
            <a:r>
              <a:rPr lang="en-US" altLang="ja-JP" sz="1400" dirty="0" smtClean="0">
                <a:latin typeface="メイリオ" pitchFamily="50" charset="-128"/>
                <a:ea typeface="メイリオ" pitchFamily="50" charset="-128"/>
                <a:cs typeface="メイリオ" pitchFamily="50" charset="-128"/>
              </a:rPr>
              <a:t>* Gamut viewer</a:t>
            </a:r>
            <a:r>
              <a:rPr kumimoji="1" lang="ja-JP" altLang="en-US" sz="1400" dirty="0" smtClean="0">
                <a:latin typeface="メイリオ" pitchFamily="50" charset="-128"/>
                <a:ea typeface="メイリオ" pitchFamily="50" charset="-128"/>
                <a:cs typeface="メイリオ" pitchFamily="50" charset="-128"/>
              </a:rPr>
              <a:t>：</a:t>
            </a:r>
            <a:r>
              <a:rPr kumimoji="1" lang="en-US" altLang="ja-JP" sz="1400" dirty="0" smtClean="0">
                <a:latin typeface="メイリオ" pitchFamily="50" charset="-128"/>
                <a:ea typeface="メイリオ" pitchFamily="50" charset="-128"/>
                <a:cs typeface="メイリオ" pitchFamily="50" charset="-128"/>
              </a:rPr>
              <a:t>X-Rite </a:t>
            </a:r>
            <a:r>
              <a:rPr kumimoji="1" lang="en-US" altLang="ja-JP" sz="1400" dirty="0" err="1" smtClean="0">
                <a:latin typeface="メイリオ" pitchFamily="50" charset="-128"/>
                <a:ea typeface="メイリオ" pitchFamily="50" charset="-128"/>
                <a:cs typeface="メイリオ" pitchFamily="50" charset="-128"/>
              </a:rPr>
              <a:t>ProfileMaker</a:t>
            </a:r>
            <a:r>
              <a:rPr kumimoji="1" lang="ja-JP" altLang="en-US" sz="1400" dirty="0" smtClean="0">
                <a:latin typeface="メイリオ" pitchFamily="50" charset="-128"/>
                <a:ea typeface="メイリオ" pitchFamily="50" charset="-128"/>
                <a:cs typeface="メイリオ" pitchFamily="50" charset="-128"/>
              </a:rPr>
              <a:t>　</a:t>
            </a:r>
            <a:endParaRPr kumimoji="1" lang="en-US" altLang="ja-JP" sz="1400" dirty="0" smtClean="0">
              <a:latin typeface="メイリオ" pitchFamily="50" charset="-128"/>
              <a:ea typeface="メイリオ" pitchFamily="50" charset="-128"/>
              <a:cs typeface="メイリオ" pitchFamily="50" charset="-128"/>
            </a:endParaRPr>
          </a:p>
        </p:txBody>
      </p:sp>
      <p:sp>
        <p:nvSpPr>
          <p:cNvPr id="14" name="角丸四角形 13"/>
          <p:cNvSpPr/>
          <p:nvPr/>
        </p:nvSpPr>
        <p:spPr>
          <a:xfrm>
            <a:off x="251520" y="1006128"/>
            <a:ext cx="8280920" cy="83869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15" name="角丸四角形 14"/>
          <p:cNvSpPr/>
          <p:nvPr/>
        </p:nvSpPr>
        <p:spPr>
          <a:xfrm>
            <a:off x="467544" y="821964"/>
            <a:ext cx="1944216" cy="30278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Input profile</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17" name="タイトル 1"/>
          <p:cNvSpPr txBox="1">
            <a:spLocks/>
          </p:cNvSpPr>
          <p:nvPr/>
        </p:nvSpPr>
        <p:spPr>
          <a:xfrm>
            <a:off x="457200" y="130622"/>
            <a:ext cx="8363272" cy="562074"/>
          </a:xfrm>
          <a:prstGeom prst="rect">
            <a:avLst/>
          </a:prstGeom>
        </p:spPr>
        <p:txBody>
          <a:bodyPr vert="horz" anchor="t">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7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Advanced Features</a:t>
            </a:r>
            <a:r>
              <a:rPr kumimoji="1" lang="ja-JP" altLang="en-US" sz="2700" b="1"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a:t>
            </a:r>
            <a:r>
              <a:rPr lang="ja-JP" altLang="en-US" sz="2400" b="1" noProof="0" dirty="0" smtClean="0">
                <a:solidFill>
                  <a:schemeClr val="tx2"/>
                </a:solidFill>
                <a:latin typeface="メイリオ" pitchFamily="50" charset="-128"/>
                <a:ea typeface="メイリオ" pitchFamily="50" charset="-128"/>
                <a:cs typeface="メイリオ" pitchFamily="50" charset="-128"/>
              </a:rPr>
              <a:t>①</a:t>
            </a:r>
            <a:r>
              <a:rPr lang="en-US" altLang="ja-JP" sz="2400" b="1" dirty="0" smtClean="0">
                <a:solidFill>
                  <a:schemeClr val="tx2"/>
                </a:solidFill>
                <a:latin typeface="メイリオ" pitchFamily="50" charset="-128"/>
                <a:ea typeface="メイリオ" pitchFamily="50" charset="-128"/>
                <a:cs typeface="メイリオ" pitchFamily="50" charset="-128"/>
              </a:rPr>
              <a:t>Multi-color Matching Profile</a:t>
            </a:r>
            <a:endParaRPr kumimoji="1" lang="ja-JP" altLang="en-US" sz="2700" b="1"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5004048" y="1052736"/>
            <a:ext cx="3672408" cy="3024336"/>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30622"/>
            <a:ext cx="4906888" cy="562074"/>
          </a:xfrm>
        </p:spPr>
        <p:txBody>
          <a:bodyPr>
            <a:normAutofit/>
          </a:bodyPr>
          <a:lstStyle/>
          <a:p>
            <a:r>
              <a:rPr lang="en-US" altLang="ja-JP" sz="2800" cap="none" dirty="0" smtClean="0">
                <a:latin typeface="メイリオ" pitchFamily="50" charset="-128"/>
                <a:ea typeface="メイリオ" pitchFamily="50" charset="-128"/>
                <a:cs typeface="メイリオ" pitchFamily="50" charset="-128"/>
              </a:rPr>
              <a:t>System Configurations</a:t>
            </a:r>
            <a:endParaRPr kumimoji="1" lang="ja-JP" altLang="en-US" sz="2800" cap="none" dirty="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3</a:t>
            </a:fld>
            <a:endParaRPr lang="ja-JP" altLang="en-US"/>
          </a:p>
        </p:txBody>
      </p:sp>
      <p:pic>
        <p:nvPicPr>
          <p:cNvPr id="11" name="Picture 2" descr="C:\Users\shinji_uchida\Desktop\RasterLink_Logo\RasterLink_Logo.jpg"/>
          <p:cNvPicPr>
            <a:picLocks noChangeAspect="1" noChangeArrowheads="1"/>
          </p:cNvPicPr>
          <p:nvPr/>
        </p:nvPicPr>
        <p:blipFill>
          <a:blip r:embed="rId2" cstate="print"/>
          <a:srcRect/>
          <a:stretch>
            <a:fillRect/>
          </a:stretch>
        </p:blipFill>
        <p:spPr bwMode="auto">
          <a:xfrm>
            <a:off x="5234030" y="3440111"/>
            <a:ext cx="2506322" cy="330290"/>
          </a:xfrm>
          <a:prstGeom prst="rect">
            <a:avLst/>
          </a:prstGeom>
          <a:noFill/>
        </p:spPr>
      </p:pic>
      <p:sp>
        <p:nvSpPr>
          <p:cNvPr id="13" name="テキスト ボックス 115"/>
          <p:cNvSpPr txBox="1">
            <a:spLocks noChangeArrowheads="1"/>
          </p:cNvSpPr>
          <p:nvPr/>
        </p:nvSpPr>
        <p:spPr bwMode="auto">
          <a:xfrm>
            <a:off x="5090014" y="3125330"/>
            <a:ext cx="2101857" cy="276999"/>
          </a:xfrm>
          <a:prstGeom prst="rect">
            <a:avLst/>
          </a:prstGeom>
          <a:noFill/>
          <a:ln w="9525">
            <a:noFill/>
            <a:miter lim="800000"/>
            <a:headEnd/>
            <a:tailEnd/>
          </a:ln>
        </p:spPr>
        <p:txBody>
          <a:bodyPr wrap="none">
            <a:spAutoFit/>
          </a:bodyPr>
          <a:lstStyle/>
          <a:p>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RIP software</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bundled</a:t>
            </a:r>
            <a:endParaRPr lang="ja-JP" altLang="en-US" sz="1200" dirty="0">
              <a:latin typeface="メイリオ" pitchFamily="50" charset="-128"/>
              <a:ea typeface="メイリオ" pitchFamily="50" charset="-128"/>
              <a:cs typeface="メイリオ" pitchFamily="50" charset="-128"/>
            </a:endParaRPr>
          </a:p>
        </p:txBody>
      </p:sp>
      <p:pic>
        <p:nvPicPr>
          <p:cNvPr id="16" name="図 6" descr="RasterLink6_CD.png"/>
          <p:cNvPicPr>
            <a:picLocks noChangeAspect="1"/>
          </p:cNvPicPr>
          <p:nvPr/>
        </p:nvPicPr>
        <p:blipFill>
          <a:blip r:embed="rId3" cstate="print"/>
          <a:srcRect l="4295" t="10697" r="11167" b="22820"/>
          <a:stretch>
            <a:fillRect/>
          </a:stretch>
        </p:blipFill>
        <p:spPr bwMode="auto">
          <a:xfrm>
            <a:off x="7812360" y="3296095"/>
            <a:ext cx="720080" cy="682298"/>
          </a:xfrm>
          <a:prstGeom prst="rect">
            <a:avLst/>
          </a:prstGeom>
          <a:noFill/>
          <a:ln w="9525">
            <a:noFill/>
            <a:miter lim="800000"/>
            <a:headEnd/>
            <a:tailEnd/>
          </a:ln>
        </p:spPr>
      </p:pic>
      <p:sp>
        <p:nvSpPr>
          <p:cNvPr id="19" name="Text Box 47"/>
          <p:cNvSpPr txBox="1">
            <a:spLocks noChangeArrowheads="1"/>
          </p:cNvSpPr>
          <p:nvPr/>
        </p:nvSpPr>
        <p:spPr bwMode="auto">
          <a:xfrm>
            <a:off x="5040560" y="4790182"/>
            <a:ext cx="3779912" cy="1231106"/>
          </a:xfrm>
          <a:prstGeom prst="rect">
            <a:avLst/>
          </a:prstGeom>
          <a:noFill/>
          <a:ln w="9525" algn="ctr">
            <a:noFill/>
            <a:miter lim="800000"/>
            <a:headEnd/>
            <a:tailEnd/>
          </a:ln>
        </p:spPr>
        <p:txBody>
          <a:bodyPr wrap="square" lIns="0" tIns="0" rIns="0" bIns="0">
            <a:spAutoFit/>
          </a:bodyPr>
          <a:lstStyle/>
          <a:p>
            <a:pPr defTabSz="247650"/>
            <a:r>
              <a:rPr lang="ja-JP" altLang="en-US" sz="1400" dirty="0" smtClean="0">
                <a:latin typeface="メイリオ" pitchFamily="50" charset="-128"/>
                <a:ea typeface="メイリオ" pitchFamily="50" charset="-128"/>
              </a:rPr>
              <a:t>・</a:t>
            </a:r>
            <a:r>
              <a:rPr lang="en-US" altLang="ja-JP" sz="1400" dirty="0" smtClean="0">
                <a:latin typeface="メイリオ" pitchFamily="50" charset="-128"/>
                <a:ea typeface="メイリオ" pitchFamily="50" charset="-128"/>
              </a:rPr>
              <a:t>AMF130(160)KIT:</a:t>
            </a:r>
            <a:r>
              <a:rPr lang="ja-JP" altLang="en-US" sz="1400" dirty="0" smtClean="0">
                <a:latin typeface="メイリオ" pitchFamily="50" charset="-128"/>
                <a:ea typeface="メイリオ" pitchFamily="50" charset="-128"/>
              </a:rPr>
              <a:t> </a:t>
            </a:r>
            <a:r>
              <a:rPr lang="en-US" altLang="ja-JP" sz="1400" dirty="0" smtClean="0">
                <a:latin typeface="メイリオ" pitchFamily="50" charset="-128"/>
                <a:ea typeface="メイリオ" pitchFamily="50" charset="-128"/>
              </a:rPr>
              <a:t>Tension Bar</a:t>
            </a:r>
          </a:p>
          <a:p>
            <a:pPr defTabSz="247650"/>
            <a:r>
              <a:rPr lang="ja-JP" altLang="en-US" sz="1400" dirty="0" smtClean="0">
                <a:latin typeface="メイリオ" pitchFamily="50" charset="-128"/>
                <a:ea typeface="メイリオ" pitchFamily="50" charset="-128"/>
              </a:rPr>
              <a:t>・</a:t>
            </a:r>
            <a:r>
              <a:rPr lang="en-US" altLang="ja-JP" sz="1400" dirty="0" smtClean="0">
                <a:latin typeface="メイリオ" pitchFamily="50" charset="-128"/>
                <a:ea typeface="メイリオ" pitchFamily="50" charset="-128"/>
              </a:rPr>
              <a:t>MBIS3: </a:t>
            </a:r>
            <a:r>
              <a:rPr lang="en-US" altLang="ja-JP" sz="1400" dirty="0" err="1" smtClean="0">
                <a:latin typeface="メイリオ" pitchFamily="50" charset="-128"/>
                <a:ea typeface="メイリオ" pitchFamily="50" charset="-128"/>
              </a:rPr>
              <a:t>Mimaki</a:t>
            </a:r>
            <a:r>
              <a:rPr lang="en-US" altLang="ja-JP" sz="1400" dirty="0" smtClean="0">
                <a:latin typeface="メイリオ" pitchFamily="50" charset="-128"/>
                <a:ea typeface="メイリオ" pitchFamily="50" charset="-128"/>
              </a:rPr>
              <a:t> </a:t>
            </a:r>
            <a:r>
              <a:rPr lang="en-US" altLang="ja-JP" sz="1400" dirty="0" err="1" smtClean="0">
                <a:latin typeface="メイリオ" pitchFamily="50" charset="-128"/>
                <a:ea typeface="メイリオ" pitchFamily="50" charset="-128"/>
              </a:rPr>
              <a:t>BulK</a:t>
            </a:r>
            <a:r>
              <a:rPr lang="en-US" altLang="ja-JP" sz="1400" dirty="0" smtClean="0">
                <a:latin typeface="メイリオ" pitchFamily="50" charset="-128"/>
                <a:ea typeface="メイリオ" pitchFamily="50" charset="-128"/>
              </a:rPr>
              <a:t> Ink Supply Unit</a:t>
            </a:r>
          </a:p>
          <a:p>
            <a:pPr defTabSz="247650"/>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STATIC PREVENTION SHEET FOR 300-130</a:t>
            </a:r>
          </a:p>
          <a:p>
            <a:pPr defTabSz="247650"/>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(160): Static Cling Prevention Sheet Kit </a:t>
            </a:r>
          </a:p>
          <a:p>
            <a:pPr defTabSz="247650"/>
            <a:r>
              <a:rPr lang="ja-JP" altLang="en-US" sz="1400" dirty="0" smtClean="0">
                <a:latin typeface="メイリオ" pitchFamily="50" charset="-128"/>
                <a:ea typeface="メイリオ" pitchFamily="50" charset="-128"/>
              </a:rPr>
              <a:t>・</a:t>
            </a:r>
            <a:r>
              <a:rPr lang="en-US" altLang="ja-JP" sz="1400" dirty="0" smtClean="0">
                <a:latin typeface="メイリオ" pitchFamily="50" charset="-128"/>
                <a:ea typeface="メイリオ" pitchFamily="50" charset="-128"/>
              </a:rPr>
              <a:t>Drying Fan (Available in Oct. 2014)</a:t>
            </a:r>
          </a:p>
          <a:p>
            <a:pPr defTabSz="247650"/>
            <a:r>
              <a:rPr lang="ja-JP" altLang="en-US" sz="1400" dirty="0" smtClean="0">
                <a:latin typeface="メイリオ" pitchFamily="50" charset="-128"/>
                <a:ea typeface="メイリオ" pitchFamily="50" charset="-128"/>
              </a:rPr>
              <a:t>・</a:t>
            </a:r>
            <a:r>
              <a:rPr lang="en-US" altLang="ja-JP" sz="1400" dirty="0" smtClean="0">
                <a:latin typeface="メイリオ" pitchFamily="50" charset="-128"/>
                <a:ea typeface="メイリオ" pitchFamily="50" charset="-128"/>
              </a:rPr>
              <a:t>Air exhaust unit (Available in Oct. 2014)</a:t>
            </a:r>
          </a:p>
        </p:txBody>
      </p:sp>
      <p:grpSp>
        <p:nvGrpSpPr>
          <p:cNvPr id="29" name="グループ化 28"/>
          <p:cNvGrpSpPr/>
          <p:nvPr/>
        </p:nvGrpSpPr>
        <p:grpSpPr>
          <a:xfrm>
            <a:off x="251520" y="4293096"/>
            <a:ext cx="4320480" cy="1943636"/>
            <a:chOff x="251520" y="4293096"/>
            <a:chExt cx="4320480" cy="1943636"/>
          </a:xfrm>
        </p:grpSpPr>
        <p:pic>
          <p:nvPicPr>
            <p:cNvPr id="3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67842" y="4941168"/>
              <a:ext cx="1404158" cy="864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607" name="Picture 7" descr="C:\Users\ryosuke_nakayama\Documents\①SG製品\(C)JV300_150\アイコン\Photoshop Icon.png"/>
            <p:cNvPicPr>
              <a:picLocks noChangeAspect="1" noChangeArrowheads="1"/>
            </p:cNvPicPr>
            <p:nvPr/>
          </p:nvPicPr>
          <p:blipFill>
            <a:blip r:embed="rId5" cstate="print"/>
            <a:srcRect/>
            <a:stretch>
              <a:fillRect/>
            </a:stretch>
          </p:blipFill>
          <p:spPr bwMode="auto">
            <a:xfrm>
              <a:off x="1835696" y="4718196"/>
              <a:ext cx="1368152" cy="1218690"/>
            </a:xfrm>
            <a:prstGeom prst="rect">
              <a:avLst/>
            </a:prstGeom>
            <a:noFill/>
          </p:spPr>
        </p:pic>
        <p:pic>
          <p:nvPicPr>
            <p:cNvPr id="25602" name="Picture 2" descr="http://i1-news.softpedia-static.com/images/news-700/Adobe-Illustrator-CC-17-0-1-Available-for-Windows.png?1385115506">
              <a:hlinkClick r:id="rId6"/>
            </p:cNvPr>
            <p:cNvPicPr>
              <a:picLocks noChangeAspect="1" noChangeArrowheads="1"/>
            </p:cNvPicPr>
            <p:nvPr/>
          </p:nvPicPr>
          <p:blipFill>
            <a:blip r:embed="rId7" cstate="print"/>
            <a:srcRect/>
            <a:stretch>
              <a:fillRect/>
            </a:stretch>
          </p:blipFill>
          <p:spPr bwMode="auto">
            <a:xfrm>
              <a:off x="323528" y="4633971"/>
              <a:ext cx="1584176" cy="1314218"/>
            </a:xfrm>
            <a:prstGeom prst="rect">
              <a:avLst/>
            </a:prstGeom>
            <a:noFill/>
          </p:spPr>
        </p:pic>
        <p:grpSp>
          <p:nvGrpSpPr>
            <p:cNvPr id="22" name="グループ化 21"/>
            <p:cNvGrpSpPr/>
            <p:nvPr/>
          </p:nvGrpSpPr>
          <p:grpSpPr>
            <a:xfrm>
              <a:off x="251520" y="4293096"/>
              <a:ext cx="3888429" cy="1943636"/>
              <a:chOff x="-36512" y="1464212"/>
              <a:chExt cx="3888429" cy="1665973"/>
            </a:xfrm>
          </p:grpSpPr>
          <p:sp>
            <p:nvSpPr>
              <p:cNvPr id="24" name="Text Box 109"/>
              <p:cNvSpPr txBox="1">
                <a:spLocks noChangeArrowheads="1"/>
              </p:cNvSpPr>
              <p:nvPr/>
            </p:nvSpPr>
            <p:spPr bwMode="auto">
              <a:xfrm>
                <a:off x="-36512" y="2945519"/>
                <a:ext cx="3888429" cy="184666"/>
              </a:xfrm>
              <a:prstGeom prst="rect">
                <a:avLst/>
              </a:prstGeom>
              <a:noFill/>
              <a:ln w="9525">
                <a:noFill/>
                <a:miter lim="800000"/>
                <a:headEnd/>
                <a:tailEnd/>
              </a:ln>
            </p:spPr>
            <p:txBody>
              <a:bodyPr wrap="square" lIns="0" tIns="0" rIns="0" bIns="0">
                <a:spAutoFit/>
              </a:bodyPr>
              <a:lstStyle/>
              <a:p>
                <a:pPr>
                  <a:defRPr/>
                </a:pPr>
                <a:r>
                  <a:rPr lang="en-US" altLang="ja-JP" sz="1400" dirty="0" smtClean="0">
                    <a:latin typeface="メイリオ" pitchFamily="50" charset="-128"/>
                    <a:ea typeface="メイリオ" pitchFamily="50" charset="-128"/>
                    <a:cs typeface="メイリオ" pitchFamily="50" charset="-128"/>
                  </a:rPr>
                  <a:t>※Complaint with PS,EPS,TIFF,BMP,JPEG, etc</a:t>
                </a:r>
                <a:endParaRPr lang="en-US" altLang="ja-JP" sz="1400" dirty="0">
                  <a:latin typeface="メイリオ" pitchFamily="50" charset="-128"/>
                  <a:ea typeface="メイリオ" pitchFamily="50" charset="-128"/>
                  <a:cs typeface="メイリオ" pitchFamily="50" charset="-128"/>
                </a:endParaRPr>
              </a:p>
            </p:txBody>
          </p:sp>
          <p:sp>
            <p:nvSpPr>
              <p:cNvPr id="28" name="Text Box 1027"/>
              <p:cNvSpPr txBox="1">
                <a:spLocks noChangeArrowheads="1"/>
              </p:cNvSpPr>
              <p:nvPr/>
            </p:nvSpPr>
            <p:spPr bwMode="auto">
              <a:xfrm>
                <a:off x="1116545" y="1464212"/>
                <a:ext cx="2028312" cy="211047"/>
              </a:xfrm>
              <a:prstGeom prst="rect">
                <a:avLst/>
              </a:prstGeom>
              <a:noFill/>
              <a:ln w="9525" algn="ctr">
                <a:noFill/>
                <a:miter lim="800000"/>
                <a:headEnd/>
                <a:tailEnd/>
              </a:ln>
            </p:spPr>
            <p:txBody>
              <a:bodyPr wrap="none" lIns="0" tIns="0" rIns="0" bIns="0">
                <a:spAutoFit/>
              </a:bodyPr>
              <a:lstStyle/>
              <a:p>
                <a:pPr algn="ctr"/>
                <a:r>
                  <a:rPr lang="en-US" altLang="ja-JP" sz="1600" dirty="0" smtClean="0">
                    <a:latin typeface="メイリオ" pitchFamily="50" charset="-128"/>
                    <a:ea typeface="メイリオ" pitchFamily="50" charset="-128"/>
                  </a:rPr>
                  <a:t>〈Design software〉</a:t>
                </a:r>
                <a:endParaRPr lang="en-US" altLang="ja-JP" sz="1600" dirty="0">
                  <a:latin typeface="メイリオ" pitchFamily="50" charset="-128"/>
                  <a:ea typeface="メイリオ" pitchFamily="50" charset="-128"/>
                </a:endParaRPr>
              </a:p>
            </p:txBody>
          </p:sp>
        </p:grpSp>
      </p:grpSp>
      <p:grpSp>
        <p:nvGrpSpPr>
          <p:cNvPr id="27" name="グループ化 26"/>
          <p:cNvGrpSpPr/>
          <p:nvPr/>
        </p:nvGrpSpPr>
        <p:grpSpPr>
          <a:xfrm>
            <a:off x="251520" y="1022539"/>
            <a:ext cx="4536505" cy="2896001"/>
            <a:chOff x="251520" y="1022539"/>
            <a:chExt cx="4536505" cy="2896001"/>
          </a:xfrm>
        </p:grpSpPr>
        <p:pic>
          <p:nvPicPr>
            <p:cNvPr id="5" name="Picture 4"/>
            <p:cNvPicPr>
              <a:picLocks noChangeAspect="1"/>
            </p:cNvPicPr>
            <p:nvPr/>
          </p:nvPicPr>
          <p:blipFill rotWithShape="1">
            <a:blip r:embed="rId8" cstate="print">
              <a:extLst>
                <a:ext uri="{28A0092B-C50C-407E-A947-70E740481C1C}">
                  <a14:useLocalDpi xmlns="" xmlns:a14="http://schemas.microsoft.com/office/drawing/2010/main" val="0"/>
                </a:ext>
              </a:extLst>
            </a:blip>
            <a:srcRect/>
            <a:stretch/>
          </p:blipFill>
          <p:spPr>
            <a:xfrm>
              <a:off x="485905" y="1196752"/>
              <a:ext cx="1925855" cy="1199881"/>
            </a:xfrm>
            <a:prstGeom prst="rect">
              <a:avLst/>
            </a:prstGeom>
          </p:spPr>
        </p:pic>
        <p:grpSp>
          <p:nvGrpSpPr>
            <p:cNvPr id="7" name="グループ化 6"/>
            <p:cNvGrpSpPr/>
            <p:nvPr/>
          </p:nvGrpSpPr>
          <p:grpSpPr>
            <a:xfrm>
              <a:off x="2483768" y="1628800"/>
              <a:ext cx="2304257" cy="475028"/>
              <a:chOff x="2339752" y="3962084"/>
              <a:chExt cx="2304257" cy="475028"/>
            </a:xfrm>
          </p:grpSpPr>
          <p:sp>
            <p:nvSpPr>
              <p:cNvPr id="8" name="Line 110"/>
              <p:cNvSpPr>
                <a:spLocks noChangeShapeType="1"/>
              </p:cNvSpPr>
              <p:nvPr/>
            </p:nvSpPr>
            <p:spPr bwMode="auto">
              <a:xfrm>
                <a:off x="2555777" y="4437112"/>
                <a:ext cx="2088232" cy="0"/>
              </a:xfrm>
              <a:prstGeom prst="line">
                <a:avLst/>
              </a:prstGeom>
              <a:noFill/>
              <a:ln w="25400">
                <a:solidFill>
                  <a:schemeClr val="tx1"/>
                </a:solidFill>
                <a:prstDash val="sysDot"/>
                <a:round/>
                <a:headEnd type="triangle" w="lg" len="lg"/>
                <a:tailEnd type="triangle" w="lg" len="lg"/>
              </a:ln>
            </p:spPr>
            <p:txBody>
              <a:bodyPr/>
              <a:lstStyle/>
              <a:p>
                <a:endParaRPr lang="ja-JP" altLang="en-US">
                  <a:latin typeface="メイリオ" pitchFamily="50" charset="-128"/>
                  <a:ea typeface="メイリオ" pitchFamily="50" charset="-128"/>
                </a:endParaRPr>
              </a:p>
            </p:txBody>
          </p:sp>
          <p:sp>
            <p:nvSpPr>
              <p:cNvPr id="9" name="Text Box 112"/>
              <p:cNvSpPr txBox="1">
                <a:spLocks noChangeArrowheads="1"/>
              </p:cNvSpPr>
              <p:nvPr/>
            </p:nvSpPr>
            <p:spPr bwMode="auto">
              <a:xfrm>
                <a:off x="2339752" y="3962084"/>
                <a:ext cx="2304256" cy="369332"/>
              </a:xfrm>
              <a:prstGeom prst="rect">
                <a:avLst/>
              </a:prstGeom>
              <a:noFill/>
              <a:ln w="9525">
                <a:noFill/>
                <a:miter lim="800000"/>
                <a:headEnd/>
                <a:tailEnd/>
              </a:ln>
            </p:spPr>
            <p:txBody>
              <a:bodyPr wrap="square" lIns="0" tIns="0" rIns="0" bIns="0">
                <a:spAutoFit/>
              </a:bodyPr>
              <a:lstStyle/>
              <a:p>
                <a:pPr algn="ctr"/>
                <a:r>
                  <a:rPr lang="en-US" altLang="ja-JP" sz="1200" dirty="0" smtClean="0">
                    <a:latin typeface="メイリオ" pitchFamily="50" charset="-128"/>
                    <a:ea typeface="メイリオ" pitchFamily="50" charset="-128"/>
                  </a:rPr>
                  <a:t>USB2.0 cable of 5m(15ft)</a:t>
                </a:r>
              </a:p>
              <a:p>
                <a:pPr algn="ctr"/>
                <a:r>
                  <a:rPr lang="en-US" altLang="ja-JP" sz="1200" dirty="0" smtClean="0">
                    <a:latin typeface="メイリオ" pitchFamily="50" charset="-128"/>
                    <a:ea typeface="メイリオ" pitchFamily="50" charset="-128"/>
                  </a:rPr>
                  <a:t> is recommended </a:t>
                </a:r>
                <a:endParaRPr lang="en-US" altLang="ja-JP" sz="1200" dirty="0">
                  <a:latin typeface="メイリオ" pitchFamily="50" charset="-128"/>
                  <a:ea typeface="メイリオ" pitchFamily="50" charset="-128"/>
                </a:endParaRPr>
              </a:p>
            </p:txBody>
          </p:sp>
        </p:grpSp>
        <p:sp>
          <p:nvSpPr>
            <p:cNvPr id="10" name="Text Box 1027"/>
            <p:cNvSpPr txBox="1">
              <a:spLocks noChangeArrowheads="1"/>
            </p:cNvSpPr>
            <p:nvPr/>
          </p:nvSpPr>
          <p:spPr bwMode="auto">
            <a:xfrm>
              <a:off x="1101139" y="1022539"/>
              <a:ext cx="670055" cy="246221"/>
            </a:xfrm>
            <a:prstGeom prst="rect">
              <a:avLst/>
            </a:prstGeom>
            <a:noFill/>
            <a:ln w="9525" algn="ctr">
              <a:noFill/>
              <a:miter lim="800000"/>
              <a:headEnd/>
              <a:tailEnd/>
            </a:ln>
          </p:spPr>
          <p:txBody>
            <a:bodyPr wrap="none" lIns="0" tIns="0" rIns="0" bIns="0">
              <a:spAutoFit/>
            </a:bodyPr>
            <a:lstStyle/>
            <a:p>
              <a:pPr algn="ctr"/>
              <a:r>
                <a:rPr lang="en-US" altLang="ja-JP" sz="1600" dirty="0" smtClean="0">
                  <a:latin typeface="メイリオ" pitchFamily="50" charset="-128"/>
                  <a:ea typeface="メイリオ" pitchFamily="50" charset="-128"/>
                </a:rPr>
                <a:t>〈PC〉</a:t>
              </a:r>
              <a:endParaRPr lang="en-US" altLang="ja-JP" sz="1600" dirty="0">
                <a:latin typeface="メイリオ" pitchFamily="50" charset="-128"/>
                <a:ea typeface="メイリオ" pitchFamily="50" charset="-128"/>
              </a:endParaRPr>
            </a:p>
          </p:txBody>
        </p:sp>
        <p:sp>
          <p:nvSpPr>
            <p:cNvPr id="17" name="テキスト ボックス 16"/>
            <p:cNvSpPr txBox="1"/>
            <p:nvPr/>
          </p:nvSpPr>
          <p:spPr>
            <a:xfrm>
              <a:off x="251520" y="2348880"/>
              <a:ext cx="2520280" cy="1569660"/>
            </a:xfrm>
            <a:prstGeom prst="rect">
              <a:avLst/>
            </a:prstGeom>
            <a:solidFill>
              <a:schemeClr val="accent4">
                <a:lumMod val="20000"/>
                <a:lumOff val="80000"/>
              </a:schemeClr>
            </a:solidFill>
          </p:spPr>
          <p:txBody>
            <a:bodyPr wrap="square">
              <a:spAutoFit/>
            </a:bodyPr>
            <a:lstStyle/>
            <a:p>
              <a:pPr>
                <a:defRPr/>
              </a:pPr>
              <a:r>
                <a:rPr lang="en-US" altLang="ja-JP" sz="1200" u="sng" dirty="0" smtClean="0">
                  <a:latin typeface="メイリオ" pitchFamily="50" charset="-128"/>
                  <a:ea typeface="メイリオ" pitchFamily="50" charset="-128"/>
                </a:rPr>
                <a:t>Recommended specifications</a:t>
              </a:r>
              <a:endParaRPr lang="en-US" altLang="ja-JP" sz="1200" u="sng" dirty="0">
                <a:latin typeface="メイリオ" pitchFamily="50" charset="-128"/>
                <a:ea typeface="メイリオ" pitchFamily="50" charset="-128"/>
              </a:endParaRPr>
            </a:p>
            <a:p>
              <a:pPr>
                <a:defRPr/>
              </a:pPr>
              <a:r>
                <a:rPr lang="en-US" altLang="ja-JP" sz="1200" dirty="0" smtClean="0">
                  <a:latin typeface="メイリオ" pitchFamily="50" charset="-128"/>
                  <a:ea typeface="メイリオ" pitchFamily="50" charset="-128"/>
                </a:rPr>
                <a:t>CPU</a:t>
              </a:r>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Core i5 </a:t>
              </a:r>
              <a:r>
                <a:rPr lang="en-US" altLang="ja-JP" sz="1200" dirty="0">
                  <a:latin typeface="メイリオ" pitchFamily="50" charset="-128"/>
                  <a:ea typeface="メイリオ" pitchFamily="50" charset="-128"/>
                </a:rPr>
                <a:t> </a:t>
              </a:r>
              <a:r>
                <a:rPr lang="en-US" altLang="ja-JP" sz="1200" dirty="0" smtClean="0">
                  <a:latin typeface="メイリオ" pitchFamily="50" charset="-128"/>
                  <a:ea typeface="メイリオ" pitchFamily="50" charset="-128"/>
                </a:rPr>
                <a:t>3.2GHz</a:t>
              </a:r>
              <a:endParaRPr lang="ja-JP" altLang="ja-JP" sz="1200" dirty="0">
                <a:latin typeface="メイリオ" pitchFamily="50" charset="-128"/>
                <a:ea typeface="メイリオ" pitchFamily="50" charset="-128"/>
              </a:endParaRPr>
            </a:p>
            <a:p>
              <a:pPr>
                <a:defRPr/>
              </a:pPr>
              <a:r>
                <a:rPr lang="en-US" altLang="ja-JP" sz="1200" dirty="0" smtClean="0">
                  <a:latin typeface="メイリオ" pitchFamily="50" charset="-128"/>
                  <a:ea typeface="メイリオ" pitchFamily="50" charset="-128"/>
                </a:rPr>
                <a:t>MEMORY</a:t>
              </a:r>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8GB</a:t>
              </a:r>
              <a:endParaRPr lang="ja-JP" altLang="ja-JP" sz="1200" dirty="0">
                <a:latin typeface="メイリオ" pitchFamily="50" charset="-128"/>
                <a:ea typeface="メイリオ" pitchFamily="50" charset="-128"/>
              </a:endParaRPr>
            </a:p>
            <a:p>
              <a:pPr>
                <a:defRPr/>
              </a:pPr>
              <a:r>
                <a:rPr lang="en-US" altLang="ja-JP" sz="1200" dirty="0" smtClean="0">
                  <a:latin typeface="メイリオ" pitchFamily="50" charset="-128"/>
                  <a:ea typeface="メイリオ" pitchFamily="50" charset="-128"/>
                </a:rPr>
                <a:t>HDD</a:t>
              </a:r>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500GB</a:t>
              </a:r>
              <a:endParaRPr lang="ja-JP" altLang="ja-JP" sz="1200" dirty="0">
                <a:latin typeface="メイリオ" pitchFamily="50" charset="-128"/>
                <a:ea typeface="メイリオ" pitchFamily="50" charset="-128"/>
              </a:endParaRPr>
            </a:p>
            <a:p>
              <a:pPr>
                <a:defRPr/>
              </a:pPr>
              <a:r>
                <a:rPr lang="en-US" altLang="ja-JP" sz="1200" dirty="0" smtClean="0">
                  <a:latin typeface="メイリオ" pitchFamily="50" charset="-128"/>
                  <a:ea typeface="メイリオ" pitchFamily="50" charset="-128"/>
                </a:rPr>
                <a:t>USB2.0</a:t>
              </a:r>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4 ports or more</a:t>
              </a:r>
              <a:endParaRPr lang="ja-JP" altLang="ja-JP" sz="1200" dirty="0">
                <a:latin typeface="メイリオ" pitchFamily="50" charset="-128"/>
                <a:ea typeface="メイリオ" pitchFamily="50" charset="-128"/>
              </a:endParaRPr>
            </a:p>
            <a:p>
              <a:pPr>
                <a:defRPr/>
              </a:pPr>
              <a:r>
                <a:rPr lang="en-US" altLang="ja-JP" sz="1200" dirty="0" smtClean="0">
                  <a:latin typeface="メイリオ" pitchFamily="50" charset="-128"/>
                  <a:ea typeface="メイリオ" pitchFamily="50" charset="-128"/>
                </a:rPr>
                <a:t>Optical disk drive</a:t>
              </a:r>
              <a:r>
                <a:rPr lang="ja-JP" altLang="en-US" sz="1200" dirty="0" smtClean="0">
                  <a:latin typeface="メイリオ" pitchFamily="50" charset="-128"/>
                  <a:ea typeface="メイリオ" pitchFamily="50" charset="-128"/>
                </a:rPr>
                <a:t>：</a:t>
              </a:r>
              <a:r>
                <a:rPr lang="en-US" altLang="ja-JP" sz="1200" dirty="0" smtClean="0">
                  <a:latin typeface="メイリオ" pitchFamily="50" charset="-128"/>
                  <a:ea typeface="メイリオ" pitchFamily="50" charset="-128"/>
                </a:rPr>
                <a:t>DVD-ROM</a:t>
              </a:r>
            </a:p>
            <a:p>
              <a:pPr>
                <a:defRPr/>
              </a:pPr>
              <a:r>
                <a:rPr lang="en-US" altLang="ja-JP" sz="1200" dirty="0" smtClean="0">
                  <a:latin typeface="メイリオ" pitchFamily="50" charset="-128"/>
                  <a:ea typeface="メイリオ" pitchFamily="50" charset="-128"/>
                </a:rPr>
                <a:t>Windows7 Professional 64bit </a:t>
              </a:r>
              <a:endParaRPr lang="ja-JP" altLang="ja-JP" sz="1200" dirty="0">
                <a:latin typeface="メイリオ" pitchFamily="50" charset="-128"/>
                <a:ea typeface="メイリオ" pitchFamily="50" charset="-128"/>
              </a:endParaRPr>
            </a:p>
            <a:p>
              <a:pPr>
                <a:defRPr/>
              </a:pPr>
              <a:r>
                <a:rPr lang="en-US" altLang="ja-JP" sz="1200" dirty="0" smtClean="0">
                  <a:latin typeface="メイリオ" pitchFamily="50" charset="-128"/>
                  <a:ea typeface="メイリオ" pitchFamily="50" charset="-128"/>
                </a:rPr>
                <a:t>Monitor1366x768</a:t>
              </a:r>
              <a:endParaRPr lang="ja-JP" altLang="ja-JP" sz="1200" dirty="0">
                <a:latin typeface="メイリオ" pitchFamily="50" charset="-128"/>
                <a:ea typeface="メイリオ" pitchFamily="50" charset="-128"/>
              </a:endParaRPr>
            </a:p>
          </p:txBody>
        </p:sp>
        <p:pic>
          <p:nvPicPr>
            <p:cNvPr id="21" name="Picture 2" descr="http://cable-ichiba.com/upload/save_image/KU20-NM50_MA.JPG"/>
            <p:cNvPicPr>
              <a:picLocks noChangeAspect="1" noChangeArrowheads="1"/>
            </p:cNvPicPr>
            <p:nvPr/>
          </p:nvPicPr>
          <p:blipFill>
            <a:blip r:embed="rId9" cstate="print"/>
            <a:srcRect/>
            <a:stretch>
              <a:fillRect/>
            </a:stretch>
          </p:blipFill>
          <p:spPr bwMode="auto">
            <a:xfrm>
              <a:off x="3203848" y="2204864"/>
              <a:ext cx="1152128" cy="1152128"/>
            </a:xfrm>
            <a:prstGeom prst="rect">
              <a:avLst/>
            </a:prstGeom>
            <a:noFill/>
          </p:spPr>
        </p:pic>
      </p:grpSp>
      <p:sp>
        <p:nvSpPr>
          <p:cNvPr id="26" name="角丸四角形 25"/>
          <p:cNvSpPr/>
          <p:nvPr/>
        </p:nvSpPr>
        <p:spPr>
          <a:xfrm>
            <a:off x="5076056" y="938216"/>
            <a:ext cx="3240360" cy="330544"/>
          </a:xfrm>
          <a:prstGeom prst="roundRect">
            <a:avLst/>
          </a:prstGeom>
          <a:solidFill>
            <a:schemeClr val="bg1"/>
          </a:solid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メイリオ" pitchFamily="50" charset="-128"/>
                <a:ea typeface="メイリオ" pitchFamily="50" charset="-128"/>
                <a:cs typeface="メイリオ" pitchFamily="50" charset="-128"/>
              </a:rPr>
              <a:t>JV300</a:t>
            </a:r>
            <a:r>
              <a:rPr lang="ja-JP" altLang="en-US" sz="1600" dirty="0" smtClean="0">
                <a:solidFill>
                  <a:schemeClr val="tx1"/>
                </a:solidFill>
                <a:latin typeface="メイリオ" pitchFamily="50" charset="-128"/>
                <a:ea typeface="メイリオ" pitchFamily="50" charset="-128"/>
                <a:cs typeface="メイリオ" pitchFamily="50" charset="-128"/>
              </a:rPr>
              <a:t> </a:t>
            </a:r>
            <a:r>
              <a:rPr lang="en-US" altLang="ja-JP" sz="1600" dirty="0" smtClean="0">
                <a:solidFill>
                  <a:schemeClr val="tx1"/>
                </a:solidFill>
                <a:latin typeface="メイリオ" pitchFamily="50" charset="-128"/>
                <a:ea typeface="メイリオ" pitchFamily="50" charset="-128"/>
                <a:cs typeface="メイリオ" pitchFamily="50" charset="-128"/>
              </a:rPr>
              <a:t>System configuration</a:t>
            </a:r>
            <a:endParaRPr kumimoji="1" lang="en-US" altLang="ja-JP" sz="1600" dirty="0" smtClean="0">
              <a:solidFill>
                <a:schemeClr val="tx1"/>
              </a:solidFill>
              <a:latin typeface="メイリオ" pitchFamily="50" charset="-128"/>
              <a:ea typeface="メイリオ" pitchFamily="50" charset="-128"/>
              <a:cs typeface="メイリオ" pitchFamily="50" charset="-128"/>
            </a:endParaRPr>
          </a:p>
        </p:txBody>
      </p:sp>
      <p:sp>
        <p:nvSpPr>
          <p:cNvPr id="33" name="正方形/長方形 32"/>
          <p:cNvSpPr/>
          <p:nvPr/>
        </p:nvSpPr>
        <p:spPr>
          <a:xfrm>
            <a:off x="5004048" y="4479624"/>
            <a:ext cx="3672408" cy="1685680"/>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5076056" y="4365104"/>
            <a:ext cx="1224136" cy="288032"/>
          </a:xfrm>
          <a:prstGeom prst="roundRect">
            <a:avLst/>
          </a:prstGeom>
          <a:solidFill>
            <a:schemeClr val="bg1"/>
          </a:solid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メイリオ" pitchFamily="50" charset="-128"/>
                <a:ea typeface="メイリオ" pitchFamily="50" charset="-128"/>
                <a:cs typeface="メイリオ" pitchFamily="50" charset="-128"/>
              </a:rPr>
              <a:t>Option</a:t>
            </a:r>
            <a:endParaRPr kumimoji="1" lang="en-US" altLang="ja-JP" sz="1600" dirty="0" smtClean="0">
              <a:solidFill>
                <a:schemeClr val="tx1"/>
              </a:solidFill>
              <a:latin typeface="メイリオ" pitchFamily="50" charset="-128"/>
              <a:ea typeface="メイリオ" pitchFamily="50" charset="-128"/>
              <a:cs typeface="メイリオ" pitchFamily="50" charset="-128"/>
            </a:endParaRPr>
          </a:p>
        </p:txBody>
      </p:sp>
      <p:pic>
        <p:nvPicPr>
          <p:cNvPr id="32" name="Picture 3" descr="C:\Users\ryosuke_nakayama\Documents\①SG製品\(C)JV300_150\写真\JPG\15.jpg"/>
          <p:cNvPicPr>
            <a:picLocks noChangeAspect="1" noChangeArrowheads="1"/>
          </p:cNvPicPr>
          <p:nvPr/>
        </p:nvPicPr>
        <p:blipFill>
          <a:blip r:embed="rId10" cstate="print"/>
          <a:srcRect/>
          <a:stretch>
            <a:fillRect/>
          </a:stretch>
        </p:blipFill>
        <p:spPr bwMode="auto">
          <a:xfrm>
            <a:off x="5436096" y="1516148"/>
            <a:ext cx="2808312" cy="148080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yosuke_nakayama\Documents\①SG製品\(C)JV300_150\説明画像\JV300設置環境_eng.jpg"/>
          <p:cNvPicPr>
            <a:picLocks noChangeAspect="1" noChangeArrowheads="1"/>
          </p:cNvPicPr>
          <p:nvPr/>
        </p:nvPicPr>
        <p:blipFill>
          <a:blip r:embed="rId2" cstate="print"/>
          <a:srcRect/>
          <a:stretch>
            <a:fillRect/>
          </a:stretch>
        </p:blipFill>
        <p:spPr bwMode="auto">
          <a:xfrm>
            <a:off x="259366" y="2852936"/>
            <a:ext cx="4024602" cy="3112660"/>
          </a:xfrm>
          <a:prstGeom prst="rect">
            <a:avLst/>
          </a:prstGeom>
          <a:noFill/>
        </p:spPr>
      </p:pic>
      <p:sp>
        <p:nvSpPr>
          <p:cNvPr id="7" name="Rectangle 66"/>
          <p:cNvSpPr>
            <a:spLocks noChangeArrowheads="1"/>
          </p:cNvSpPr>
          <p:nvPr/>
        </p:nvSpPr>
        <p:spPr bwMode="auto">
          <a:xfrm>
            <a:off x="4355976" y="2924944"/>
            <a:ext cx="4392488" cy="2923877"/>
          </a:xfrm>
          <a:prstGeom prst="rect">
            <a:avLst/>
          </a:prstGeom>
          <a:noFill/>
          <a:ln w="9525" algn="ctr">
            <a:noFill/>
            <a:miter lim="800000"/>
            <a:headEnd/>
            <a:tailEnd/>
          </a:ln>
        </p:spPr>
        <p:txBody>
          <a:bodyPr wrap="square">
            <a:spAutoFit/>
          </a:bodyPr>
          <a:lstStyle/>
          <a:p>
            <a:r>
              <a:rPr lang="ja-JP" altLang="en-US" sz="1600" dirty="0" smtClean="0">
                <a:solidFill>
                  <a:srgbClr val="7030A0"/>
                </a:solidFill>
                <a:latin typeface="メイリオ" pitchFamily="50" charset="-128"/>
                <a:ea typeface="メイリオ" pitchFamily="50" charset="-128"/>
              </a:rPr>
              <a:t>●</a:t>
            </a:r>
            <a:r>
              <a:rPr lang="en-US" altLang="ja-JP" sz="1600" dirty="0" smtClean="0">
                <a:latin typeface="メイリオ" pitchFamily="50" charset="-128"/>
                <a:ea typeface="メイリオ" pitchFamily="50" charset="-128"/>
                <a:cs typeface="メイリオ" pitchFamily="50" charset="-128"/>
              </a:rPr>
              <a:t>Remarks</a:t>
            </a:r>
            <a:endParaRPr lang="ja-JP" altLang="en-US" sz="1400" u="sng" dirty="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1</a:t>
            </a:r>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Do not install on the weak surface floor.</a:t>
            </a:r>
          </a:p>
          <a:p>
            <a:r>
              <a:rPr lang="en-US" altLang="ja-JP" sz="1200" dirty="0" smtClean="0">
                <a:latin typeface="メイリオ" pitchFamily="50" charset="-128"/>
                <a:ea typeface="メイリオ" pitchFamily="50" charset="-128"/>
                <a:cs typeface="メイリオ" pitchFamily="50" charset="-128"/>
              </a:rPr>
              <a:t>2</a:t>
            </a:r>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Make sure to use in a ventilated environment.</a:t>
            </a:r>
          </a:p>
          <a:p>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Environmental temperature:</a:t>
            </a:r>
            <a:r>
              <a:rPr lang="ja-JP" altLang="en-US"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20℃-30℃</a:t>
            </a:r>
          </a:p>
          <a:p>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Quality assurance temperature:</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20℃-25℃</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p>
          <a:p>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Humidity:</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35-65%Rh (no condensation)</a:t>
            </a:r>
          </a:p>
          <a:p>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Temperature</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gradient:  ±10</a:t>
            </a:r>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/h or less</a:t>
            </a:r>
          </a:p>
          <a:p>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Dust:  Equivalent to office environment</a:t>
            </a:r>
            <a:r>
              <a:rPr lang="ja-JP" altLang="en-US" sz="1200" dirty="0" smtClean="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3.Do not install on carpets, etc because those are easy </a:t>
            </a:r>
          </a:p>
          <a:p>
            <a:r>
              <a:rPr lang="en-US" altLang="ja-JP" sz="1200" dirty="0" smtClean="0">
                <a:latin typeface="メイリオ" pitchFamily="50" charset="-128"/>
                <a:ea typeface="メイリオ" pitchFamily="50" charset="-128"/>
                <a:cs typeface="メイリオ" pitchFamily="50" charset="-128"/>
              </a:rPr>
              <a:t>    to be charged, and it can effect the image quality.</a:t>
            </a:r>
            <a:endParaRPr lang="ja-JP" altLang="en-US" sz="1200" dirty="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4</a:t>
            </a:r>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Ink odor generates.  Please use the machine in a </a:t>
            </a:r>
          </a:p>
          <a:p>
            <a:r>
              <a:rPr lang="en-US" altLang="ja-JP" sz="1200" dirty="0" smtClean="0">
                <a:latin typeface="メイリオ" pitchFamily="50" charset="-128"/>
                <a:ea typeface="メイリオ" pitchFamily="50" charset="-128"/>
                <a:cs typeface="メイリオ" pitchFamily="50" charset="-128"/>
              </a:rPr>
              <a:t>     well-ventilated environment.</a:t>
            </a:r>
          </a:p>
          <a:p>
            <a:r>
              <a:rPr lang="en-US" altLang="ja-JP" sz="1200" dirty="0" smtClean="0">
                <a:latin typeface="メイリオ" pitchFamily="50" charset="-128"/>
                <a:ea typeface="メイリオ" pitchFamily="50" charset="-128"/>
                <a:cs typeface="メイリオ" pitchFamily="50" charset="-128"/>
              </a:rPr>
              <a:t>5. Do not install in the place where using a photograph</a:t>
            </a:r>
          </a:p>
          <a:p>
            <a:r>
              <a:rPr lang="en-US" altLang="ja-JP" sz="1200" dirty="0" smtClean="0">
                <a:latin typeface="メイリオ" pitchFamily="50" charset="-128"/>
                <a:ea typeface="メイリオ" pitchFamily="50" charset="-128"/>
                <a:cs typeface="メイリオ" pitchFamily="50" charset="-128"/>
              </a:rPr>
              <a:t>    fixer or the place with acid steam like acetic acid, </a:t>
            </a:r>
          </a:p>
          <a:p>
            <a:r>
              <a:rPr lang="en-US" altLang="ja-JP" sz="1200" dirty="0" smtClean="0">
                <a:latin typeface="メイリオ" pitchFamily="50" charset="-128"/>
                <a:ea typeface="メイリオ" pitchFamily="50" charset="-128"/>
                <a:cs typeface="メイリオ" pitchFamily="50" charset="-128"/>
              </a:rPr>
              <a:t>    hydrochloric acid.</a:t>
            </a:r>
          </a:p>
        </p:txBody>
      </p:sp>
      <p:sp>
        <p:nvSpPr>
          <p:cNvPr id="2" name="タイトル 1"/>
          <p:cNvSpPr>
            <a:spLocks noGrp="1"/>
          </p:cNvSpPr>
          <p:nvPr>
            <p:ph type="title"/>
          </p:nvPr>
        </p:nvSpPr>
        <p:spPr>
          <a:xfrm>
            <a:off x="323528" y="44624"/>
            <a:ext cx="8280920" cy="562074"/>
          </a:xfrm>
        </p:spPr>
        <p:txBody>
          <a:bodyPr>
            <a:normAutofit/>
          </a:bodyPr>
          <a:lstStyle/>
          <a:p>
            <a:r>
              <a:rPr lang="en-US" altLang="ja-JP" cap="none" dirty="0" smtClean="0">
                <a:latin typeface="メイリオ" pitchFamily="50" charset="-128"/>
                <a:ea typeface="メイリオ" pitchFamily="50" charset="-128"/>
                <a:cs typeface="メイリオ" pitchFamily="50" charset="-128"/>
              </a:rPr>
              <a:t>Packing / Installation</a:t>
            </a:r>
            <a:endParaRPr kumimoji="1" lang="ja-JP" altLang="en-US" cap="none" dirty="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30</a:t>
            </a:fld>
            <a:endParaRPr lang="ja-JP" altLang="en-US"/>
          </a:p>
        </p:txBody>
      </p:sp>
      <p:graphicFrame>
        <p:nvGraphicFramePr>
          <p:cNvPr id="6" name="表 5"/>
          <p:cNvGraphicFramePr>
            <a:graphicFrameLocks noGrp="1"/>
          </p:cNvGraphicFramePr>
          <p:nvPr/>
        </p:nvGraphicFramePr>
        <p:xfrm>
          <a:off x="323528" y="1271032"/>
          <a:ext cx="8136898" cy="1005840"/>
        </p:xfrm>
        <a:graphic>
          <a:graphicData uri="http://schemas.openxmlformats.org/drawingml/2006/table">
            <a:tbl>
              <a:tblPr firstRow="1" bandRow="1">
                <a:tableStyleId>{2D5ABB26-0587-4C30-8999-92F81FD0307C}</a:tableStyleId>
              </a:tblPr>
              <a:tblGrid>
                <a:gridCol w="1162414"/>
                <a:gridCol w="1162414"/>
                <a:gridCol w="915532"/>
                <a:gridCol w="1080120"/>
                <a:gridCol w="864096"/>
                <a:gridCol w="1656184"/>
                <a:gridCol w="1296138"/>
              </a:tblGrid>
              <a:tr h="264678">
                <a:tc>
                  <a:txBody>
                    <a:bodyPr/>
                    <a:lstStyle/>
                    <a:p>
                      <a:pPr algn="ctr"/>
                      <a:r>
                        <a:rPr kumimoji="1" lang="en-US" altLang="ja-JP" sz="1200" dirty="0" smtClean="0">
                          <a:latin typeface="メイリオ" pitchFamily="50" charset="-128"/>
                          <a:ea typeface="メイリオ" pitchFamily="50" charset="-128"/>
                        </a:rPr>
                        <a:t>Model</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Width</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Depth</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Height</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Weight</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Manpower for installation</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Per</a:t>
                      </a:r>
                    </a:p>
                    <a:p>
                      <a:pPr algn="ctr"/>
                      <a:r>
                        <a:rPr kumimoji="1" lang="en-US" altLang="ja-JP" sz="1200" dirty="0" smtClean="0">
                          <a:latin typeface="メイリオ" pitchFamily="50" charset="-128"/>
                          <a:ea typeface="メイリオ" pitchFamily="50" charset="-128"/>
                        </a:rPr>
                        <a:t>Container</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693">
                <a:tc>
                  <a:txBody>
                    <a:bodyPr/>
                    <a:lstStyle/>
                    <a:p>
                      <a:pPr algn="ctr"/>
                      <a:r>
                        <a:rPr kumimoji="1" lang="en-US" altLang="ja-JP" sz="1200" dirty="0" smtClean="0">
                          <a:latin typeface="メイリオ" pitchFamily="50" charset="-128"/>
                          <a:ea typeface="メイリオ" pitchFamily="50" charset="-128"/>
                        </a:rPr>
                        <a:t>JV300-130</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2,662mm</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en-US" altLang="ja-JP" sz="1200" dirty="0" smtClean="0">
                          <a:latin typeface="メイリオ" pitchFamily="50" charset="-128"/>
                          <a:ea typeface="メイリオ" pitchFamily="50" charset="-128"/>
                        </a:rPr>
                        <a:t>750mm</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en-US" altLang="ja-JP" sz="1200" dirty="0" smtClean="0">
                          <a:latin typeface="メイリオ" pitchFamily="50" charset="-128"/>
                          <a:ea typeface="メイリオ" pitchFamily="50" charset="-128"/>
                        </a:rPr>
                        <a:t>1,050mm</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rPr>
                        <a:t>222.9kg</a:t>
                      </a:r>
                      <a:endParaRPr kumimoji="1" lang="ja-JP" altLang="en-US" sz="1200" dirty="0" smtClean="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en-US" altLang="ja-JP" sz="1200" dirty="0" smtClean="0">
                          <a:latin typeface="メイリオ" pitchFamily="50" charset="-128"/>
                          <a:ea typeface="メイリオ" pitchFamily="50" charset="-128"/>
                        </a:rPr>
                        <a:t>4 people</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en-US" altLang="ja-JP" sz="1200" dirty="0" smtClean="0">
                          <a:latin typeface="メイリオ" pitchFamily="50" charset="-128"/>
                          <a:ea typeface="メイリオ" pitchFamily="50" charset="-128"/>
                        </a:rPr>
                        <a:t>20ft:12-unit</a:t>
                      </a:r>
                    </a:p>
                    <a:p>
                      <a:pPr algn="ctr"/>
                      <a:r>
                        <a:rPr kumimoji="1" lang="en-US" altLang="ja-JP" sz="1200" dirty="0" smtClean="0">
                          <a:latin typeface="メイリオ" pitchFamily="50" charset="-128"/>
                          <a:ea typeface="メイリオ" pitchFamily="50" charset="-128"/>
                        </a:rPr>
                        <a:t>40ft:24-unit</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693">
                <a:tc>
                  <a:txBody>
                    <a:bodyPr/>
                    <a:lstStyle/>
                    <a:p>
                      <a:pPr algn="ctr"/>
                      <a:r>
                        <a:rPr kumimoji="1" lang="en-US" altLang="ja-JP" sz="1200" dirty="0" smtClean="0">
                          <a:latin typeface="メイリオ" pitchFamily="50" charset="-128"/>
                          <a:ea typeface="メイリオ" pitchFamily="50" charset="-128"/>
                        </a:rPr>
                        <a:t>JV300-160</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2,912mm</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itchFamily="50" charset="-128"/>
                          <a:ea typeface="メイリオ" pitchFamily="50" charset="-128"/>
                        </a:rPr>
                        <a:t>238.5kg</a:t>
                      </a:r>
                      <a:endParaRPr kumimoji="1" lang="ja-JP" altLang="en-US" sz="12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 Box 71"/>
          <p:cNvSpPr txBox="1">
            <a:spLocks noChangeArrowheads="1"/>
          </p:cNvSpPr>
          <p:nvPr/>
        </p:nvSpPr>
        <p:spPr bwMode="auto">
          <a:xfrm>
            <a:off x="467544" y="6407750"/>
            <a:ext cx="3610284" cy="261610"/>
          </a:xfrm>
          <a:prstGeom prst="rect">
            <a:avLst/>
          </a:prstGeom>
          <a:noFill/>
          <a:ln w="15875" algn="ctr">
            <a:noFill/>
            <a:miter lim="800000"/>
            <a:headEnd/>
            <a:tailEnd/>
          </a:ln>
        </p:spPr>
        <p:txBody>
          <a:bodyPr wrap="none">
            <a:spAutoFit/>
          </a:bodyPr>
          <a:lstStyle/>
          <a:p>
            <a:r>
              <a:rPr lang="ja-JP" altLang="en-US" sz="1100" dirty="0" smtClean="0">
                <a:latin typeface="メイリオ" pitchFamily="50" charset="-128"/>
                <a:ea typeface="メイリオ" pitchFamily="50" charset="-128"/>
                <a:cs typeface="メイリオ" pitchFamily="50" charset="-128"/>
              </a:rPr>
              <a:t>　</a:t>
            </a:r>
            <a:r>
              <a:rPr lang="en-US" altLang="ja-JP" sz="1100" dirty="0" smtClean="0">
                <a:latin typeface="メイリオ" pitchFamily="50" charset="-128"/>
                <a:ea typeface="メイリオ" pitchFamily="50" charset="-128"/>
                <a:cs typeface="メイリオ" pitchFamily="50" charset="-128"/>
              </a:rPr>
              <a:t>*Installation space for PC is required separately</a:t>
            </a:r>
            <a:endParaRPr lang="ja-JP" altLang="en-US" sz="1100" dirty="0">
              <a:latin typeface="メイリオ" pitchFamily="50" charset="-128"/>
              <a:ea typeface="メイリオ" pitchFamily="50" charset="-128"/>
              <a:cs typeface="メイリオ" pitchFamily="50" charset="-128"/>
            </a:endParaRPr>
          </a:p>
        </p:txBody>
      </p:sp>
      <p:sp>
        <p:nvSpPr>
          <p:cNvPr id="11" name="Text Box 71"/>
          <p:cNvSpPr txBox="1">
            <a:spLocks noChangeArrowheads="1"/>
          </p:cNvSpPr>
          <p:nvPr/>
        </p:nvSpPr>
        <p:spPr bwMode="auto">
          <a:xfrm>
            <a:off x="107504" y="2401143"/>
            <a:ext cx="2579552" cy="307777"/>
          </a:xfrm>
          <a:prstGeom prst="rect">
            <a:avLst/>
          </a:prstGeom>
          <a:noFill/>
          <a:ln w="15875" algn="ctr">
            <a:noFill/>
            <a:miter lim="800000"/>
            <a:headEnd/>
            <a:tailEnd/>
          </a:ln>
        </p:spPr>
        <p:txBody>
          <a:bodyPr wrap="none">
            <a:spAutoFit/>
          </a:bodyPr>
          <a:lstStyle/>
          <a:p>
            <a:r>
              <a:rPr lang="en-US" altLang="ja-JP" sz="1400" b="1" dirty="0" smtClean="0">
                <a:latin typeface="メイリオ" pitchFamily="50" charset="-128"/>
                <a:ea typeface="メイリオ" pitchFamily="50" charset="-128"/>
                <a:cs typeface="メイリオ" pitchFamily="50" charset="-128"/>
              </a:rPr>
              <a:t>【Installation condition】</a:t>
            </a:r>
            <a:endParaRPr lang="ja-JP" altLang="en-US" sz="1400" b="1" dirty="0">
              <a:latin typeface="メイリオ" pitchFamily="50" charset="-128"/>
              <a:ea typeface="メイリオ" pitchFamily="50" charset="-128"/>
              <a:cs typeface="メイリオ" pitchFamily="50" charset="-128"/>
            </a:endParaRPr>
          </a:p>
        </p:txBody>
      </p:sp>
      <p:sp>
        <p:nvSpPr>
          <p:cNvPr id="16" name="Text Box 71"/>
          <p:cNvSpPr txBox="1">
            <a:spLocks noChangeArrowheads="1"/>
          </p:cNvSpPr>
          <p:nvPr/>
        </p:nvSpPr>
        <p:spPr bwMode="auto">
          <a:xfrm>
            <a:off x="107504" y="836712"/>
            <a:ext cx="1283236" cy="307777"/>
          </a:xfrm>
          <a:prstGeom prst="rect">
            <a:avLst/>
          </a:prstGeom>
          <a:noFill/>
          <a:ln w="15875" algn="ctr">
            <a:noFill/>
            <a:miter lim="800000"/>
            <a:headEnd/>
            <a:tailEnd/>
          </a:ln>
        </p:spPr>
        <p:txBody>
          <a:bodyPr wrap="none">
            <a:spAutoFit/>
          </a:bodyPr>
          <a:lstStyle/>
          <a:p>
            <a:r>
              <a:rPr lang="en-US" altLang="ja-JP" sz="1400" b="1" dirty="0" smtClean="0">
                <a:latin typeface="メイリオ" pitchFamily="50" charset="-128"/>
                <a:ea typeface="メイリオ" pitchFamily="50" charset="-128"/>
                <a:cs typeface="メイリオ" pitchFamily="50" charset="-128"/>
              </a:rPr>
              <a:t>【Packing】</a:t>
            </a:r>
            <a:endParaRPr lang="ja-JP" altLang="en-US" sz="1400" b="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30622"/>
            <a:ext cx="7467600" cy="562074"/>
          </a:xfrm>
        </p:spPr>
        <p:txBody>
          <a:bodyPr>
            <a:normAutofit fontScale="90000"/>
          </a:bodyPr>
          <a:lstStyle/>
          <a:p>
            <a:r>
              <a:rPr lang="en-US" altLang="ja-JP" cap="none" dirty="0" smtClean="0">
                <a:latin typeface="メイリオ" pitchFamily="50" charset="-128"/>
                <a:ea typeface="メイリオ" pitchFamily="50" charset="-128"/>
                <a:cs typeface="メイリオ" pitchFamily="50" charset="-128"/>
              </a:rPr>
              <a:t>Specifications</a:t>
            </a:r>
            <a:r>
              <a:rPr lang="en-US" altLang="ja-JP" cap="none" dirty="0" smtClean="0"/>
              <a:t/>
            </a:r>
            <a:br>
              <a:rPr lang="en-US" altLang="ja-JP" cap="none" dirty="0" smtClean="0"/>
            </a:br>
            <a:endParaRPr kumimoji="1" lang="ja-JP" altLang="en-US" cap="none" dirty="0"/>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31</a:t>
            </a:fld>
            <a:endParaRPr lang="ja-JP" altLang="en-US"/>
          </a:p>
        </p:txBody>
      </p:sp>
      <p:graphicFrame>
        <p:nvGraphicFramePr>
          <p:cNvPr id="6" name="表 5"/>
          <p:cNvGraphicFramePr>
            <a:graphicFrameLocks noGrp="1"/>
          </p:cNvGraphicFramePr>
          <p:nvPr>
            <p:extLst>
              <p:ext uri="{D42A27DB-BD31-4B8C-83A1-F6EECF244321}">
                <p14:modId xmlns="" xmlns:p14="http://schemas.microsoft.com/office/powerpoint/2010/main" val="2022428176"/>
              </p:ext>
            </p:extLst>
          </p:nvPr>
        </p:nvGraphicFramePr>
        <p:xfrm>
          <a:off x="209009" y="792397"/>
          <a:ext cx="8425073" cy="5863251"/>
        </p:xfrm>
        <a:graphic>
          <a:graphicData uri="http://schemas.openxmlformats.org/drawingml/2006/table">
            <a:tbl>
              <a:tblPr firstRow="1" bandRow="1">
                <a:tableStyleId>{2D5ABB26-0587-4C30-8999-92F81FD0307C}</a:tableStyleId>
              </a:tblPr>
              <a:tblGrid>
                <a:gridCol w="1800199"/>
                <a:gridCol w="3312368"/>
                <a:gridCol w="3312506"/>
              </a:tblGrid>
              <a:tr h="256333">
                <a:tc>
                  <a:txBody>
                    <a:bodyPr/>
                    <a:lstStyle/>
                    <a:p>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smtClean="0">
                          <a:latin typeface="メイリオ" pitchFamily="50" charset="-128"/>
                          <a:ea typeface="メイリオ" pitchFamily="50" charset="-128"/>
                          <a:cs typeface="メイリオ" pitchFamily="50" charset="-128"/>
                        </a:rPr>
                        <a:t>JV300-130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smtClean="0">
                          <a:latin typeface="メイリオ" pitchFamily="50" charset="-128"/>
                          <a:ea typeface="メイリオ" pitchFamily="50" charset="-128"/>
                          <a:cs typeface="メイリオ" pitchFamily="50" charset="-128"/>
                        </a:rPr>
                        <a:t>JV300-160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907">
                <a:tc>
                  <a:txBody>
                    <a:bodyPr/>
                    <a:lstStyle/>
                    <a:p>
                      <a:r>
                        <a:rPr kumimoji="1" lang="en-US" altLang="ja-JP" sz="1200" b="0" dirty="0" smtClean="0">
                          <a:latin typeface="メイリオ" pitchFamily="50" charset="-128"/>
                          <a:ea typeface="メイリオ" pitchFamily="50" charset="-128"/>
                          <a:cs typeface="メイリオ" pitchFamily="50" charset="-128"/>
                        </a:rPr>
                        <a:t>Print head</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On-demand</a:t>
                      </a:r>
                      <a:r>
                        <a:rPr kumimoji="1" lang="en-US" altLang="ja-JP" sz="1200" b="0" baseline="0" dirty="0" smtClean="0">
                          <a:latin typeface="メイリオ" pitchFamily="50" charset="-128"/>
                          <a:ea typeface="メイリオ" pitchFamily="50" charset="-128"/>
                          <a:cs typeface="メイリオ" pitchFamily="50" charset="-128"/>
                        </a:rPr>
                        <a:t> </a:t>
                      </a:r>
                      <a:r>
                        <a:rPr kumimoji="1" lang="en-US" altLang="ja-JP" sz="1200" b="0" baseline="0" dirty="0" err="1" smtClean="0">
                          <a:latin typeface="メイリオ" pitchFamily="50" charset="-128"/>
                          <a:ea typeface="メイリオ" pitchFamily="50" charset="-128"/>
                          <a:cs typeface="メイリオ" pitchFamily="50" charset="-128"/>
                        </a:rPr>
                        <a:t>piezo</a:t>
                      </a:r>
                      <a:r>
                        <a:rPr kumimoji="1" lang="en-US" altLang="ja-JP" sz="1200" b="0" baseline="0" dirty="0" smtClean="0">
                          <a:latin typeface="メイリオ" pitchFamily="50" charset="-128"/>
                          <a:ea typeface="メイリオ" pitchFamily="50" charset="-128"/>
                          <a:cs typeface="メイリオ" pitchFamily="50" charset="-128"/>
                        </a:rPr>
                        <a:t> head (staggered dual-head)</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Resolution</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360 dpi,540 dpi,720 dpi, 1080 dpi, 1440 dpi</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Drop size</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Min. 4pl, Max.35pl</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Head height</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zh-TW" sz="1200" b="0" dirty="0" smtClean="0">
                          <a:latin typeface="メイリオ" pitchFamily="50" charset="-128"/>
                          <a:ea typeface="メイリオ" pitchFamily="50" charset="-128"/>
                          <a:cs typeface="メイリオ" pitchFamily="50" charset="-128"/>
                        </a:rPr>
                        <a:t>2.0mm/2.5mm/3.0mm * manual adjustment</a:t>
                      </a:r>
                      <a:r>
                        <a:rPr kumimoji="1" lang="zh-TW" altLang="en-US" sz="1200" b="0" dirty="0" smtClean="0">
                          <a:latin typeface="メイリオ" pitchFamily="50" charset="-128"/>
                          <a:ea typeface="メイリオ" pitchFamily="50" charset="-128"/>
                          <a:cs typeface="メイリオ" pitchFamily="50" charset="-128"/>
                        </a:rPr>
                        <a:t>　</a:t>
                      </a:r>
                      <a:endParaRPr kumimoji="1" lang="en-US" altLang="zh-TW" sz="1200" b="0" dirty="0" smtClean="0">
                        <a:latin typeface="メイリオ" pitchFamily="50" charset="-128"/>
                        <a:ea typeface="メイリオ" pitchFamily="50" charset="-128"/>
                        <a:cs typeface="メイリオ"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zh-TW" sz="1200" b="0" dirty="0" smtClean="0">
                          <a:latin typeface="メイリオ" pitchFamily="50" charset="-128"/>
                          <a:ea typeface="メイリオ" pitchFamily="50" charset="-128"/>
                          <a:cs typeface="メイリオ" pitchFamily="50" charset="-128"/>
                        </a:rPr>
                        <a:t>(+1.0mm</a:t>
                      </a:r>
                      <a:r>
                        <a:rPr kumimoji="1" lang="en-US" altLang="zh-TW" sz="1200" b="0" baseline="0" dirty="0" smtClean="0">
                          <a:latin typeface="メイリオ" pitchFamily="50" charset="-128"/>
                          <a:ea typeface="メイリオ" pitchFamily="50" charset="-128"/>
                          <a:cs typeface="メイリオ" pitchFamily="50" charset="-128"/>
                        </a:rPr>
                        <a:t> or </a:t>
                      </a:r>
                      <a:r>
                        <a:rPr kumimoji="1" lang="en-US" altLang="zh-TW" sz="1200" b="0" dirty="0" smtClean="0">
                          <a:latin typeface="メイリオ" pitchFamily="50" charset="-128"/>
                          <a:ea typeface="メイリオ" pitchFamily="50" charset="-128"/>
                          <a:cs typeface="メイリオ" pitchFamily="50" charset="-128"/>
                        </a:rPr>
                        <a:t>+2.0mm)</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Ink type</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Eco solvent ink:SS21/BS3/ES3(to be available separately)</a:t>
                      </a: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Sublimation Ink:Sb53</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Ink color</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SS21:9-color (</a:t>
                      </a:r>
                      <a:r>
                        <a:rPr kumimoji="1" lang="en-US" altLang="ja-JP" sz="1200" b="0" dirty="0" err="1" smtClean="0">
                          <a:latin typeface="メイリオ" pitchFamily="50" charset="-128"/>
                          <a:ea typeface="メイリオ" pitchFamily="50" charset="-128"/>
                          <a:cs typeface="メイリオ" pitchFamily="50" charset="-128"/>
                        </a:rPr>
                        <a:t>CMYKLcLmLkOrW</a:t>
                      </a:r>
                      <a:r>
                        <a:rPr kumimoji="1" lang="en-US" altLang="ja-JP" sz="1200" b="0" dirty="0" smtClean="0">
                          <a:latin typeface="メイリオ" pitchFamily="50" charset="-128"/>
                          <a:ea typeface="メイリオ" pitchFamily="50" charset="-128"/>
                          <a:cs typeface="メイリオ" pitchFamily="50" charset="-128"/>
                        </a:rPr>
                        <a:t>), BS3(CMYK), ES3(TBD), Sb53(</a:t>
                      </a:r>
                      <a:r>
                        <a:rPr kumimoji="1" lang="en-US" altLang="ja-JP" sz="1200" b="0" dirty="0" err="1" smtClean="0">
                          <a:latin typeface="メイリオ" pitchFamily="50" charset="-128"/>
                          <a:ea typeface="メイリオ" pitchFamily="50" charset="-128"/>
                          <a:cs typeface="メイリオ" pitchFamily="50" charset="-128"/>
                        </a:rPr>
                        <a:t>BlMYKDKLBlLm</a:t>
                      </a:r>
                      <a:r>
                        <a:rPr kumimoji="1" lang="en-US" altLang="ja-JP" sz="1200" b="0" dirty="0" smtClean="0">
                          <a:latin typeface="メイリオ" pitchFamily="50" charset="-128"/>
                          <a:ea typeface="メイリオ" pitchFamily="50" charset="-128"/>
                          <a:cs typeface="メイリオ" pitchFamily="50" charset="-128"/>
                        </a:rPr>
                        <a:t>)</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Ink capacity</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SS21:440ml cartridge/2L ink pack (W:220ml cartridge only)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BS3:600ml ink pack/ 2L ink pack</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ES3:440ml cartridge (W: 220ml</a:t>
                      </a:r>
                      <a:r>
                        <a:rPr kumimoji="1" lang="ja-JP" altLang="en-US" sz="1200" b="0" baseline="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cartridge only)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Sb53:440ml cartridge/2L ink pack</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Max. printing width</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Max.1,361mm (53.5”)</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Max.1,610</a:t>
                      </a:r>
                      <a:r>
                        <a:rPr kumimoji="1" lang="en-US" altLang="ja-JP" sz="1200" b="0" baseline="0" dirty="0" smtClean="0">
                          <a:latin typeface="メイリオ" pitchFamily="50" charset="-128"/>
                          <a:ea typeface="メイリオ" pitchFamily="50" charset="-128"/>
                          <a:cs typeface="メイリオ" pitchFamily="50" charset="-128"/>
                        </a:rPr>
                        <a:t>mm (63.3”)</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Max. media width</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Max.1,371mm (53.9”)</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Max.1,620mm (63.7”)</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Media thickness</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メイリオ" pitchFamily="50" charset="-128"/>
                          <a:ea typeface="メイリオ" pitchFamily="50" charset="-128"/>
                          <a:cs typeface="メイリオ" pitchFamily="50" charset="-128"/>
                        </a:rPr>
                        <a:t>1.0mm (0.039’”) or less</a:t>
                      </a:r>
                      <a:endParaRPr kumimoji="1" lang="ja-JP" altLang="en-US" sz="1200" b="0" dirty="0" smtClean="0">
                        <a:solidFill>
                          <a:schemeClr val="tx1"/>
                        </a:solidFill>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6333">
                <a:tc>
                  <a:txBody>
                    <a:bodyPr/>
                    <a:lstStyle/>
                    <a:p>
                      <a:r>
                        <a:rPr kumimoji="1" lang="en-US" altLang="ja-JP" sz="1200" b="0" dirty="0" smtClean="0">
                          <a:latin typeface="メイリオ" pitchFamily="50" charset="-128"/>
                          <a:ea typeface="メイリオ" pitchFamily="50" charset="-128"/>
                          <a:cs typeface="メイリオ" pitchFamily="50" charset="-128"/>
                        </a:rPr>
                        <a:t>Roll</a:t>
                      </a:r>
                      <a:r>
                        <a:rPr kumimoji="1" lang="en-US" altLang="ja-JP" sz="1200" b="0" baseline="0" dirty="0" smtClean="0">
                          <a:latin typeface="メイリオ" pitchFamily="50" charset="-128"/>
                          <a:ea typeface="メイリオ" pitchFamily="50" charset="-128"/>
                          <a:cs typeface="メイリオ" pitchFamily="50" charset="-128"/>
                        </a:rPr>
                        <a:t> weight</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40kg</a:t>
                      </a:r>
                      <a:r>
                        <a:rPr kumimoji="1" lang="ja-JP" altLang="en-US" sz="1200" b="0" baseline="0" dirty="0" smtClean="0">
                          <a:latin typeface="メイリオ" pitchFamily="50" charset="-128"/>
                          <a:ea typeface="メイリオ" pitchFamily="50" charset="-128"/>
                          <a:cs typeface="メイリオ" pitchFamily="50" charset="-128"/>
                        </a:rPr>
                        <a:t> </a:t>
                      </a:r>
                      <a:r>
                        <a:rPr kumimoji="1" lang="en-US" altLang="ja-JP" sz="1200" b="0" baseline="0" dirty="0" smtClean="0">
                          <a:latin typeface="メイリオ" pitchFamily="50" charset="-128"/>
                          <a:ea typeface="メイリオ" pitchFamily="50" charset="-128"/>
                          <a:cs typeface="メイリオ" pitchFamily="50" charset="-128"/>
                        </a:rPr>
                        <a:t>(88lb) or less</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47066">
                <a:tc>
                  <a:txBody>
                    <a:bodyPr/>
                    <a:lstStyle/>
                    <a:p>
                      <a:r>
                        <a:rPr kumimoji="1" lang="en-US" altLang="ja-JP" sz="1200" b="0" dirty="0" smtClean="0">
                          <a:latin typeface="メイリオ" pitchFamily="50" charset="-128"/>
                          <a:ea typeface="メイリオ" pitchFamily="50" charset="-128"/>
                          <a:cs typeface="メイリオ" pitchFamily="50" charset="-128"/>
                        </a:rPr>
                        <a:t>Outside</a:t>
                      </a:r>
                      <a:r>
                        <a:rPr kumimoji="1" lang="en-US" altLang="ja-JP" sz="1200" b="0" baseline="0" dirty="0" smtClean="0">
                          <a:latin typeface="メイリオ" pitchFamily="50" charset="-128"/>
                          <a:ea typeface="メイリオ" pitchFamily="50" charset="-128"/>
                          <a:cs typeface="メイリオ" pitchFamily="50" charset="-128"/>
                        </a:rPr>
                        <a:t> dimension</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2,541mm(W)x707mm(D)x1,392mm(H)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2,793mm(W)x707mm(D)x1,392mm(H)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11">
                <a:tc>
                  <a:txBody>
                    <a:bodyPr/>
                    <a:lstStyle/>
                    <a:p>
                      <a:r>
                        <a:rPr kumimoji="1" lang="en-US" altLang="ja-JP" sz="1200" b="0" dirty="0" smtClean="0">
                          <a:latin typeface="メイリオ" pitchFamily="50" charset="-128"/>
                          <a:ea typeface="メイリオ" pitchFamily="50" charset="-128"/>
                          <a:cs typeface="メイリオ" pitchFamily="50" charset="-128"/>
                        </a:rPr>
                        <a:t>Packing</a:t>
                      </a:r>
                      <a:r>
                        <a:rPr kumimoji="1" lang="en-US" altLang="ja-JP" sz="1200" b="0" baseline="0" dirty="0" smtClean="0">
                          <a:latin typeface="メイリオ" pitchFamily="50" charset="-128"/>
                          <a:ea typeface="メイリオ" pitchFamily="50" charset="-128"/>
                          <a:cs typeface="メイリオ" pitchFamily="50" charset="-128"/>
                        </a:rPr>
                        <a:t> size</a:t>
                      </a:r>
                      <a:endParaRPr kumimoji="1" lang="en-US" altLang="ja-JP"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2,662mm(W)x750mm(D)x1,050mm(H)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2,912mm(W)x750mm(D)x1,050mm(H)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832">
                <a:tc>
                  <a:txBody>
                    <a:bodyPr/>
                    <a:lstStyle/>
                    <a:p>
                      <a:r>
                        <a:rPr kumimoji="1" lang="en-US" altLang="ja-JP" sz="1200" b="0" dirty="0" smtClean="0">
                          <a:latin typeface="メイリオ" pitchFamily="50" charset="-128"/>
                          <a:ea typeface="メイリオ" pitchFamily="50" charset="-128"/>
                          <a:cs typeface="メイリオ" pitchFamily="50" charset="-128"/>
                        </a:rPr>
                        <a:t>Body</a:t>
                      </a:r>
                      <a:r>
                        <a:rPr kumimoji="1" lang="en-US" altLang="ja-JP" sz="1200" b="0" baseline="0" dirty="0" smtClean="0">
                          <a:latin typeface="メイリオ" pitchFamily="50" charset="-128"/>
                          <a:ea typeface="メイリオ" pitchFamily="50" charset="-128"/>
                          <a:cs typeface="メイリオ" pitchFamily="50" charset="-128"/>
                        </a:rPr>
                        <a:t> weight</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170.6kg (376lb)</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182.4kg (402lb)</a:t>
                      </a:r>
                      <a:endParaRPr kumimoji="1" lang="ja-JP" altLang="en-US"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r>
                        <a:rPr kumimoji="1" lang="en-US" altLang="ja-JP" sz="1200" b="0" dirty="0" smtClean="0">
                          <a:latin typeface="メイリオ" pitchFamily="50" charset="-128"/>
                          <a:ea typeface="メイリオ" pitchFamily="50" charset="-128"/>
                          <a:cs typeface="メイリオ" pitchFamily="50" charset="-128"/>
                        </a:rPr>
                        <a:t>Power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en-US" altLang="ja-JP" sz="1200" b="0" i="0" kern="1200" dirty="0" smtClean="0">
                          <a:solidFill>
                            <a:schemeClr val="tx1"/>
                          </a:solidFill>
                          <a:latin typeface="メイリオ" pitchFamily="50" charset="-128"/>
                          <a:ea typeface="メイリオ" pitchFamily="50" charset="-128"/>
                          <a:cs typeface="メイリオ" pitchFamily="50" charset="-128"/>
                        </a:rPr>
                        <a:t>Single</a:t>
                      </a:r>
                      <a:r>
                        <a:rPr kumimoji="1" lang="en-US" altLang="ja-JP" sz="1200" b="0" i="0" kern="1200" baseline="0" dirty="0" smtClean="0">
                          <a:solidFill>
                            <a:schemeClr val="tx1"/>
                          </a:solidFill>
                          <a:latin typeface="メイリオ" pitchFamily="50" charset="-128"/>
                          <a:ea typeface="メイリオ" pitchFamily="50" charset="-128"/>
                          <a:cs typeface="メイリオ" pitchFamily="50" charset="-128"/>
                        </a:rPr>
                        <a:t> phase</a:t>
                      </a:r>
                      <a:r>
                        <a:rPr kumimoji="1" lang="ja-JP" altLang="en-US" sz="1200" b="0" i="0" kern="1200" dirty="0" smtClean="0">
                          <a:solidFill>
                            <a:schemeClr val="tx1"/>
                          </a:solidFill>
                          <a:latin typeface="メイリオ" pitchFamily="50" charset="-128"/>
                          <a:ea typeface="メイリオ" pitchFamily="50" charset="-128"/>
                          <a:cs typeface="メイリオ" pitchFamily="50" charset="-128"/>
                        </a:rPr>
                        <a:t> </a:t>
                      </a:r>
                      <a:r>
                        <a:rPr kumimoji="1" lang="en-US" altLang="ja-JP" sz="1200" b="0" i="0" kern="1200" dirty="0" smtClean="0">
                          <a:solidFill>
                            <a:schemeClr val="tx1"/>
                          </a:solidFill>
                          <a:latin typeface="メイリオ" pitchFamily="50" charset="-128"/>
                          <a:ea typeface="メイリオ" pitchFamily="50" charset="-128"/>
                          <a:cs typeface="メイリオ" pitchFamily="50" charset="-128"/>
                        </a:rPr>
                        <a:t>(AC100</a:t>
                      </a:r>
                      <a:r>
                        <a:rPr kumimoji="1" lang="ja-JP" altLang="en-US" sz="1200" b="0" i="0" kern="1200" dirty="0" smtClean="0">
                          <a:solidFill>
                            <a:schemeClr val="tx1"/>
                          </a:solidFill>
                          <a:latin typeface="メイリオ" pitchFamily="50" charset="-128"/>
                          <a:ea typeface="メイリオ" pitchFamily="50" charset="-128"/>
                          <a:cs typeface="メイリオ" pitchFamily="50" charset="-128"/>
                        </a:rPr>
                        <a:t>～</a:t>
                      </a:r>
                      <a:r>
                        <a:rPr kumimoji="1" lang="en-US" altLang="ja-JP" sz="1200" b="0" i="0" kern="1200" dirty="0" smtClean="0">
                          <a:solidFill>
                            <a:schemeClr val="tx1"/>
                          </a:solidFill>
                          <a:latin typeface="メイリオ" pitchFamily="50" charset="-128"/>
                          <a:ea typeface="メイリオ" pitchFamily="50" charset="-128"/>
                          <a:cs typeface="メイリオ" pitchFamily="50" charset="-128"/>
                        </a:rPr>
                        <a:t>120V/220</a:t>
                      </a:r>
                      <a:r>
                        <a:rPr kumimoji="1" lang="ja-JP" altLang="en-US" sz="1200" b="0" i="0" kern="1200" dirty="0" smtClean="0">
                          <a:solidFill>
                            <a:schemeClr val="tx1"/>
                          </a:solidFill>
                          <a:latin typeface="メイリオ" pitchFamily="50" charset="-128"/>
                          <a:ea typeface="メイリオ" pitchFamily="50" charset="-128"/>
                          <a:cs typeface="メイリオ" pitchFamily="50" charset="-128"/>
                        </a:rPr>
                        <a:t>～</a:t>
                      </a:r>
                      <a:r>
                        <a:rPr kumimoji="1" lang="en-US" altLang="ja-JP" sz="1200" b="0" i="0" kern="1200" dirty="0" smtClean="0">
                          <a:solidFill>
                            <a:schemeClr val="tx1"/>
                          </a:solidFill>
                          <a:latin typeface="メイリオ" pitchFamily="50" charset="-128"/>
                          <a:ea typeface="メイリオ" pitchFamily="50" charset="-128"/>
                          <a:cs typeface="メイリオ" pitchFamily="50" charset="-128"/>
                        </a:rPr>
                        <a:t>240V ±10</a:t>
                      </a:r>
                      <a:r>
                        <a:rPr kumimoji="1" lang="ja-JP" altLang="en-US" sz="1200" b="0" i="0" kern="1200" dirty="0" smtClean="0">
                          <a:solidFill>
                            <a:schemeClr val="tx1"/>
                          </a:solidFill>
                          <a:latin typeface="メイリオ" pitchFamily="50" charset="-128"/>
                          <a:ea typeface="メイリオ" pitchFamily="50" charset="-128"/>
                          <a:cs typeface="メイリオ" pitchFamily="50" charset="-128"/>
                        </a:rPr>
                        <a:t>％</a:t>
                      </a:r>
                      <a:r>
                        <a:rPr kumimoji="1" lang="en-US" altLang="ja-JP" sz="1200" b="0" i="0" kern="1200" dirty="0" smtClean="0">
                          <a:solidFill>
                            <a:schemeClr val="tx1"/>
                          </a:solidFill>
                          <a:latin typeface="メイリオ" pitchFamily="50" charset="-128"/>
                          <a:ea typeface="メイリオ" pitchFamily="50" charset="-128"/>
                          <a:cs typeface="メイリオ" pitchFamily="50" charset="-128"/>
                        </a:rPr>
                        <a:t>)×2  50/60H</a:t>
                      </a:r>
                      <a:r>
                        <a:rPr kumimoji="1" lang="ja-JP" altLang="en-US" sz="1200" b="0" i="0" kern="1200" dirty="0" err="1" smtClean="0">
                          <a:solidFill>
                            <a:schemeClr val="tx1"/>
                          </a:solidFill>
                          <a:latin typeface="メイリオ" pitchFamily="50" charset="-128"/>
                          <a:ea typeface="メイリオ" pitchFamily="50" charset="-128"/>
                          <a:cs typeface="メイリオ" pitchFamily="50" charset="-128"/>
                        </a:rPr>
                        <a:t>ｚ</a:t>
                      </a:r>
                      <a:r>
                        <a:rPr kumimoji="1" lang="en-US" altLang="ja-JP" sz="1200" b="0" i="0" kern="1200" dirty="0" smtClean="0">
                          <a:solidFill>
                            <a:schemeClr val="tx1"/>
                          </a:solidFill>
                          <a:latin typeface="メイリオ" pitchFamily="50" charset="-128"/>
                          <a:ea typeface="メイリオ" pitchFamily="50" charset="-128"/>
                          <a:cs typeface="メイリオ" pitchFamily="50" charset="-128"/>
                        </a:rPr>
                        <a:t>±1H</a:t>
                      </a:r>
                      <a:r>
                        <a:rPr kumimoji="1" lang="ja-JP" altLang="en-US" sz="1200" b="0" i="0" kern="1200" dirty="0" err="1" smtClean="0">
                          <a:solidFill>
                            <a:schemeClr val="tx1"/>
                          </a:solidFill>
                          <a:latin typeface="メイリオ" pitchFamily="50" charset="-128"/>
                          <a:ea typeface="メイリオ" pitchFamily="50" charset="-128"/>
                          <a:cs typeface="メイリオ" pitchFamily="50" charset="-128"/>
                        </a:rPr>
                        <a:t>ｚ</a:t>
                      </a:r>
                      <a:endParaRPr kumimoji="1" lang="ja-JP" altLang="en-US" sz="1200" b="0" dirty="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1897">
                <a:tc>
                  <a:txBody>
                    <a:bodyPr/>
                    <a:lstStyle/>
                    <a:p>
                      <a:r>
                        <a:rPr kumimoji="1" lang="en-US" altLang="ja-JP" sz="1200" b="0" dirty="0" smtClean="0">
                          <a:solidFill>
                            <a:schemeClr val="tx1"/>
                          </a:solidFill>
                          <a:latin typeface="メイリオ" pitchFamily="50" charset="-128"/>
                          <a:ea typeface="メイリオ" pitchFamily="50" charset="-128"/>
                          <a:cs typeface="メイリオ" pitchFamily="50" charset="-128"/>
                        </a:rPr>
                        <a:t>Power</a:t>
                      </a:r>
                      <a:r>
                        <a:rPr kumimoji="1" lang="en-US" altLang="ja-JP" sz="1200" b="0" baseline="0" dirty="0" smtClean="0">
                          <a:solidFill>
                            <a:schemeClr val="tx1"/>
                          </a:solidFill>
                          <a:latin typeface="メイリオ" pitchFamily="50" charset="-128"/>
                          <a:ea typeface="メイリオ" pitchFamily="50" charset="-128"/>
                          <a:cs typeface="メイリオ" pitchFamily="50" charset="-128"/>
                        </a:rPr>
                        <a:t> consumption</a:t>
                      </a:r>
                      <a:endParaRPr kumimoji="1" lang="ja-JP" altLang="en-US" sz="1200" b="0" dirty="0">
                        <a:solidFill>
                          <a:schemeClr val="tx1"/>
                        </a:solidFill>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メイリオ" pitchFamily="50" charset="-128"/>
                          <a:ea typeface="メイリオ" pitchFamily="50" charset="-128"/>
                          <a:cs typeface="メイリオ" pitchFamily="50" charset="-128"/>
                        </a:rPr>
                        <a:t>(100V) </a:t>
                      </a:r>
                      <a:r>
                        <a:rPr kumimoji="1" lang="en-US" altLang="ja-JP" sz="1200" b="0" dirty="0" smtClean="0">
                          <a:solidFill>
                            <a:srgbClr val="000000"/>
                          </a:solidFill>
                          <a:latin typeface="メイリオ" pitchFamily="50" charset="-128"/>
                          <a:ea typeface="メイリオ" pitchFamily="50" charset="-128"/>
                          <a:cs typeface="メイリオ" pitchFamily="50" charset="-128"/>
                        </a:rPr>
                        <a:t>Max </a:t>
                      </a:r>
                      <a:r>
                        <a:rPr kumimoji="1" lang="en-US" altLang="ja-JP" sz="1200" kern="1200" dirty="0" smtClean="0">
                          <a:solidFill>
                            <a:schemeClr val="tx1"/>
                          </a:solidFill>
                          <a:latin typeface="メイリオ" pitchFamily="50" charset="-128"/>
                          <a:ea typeface="メイリオ" pitchFamily="50" charset="-128"/>
                          <a:cs typeface="メイリオ" pitchFamily="50" charset="-128"/>
                        </a:rPr>
                        <a:t>1440W×2</a:t>
                      </a:r>
                      <a:r>
                        <a:rPr kumimoji="1" lang="ja-JP" altLang="ja-JP" sz="1200" kern="1200" dirty="0" smtClean="0">
                          <a:solidFill>
                            <a:schemeClr val="tx1"/>
                          </a:solidFill>
                          <a:latin typeface="メイリオ" pitchFamily="50" charset="-128"/>
                          <a:ea typeface="メイリオ" pitchFamily="50" charset="-128"/>
                          <a:cs typeface="メイリオ" pitchFamily="50" charset="-128"/>
                        </a:rPr>
                        <a:t>　　</a:t>
                      </a:r>
                      <a:r>
                        <a:rPr kumimoji="1" lang="en-US" altLang="ja-JP" sz="1200" kern="1200" dirty="0" smtClean="0">
                          <a:solidFill>
                            <a:schemeClr val="tx1"/>
                          </a:solidFill>
                          <a:latin typeface="メイリオ" pitchFamily="50" charset="-128"/>
                          <a:ea typeface="メイリオ" pitchFamily="50" charset="-128"/>
                          <a:cs typeface="メイリオ" pitchFamily="50" charset="-128"/>
                        </a:rPr>
                        <a:t>(200V)Max 1920W×2</a:t>
                      </a:r>
                      <a:endParaRPr kumimoji="1" lang="en-US" altLang="ja-JP" sz="1200" b="0" dirty="0" smtClean="0">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r h="251897">
                <a:tc>
                  <a:txBody>
                    <a:bodyPr/>
                    <a:lstStyle/>
                    <a:p>
                      <a:r>
                        <a:rPr kumimoji="1" lang="en-US" altLang="ja-JP" sz="1200" b="0" dirty="0" smtClean="0">
                          <a:solidFill>
                            <a:schemeClr val="tx1"/>
                          </a:solidFill>
                          <a:latin typeface="メイリオ" pitchFamily="50" charset="-128"/>
                          <a:ea typeface="メイリオ" pitchFamily="50" charset="-128"/>
                          <a:cs typeface="メイリオ" pitchFamily="50" charset="-128"/>
                        </a:rPr>
                        <a:t>Applicable</a:t>
                      </a:r>
                      <a:r>
                        <a:rPr kumimoji="1" lang="en-US" altLang="ja-JP" sz="1200" b="0" baseline="0" dirty="0" smtClean="0">
                          <a:solidFill>
                            <a:schemeClr val="tx1"/>
                          </a:solidFill>
                          <a:latin typeface="メイリオ" pitchFamily="50" charset="-128"/>
                          <a:ea typeface="メイリオ" pitchFamily="50" charset="-128"/>
                          <a:cs typeface="メイリオ" pitchFamily="50" charset="-128"/>
                        </a:rPr>
                        <a:t> standards</a:t>
                      </a:r>
                      <a:endParaRPr kumimoji="1" lang="ja-JP" altLang="en-US" sz="1200" b="0" dirty="0">
                        <a:solidFill>
                          <a:schemeClr val="tx1"/>
                        </a:solidFill>
                        <a:latin typeface="メイリオ" pitchFamily="50" charset="-128"/>
                        <a:ea typeface="メイリオ" pitchFamily="50" charset="-128"/>
                        <a:cs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itchFamily="50" charset="-128"/>
                          <a:ea typeface="メイリオ" pitchFamily="50" charset="-128"/>
                          <a:cs typeface="メイリオ" pitchFamily="50" charset="-128"/>
                        </a:rPr>
                        <a:t>VCCI class A</a:t>
                      </a:r>
                      <a:r>
                        <a:rPr kumimoji="1" lang="ja-JP" altLang="en-US" sz="1200" b="0" baseline="0" dirty="0" smtClean="0">
                          <a:latin typeface="メイリオ" pitchFamily="50" charset="-128"/>
                          <a:ea typeface="メイリオ" pitchFamily="50" charset="-128"/>
                          <a:cs typeface="メイリオ" pitchFamily="50" charset="-128"/>
                        </a:rPr>
                        <a:t> </a:t>
                      </a:r>
                      <a:r>
                        <a:rPr kumimoji="1" lang="en-US" altLang="ja-JP" sz="1200" b="0" baseline="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FCC class A </a:t>
                      </a:r>
                      <a:r>
                        <a:rPr kumimoji="1" lang="en-US" altLang="ja-JP" sz="1200" b="0" baseline="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UL60950-1ETL / </a:t>
                      </a:r>
                      <a:r>
                        <a:rPr kumimoji="1" lang="en-US" altLang="zh-TW" sz="1200" b="0" dirty="0" smtClean="0">
                          <a:latin typeface="メイリオ" pitchFamily="50" charset="-128"/>
                          <a:ea typeface="メイリオ" pitchFamily="50" charset="-128"/>
                          <a:cs typeface="メイリオ" pitchFamily="50" charset="-128"/>
                        </a:rPr>
                        <a:t>CE Marking(EMC, Low Voltage</a:t>
                      </a:r>
                      <a:r>
                        <a:rPr kumimoji="1" lang="en-US" altLang="zh-TW" sz="1200" b="0" baseline="0" dirty="0" smtClean="0">
                          <a:latin typeface="メイリオ" pitchFamily="50" charset="-128"/>
                          <a:ea typeface="メイリオ" pitchFamily="50" charset="-128"/>
                          <a:cs typeface="メイリオ" pitchFamily="50" charset="-128"/>
                        </a:rPr>
                        <a:t> and Machinery</a:t>
                      </a:r>
                      <a:r>
                        <a:rPr kumimoji="1" lang="en-US" altLang="zh-TW"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CB report</a:t>
                      </a: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 </a:t>
                      </a:r>
                      <a:r>
                        <a:rPr kumimoji="1" lang="en-US" altLang="ja-JP" sz="1200" b="0" dirty="0" err="1" smtClean="0">
                          <a:latin typeface="メイリオ" pitchFamily="50" charset="-128"/>
                          <a:ea typeface="メイリオ" pitchFamily="50" charset="-128"/>
                          <a:cs typeface="メイリオ" pitchFamily="50" charset="-128"/>
                        </a:rPr>
                        <a:t>RoHS</a:t>
                      </a: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 REACH</a:t>
                      </a:r>
                      <a:r>
                        <a:rPr kumimoji="1" lang="ja-JP" altLang="en-US" sz="1200" b="0" dirty="0" smtClean="0">
                          <a:latin typeface="メイリオ" pitchFamily="50" charset="-128"/>
                          <a:ea typeface="メイリオ" pitchFamily="50" charset="-128"/>
                          <a:cs typeface="メイリオ" pitchFamily="50" charset="-128"/>
                        </a:rPr>
                        <a:t>・</a:t>
                      </a:r>
                      <a:r>
                        <a:rPr kumimoji="1" lang="en-US" altLang="ja-JP" sz="1200" b="0" dirty="0" smtClean="0">
                          <a:latin typeface="メイリオ" pitchFamily="50" charset="-128"/>
                          <a:ea typeface="メイリオ" pitchFamily="50" charset="-128"/>
                          <a:cs typeface="メイリオ" pitchFamily="50" charset="-128"/>
                        </a:rPr>
                        <a:t>CCC(pending)</a:t>
                      </a:r>
                      <a:r>
                        <a:rPr kumimoji="1" lang="ja-JP" altLang="en-US" sz="1200" b="0" dirty="0" smtClean="0">
                          <a:latin typeface="メイリオ" pitchFamily="50" charset="-128"/>
                          <a:ea typeface="メイリオ" pitchFamily="50" charset="-128"/>
                          <a:cs typeface="メイリオ" pitchFamily="50" charset="-128"/>
                        </a:rPr>
                        <a:t>・</a:t>
                      </a:r>
                      <a:r>
                        <a:rPr kumimoji="1" lang="en-US" altLang="ja-JP" sz="1200" b="0" dirty="0" smtClean="0">
                          <a:latin typeface="メイリオ" pitchFamily="50" charset="-128"/>
                          <a:ea typeface="メイリオ" pitchFamily="50" charset="-128"/>
                          <a:cs typeface="メイリオ" pitchFamily="50" charset="-128"/>
                        </a:rPr>
                        <a:t>Energy Star</a:t>
                      </a: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 RCM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8820472" cy="562074"/>
          </a:xfrm>
        </p:spPr>
        <p:txBody>
          <a:bodyPr>
            <a:normAutofit fontScale="90000"/>
          </a:bodyPr>
          <a:lstStyle/>
          <a:p>
            <a:r>
              <a:rPr kumimoji="1" lang="en-US" altLang="ja-JP" dirty="0" smtClean="0"/>
              <a:t>FAQ</a:t>
            </a:r>
            <a:r>
              <a:rPr kumimoji="1" lang="ja-JP" altLang="en-US" dirty="0" smtClean="0"/>
              <a:t>①</a:t>
            </a:r>
            <a:r>
              <a:rPr lang="ja-JP" altLang="en-US" sz="3200" cap="none" dirty="0" smtClean="0">
                <a:solidFill>
                  <a:srgbClr val="FF0000"/>
                </a:solidFill>
                <a:latin typeface="メイリオ" pitchFamily="50" charset="-128"/>
                <a:ea typeface="メイリオ" pitchFamily="50" charset="-128"/>
                <a:cs typeface="メイリオ" pitchFamily="50" charset="-128"/>
              </a:rPr>
              <a:t>　　　　　</a:t>
            </a:r>
            <a:r>
              <a:rPr lang="en-US" altLang="ja-JP" sz="3200" cap="none" dirty="0" smtClean="0">
                <a:solidFill>
                  <a:srgbClr val="FF0000"/>
                </a:solidFill>
                <a:latin typeface="メイリオ" pitchFamily="50" charset="-128"/>
                <a:ea typeface="メイリオ" pitchFamily="50" charset="-128"/>
                <a:cs typeface="メイリオ" pitchFamily="50" charset="-128"/>
              </a:rPr>
              <a:t> Do not disclose this page</a:t>
            </a:r>
            <a:endParaRPr kumimoji="1" lang="ja-JP" altLang="en-US" dirty="0"/>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32</a:t>
            </a:fld>
            <a:endParaRPr lang="ja-JP" altLang="en-US"/>
          </a:p>
        </p:txBody>
      </p:sp>
      <p:graphicFrame>
        <p:nvGraphicFramePr>
          <p:cNvPr id="5" name="表 4"/>
          <p:cNvGraphicFramePr>
            <a:graphicFrameLocks noGrp="1"/>
          </p:cNvGraphicFramePr>
          <p:nvPr>
            <p:extLst>
              <p:ext uri="{D42A27DB-BD31-4B8C-83A1-F6EECF244321}">
                <p14:modId xmlns="" xmlns:p14="http://schemas.microsoft.com/office/powerpoint/2010/main" val="1606617205"/>
              </p:ext>
            </p:extLst>
          </p:nvPr>
        </p:nvGraphicFramePr>
        <p:xfrm>
          <a:off x="179512" y="690964"/>
          <a:ext cx="8424935" cy="6127957"/>
        </p:xfrm>
        <a:graphic>
          <a:graphicData uri="http://schemas.openxmlformats.org/drawingml/2006/table">
            <a:tbl>
              <a:tblPr firstRow="1" bandRow="1">
                <a:tableStyleId>{5940675A-B579-460E-94D1-54222C63F5DA}</a:tableStyleId>
              </a:tblPr>
              <a:tblGrid>
                <a:gridCol w="432048"/>
                <a:gridCol w="3456384"/>
                <a:gridCol w="4536503"/>
              </a:tblGrid>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400" dirty="0" smtClean="0">
                          <a:latin typeface="メイリオ" pitchFamily="50" charset="-128"/>
                          <a:ea typeface="メイリオ" pitchFamily="50" charset="-128"/>
                          <a:cs typeface="メイリオ" pitchFamily="50" charset="-128"/>
                        </a:rPr>
                        <a:t>Questions</a:t>
                      </a:r>
                      <a:endParaRPr kumimoji="1" lang="ja-JP" altLang="en-US" sz="14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400" dirty="0" smtClean="0">
                          <a:latin typeface="メイリオ" pitchFamily="50" charset="-128"/>
                          <a:ea typeface="メイリオ" pitchFamily="50" charset="-128"/>
                          <a:cs typeface="メイリオ" pitchFamily="50" charset="-128"/>
                        </a:rPr>
                        <a:t>Answers</a:t>
                      </a:r>
                      <a:endParaRPr kumimoji="1" lang="ja-JP" altLang="en-US" sz="14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Is</a:t>
                      </a:r>
                      <a:r>
                        <a:rPr kumimoji="1" lang="en-US" altLang="ja-JP" sz="1200" baseline="0" dirty="0" smtClean="0">
                          <a:latin typeface="メイリオ" pitchFamily="50" charset="-128"/>
                          <a:ea typeface="メイリオ" pitchFamily="50" charset="-128"/>
                          <a:cs typeface="メイリオ" pitchFamily="50" charset="-128"/>
                        </a:rPr>
                        <a:t> the NCU same as that of JV5?</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 it </a:t>
                      </a:r>
                      <a:r>
                        <a:rPr kumimoji="1" lang="en-US" altLang="ja-JP" sz="1200" dirty="0" err="1" smtClean="0">
                          <a:latin typeface="メイリオ" pitchFamily="50" charset="-128"/>
                          <a:ea typeface="メイリオ" pitchFamily="50" charset="-128"/>
                          <a:cs typeface="メイリオ" pitchFamily="50" charset="-128"/>
                        </a:rPr>
                        <a:t>isnt</a:t>
                      </a:r>
                      <a:r>
                        <a:rPr kumimoji="1" lang="en-US" altLang="ja-JP" sz="1200" dirty="0" smtClean="0">
                          <a:latin typeface="メイリオ" pitchFamily="50" charset="-128"/>
                          <a:ea typeface="メイリオ" pitchFamily="50" charset="-128"/>
                          <a:cs typeface="メイリオ" pitchFamily="50" charset="-128"/>
                        </a:rPr>
                        <a:t>. The NCU</a:t>
                      </a:r>
                      <a:r>
                        <a:rPr kumimoji="1" lang="en-US" altLang="ja-JP" sz="1200" baseline="0" dirty="0" smtClean="0">
                          <a:latin typeface="メイリオ" pitchFamily="50" charset="-128"/>
                          <a:ea typeface="メイリオ" pitchFamily="50" charset="-128"/>
                          <a:cs typeface="メイリオ" pitchFamily="50" charset="-128"/>
                        </a:rPr>
                        <a:t> of </a:t>
                      </a:r>
                      <a:r>
                        <a:rPr kumimoji="1" lang="en-US" altLang="ja-JP" sz="1200" dirty="0" smtClean="0">
                          <a:latin typeface="メイリオ" pitchFamily="50" charset="-128"/>
                          <a:ea typeface="メイリオ" pitchFamily="50" charset="-128"/>
                          <a:cs typeface="メイリオ" pitchFamily="50" charset="-128"/>
                        </a:rPr>
                        <a:t>JV5 checks nozzles while scanning</a:t>
                      </a:r>
                      <a:r>
                        <a:rPr kumimoji="1" lang="en-US" altLang="ja-JP" sz="1200" baseline="0" dirty="0" smtClean="0">
                          <a:latin typeface="メイリオ" pitchFamily="50" charset="-128"/>
                          <a:ea typeface="メイリオ" pitchFamily="50" charset="-128"/>
                          <a:cs typeface="メイリオ" pitchFamily="50" charset="-128"/>
                        </a:rPr>
                        <a:t> while the NCU of </a:t>
                      </a:r>
                      <a:r>
                        <a:rPr kumimoji="1" lang="en-US" altLang="ja-JP" sz="1200" dirty="0" smtClean="0">
                          <a:latin typeface="メイリオ" pitchFamily="50" charset="-128"/>
                          <a:ea typeface="メイリオ" pitchFamily="50" charset="-128"/>
                          <a:cs typeface="メイリオ" pitchFamily="50" charset="-128"/>
                        </a:rPr>
                        <a:t>JV300 does</a:t>
                      </a:r>
                      <a:r>
                        <a:rPr kumimoji="1" lang="en-US" altLang="ja-JP" sz="1200" baseline="0" dirty="0" smtClean="0">
                          <a:latin typeface="メイリオ" pitchFamily="50" charset="-128"/>
                          <a:ea typeface="メイリオ" pitchFamily="50" charset="-128"/>
                          <a:cs typeface="メイリオ" pitchFamily="50" charset="-128"/>
                        </a:rPr>
                        <a:t> not.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baseline="0" dirty="0" smtClean="0">
                          <a:latin typeface="メイリオ" pitchFamily="50" charset="-128"/>
                          <a:ea typeface="メイリオ" pitchFamily="50" charset="-128"/>
                          <a:cs typeface="メイリオ" pitchFamily="50" charset="-128"/>
                        </a:rPr>
                        <a:t>How the coverage ratio of </a:t>
                      </a:r>
                      <a:r>
                        <a:rPr kumimoji="1" lang="en-US" altLang="ja-JP" sz="1200" dirty="0" smtClean="0">
                          <a:latin typeface="メイリオ" pitchFamily="50" charset="-128"/>
                          <a:ea typeface="メイリオ" pitchFamily="50" charset="-128"/>
                          <a:cs typeface="メイリオ" pitchFamily="50" charset="-128"/>
                        </a:rPr>
                        <a:t>PANTON color chart measured?</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Comparison</a:t>
                      </a:r>
                      <a:r>
                        <a:rPr kumimoji="1" lang="en-US" altLang="ja-JP" sz="1200" baseline="0" dirty="0" smtClean="0">
                          <a:latin typeface="メイリオ" pitchFamily="50" charset="-128"/>
                          <a:ea typeface="メイリオ" pitchFamily="50" charset="-128"/>
                          <a:cs typeface="メイリオ" pitchFamily="50" charset="-128"/>
                        </a:rPr>
                        <a:t> of the gamut size.</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3</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What is the coverage ratio of PATONE</a:t>
                      </a:r>
                      <a:r>
                        <a:rPr kumimoji="1" lang="en-US" altLang="ja-JP" sz="1200" baseline="0" dirty="0" smtClean="0">
                          <a:latin typeface="メイリオ" pitchFamily="50" charset="-128"/>
                          <a:ea typeface="メイリオ" pitchFamily="50" charset="-128"/>
                          <a:cs typeface="メイリオ" pitchFamily="50" charset="-128"/>
                        </a:rPr>
                        <a:t> color chart when using </a:t>
                      </a:r>
                      <a:r>
                        <a:rPr kumimoji="1" lang="en-US" altLang="ja-JP" sz="1200" dirty="0" smtClean="0">
                          <a:latin typeface="メイリオ" pitchFamily="50" charset="-128"/>
                          <a:ea typeface="メイリオ" pitchFamily="50" charset="-128"/>
                          <a:cs typeface="メイリオ" pitchFamily="50" charset="-128"/>
                        </a:rPr>
                        <a:t>4C(CMYK)</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93%</a:t>
                      </a: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4</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Can MBIS2 be used for JV300?</a:t>
                      </a: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Ye</a:t>
                      </a:r>
                      <a:r>
                        <a:rPr kumimoji="1" lang="en-US" altLang="ja-JP" sz="1200" baseline="0" dirty="0" smtClean="0">
                          <a:latin typeface="メイリオ" pitchFamily="50" charset="-128"/>
                          <a:ea typeface="メイリオ" pitchFamily="50" charset="-128"/>
                          <a:cs typeface="メイリオ" pitchFamily="50" charset="-128"/>
                        </a:rPr>
                        <a:t>s it can, but the use of </a:t>
                      </a:r>
                      <a:r>
                        <a:rPr kumimoji="1" lang="en-US" altLang="ja-JP" sz="1200" dirty="0" smtClean="0">
                          <a:latin typeface="メイリオ" pitchFamily="50" charset="-128"/>
                          <a:ea typeface="メイリオ" pitchFamily="50" charset="-128"/>
                          <a:cs typeface="メイリオ" pitchFamily="50" charset="-128"/>
                        </a:rPr>
                        <a:t>MBIS3 is recommended</a:t>
                      </a: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5</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Can MAPS3 be used for JV33?</a:t>
                      </a: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 it can’t.</a:t>
                      </a: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6</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The resolution of 540x1080 is not available?</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 it is not. Because even if the image quality is same as 720x720,</a:t>
                      </a:r>
                      <a:r>
                        <a:rPr kumimoji="1" lang="en-US" altLang="ja-JP" sz="1200" baseline="0" dirty="0" smtClean="0">
                          <a:latin typeface="メイリオ" pitchFamily="50" charset="-128"/>
                          <a:ea typeface="メイリオ" pitchFamily="50" charset="-128"/>
                          <a:cs typeface="メイリオ" pitchFamily="50" charset="-128"/>
                        </a:rPr>
                        <a:t> </a:t>
                      </a:r>
                      <a:r>
                        <a:rPr kumimoji="1" lang="en-US" altLang="ja-JP" sz="1200" dirty="0" smtClean="0">
                          <a:latin typeface="メイリオ" pitchFamily="50" charset="-128"/>
                          <a:ea typeface="メイリオ" pitchFamily="50" charset="-128"/>
                          <a:cs typeface="メイリオ" pitchFamily="50" charset="-128"/>
                        </a:rPr>
                        <a:t>the scan speed is slower</a:t>
                      </a:r>
                      <a:r>
                        <a:rPr kumimoji="1" lang="en-US" altLang="ja-JP" sz="1200" baseline="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7</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How</a:t>
                      </a:r>
                      <a:r>
                        <a:rPr kumimoji="1" lang="en-US" altLang="ja-JP" sz="1200" baseline="0" dirty="0" smtClean="0">
                          <a:latin typeface="メイリオ" pitchFamily="50" charset="-128"/>
                          <a:ea typeface="メイリオ" pitchFamily="50" charset="-128"/>
                          <a:cs typeface="メイリオ" pitchFamily="50" charset="-128"/>
                        </a:rPr>
                        <a:t> </a:t>
                      </a:r>
                      <a:r>
                        <a:rPr kumimoji="1" lang="en-US" altLang="ja-JP" sz="1200" dirty="0" smtClean="0">
                          <a:latin typeface="メイリオ" pitchFamily="50" charset="-128"/>
                          <a:ea typeface="メイリオ" pitchFamily="50" charset="-128"/>
                          <a:cs typeface="メイリオ" pitchFamily="50" charset="-128"/>
                        </a:rPr>
                        <a:t>is the outdoor durability of the Orange ink?</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Almost same as the Magenta.</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8</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Is the ink set of </a:t>
                      </a:r>
                      <a:r>
                        <a:rPr kumimoji="1" lang="en-US" altLang="ja-JP" sz="1200" dirty="0" err="1" smtClean="0">
                          <a:latin typeface="メイリオ" pitchFamily="50" charset="-128"/>
                          <a:ea typeface="メイリオ" pitchFamily="50" charset="-128"/>
                          <a:cs typeface="メイリオ" pitchFamily="50" charset="-128"/>
                        </a:rPr>
                        <a:t>CMYKLcLm</a:t>
                      </a:r>
                      <a:r>
                        <a:rPr kumimoji="1" lang="en-US" altLang="ja-JP" sz="1200" dirty="0" smtClean="0">
                          <a:latin typeface="メイリオ" pitchFamily="50" charset="-128"/>
                          <a:ea typeface="メイリオ" pitchFamily="50" charset="-128"/>
                          <a:cs typeface="メイリオ" pitchFamily="50" charset="-128"/>
                        </a:rPr>
                        <a:t> available?</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 Because the print speed is same as </a:t>
                      </a:r>
                      <a:r>
                        <a:rPr kumimoji="1" lang="en-US" altLang="ja-JP" sz="1200" dirty="0" err="1" smtClean="0">
                          <a:latin typeface="メイリオ" pitchFamily="50" charset="-128"/>
                          <a:ea typeface="メイリオ" pitchFamily="50" charset="-128"/>
                          <a:cs typeface="メイリオ" pitchFamily="50" charset="-128"/>
                        </a:rPr>
                        <a:t>CMYKLcLmLkOr</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9</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Is the ink set of </a:t>
                      </a:r>
                      <a:r>
                        <a:rPr kumimoji="1" lang="en-US" altLang="ja-JP" sz="1200" dirty="0" err="1" smtClean="0">
                          <a:latin typeface="メイリオ" pitchFamily="50" charset="-128"/>
                          <a:ea typeface="メイリオ" pitchFamily="50" charset="-128"/>
                          <a:cs typeface="メイリオ" pitchFamily="50" charset="-128"/>
                        </a:rPr>
                        <a:t>CMYKOrLkWW</a:t>
                      </a:r>
                      <a:r>
                        <a:rPr kumimoji="1" lang="en-US" altLang="ja-JP" sz="1200" dirty="0" smtClean="0">
                          <a:latin typeface="メイリオ" pitchFamily="50" charset="-128"/>
                          <a:ea typeface="メイリオ" pitchFamily="50" charset="-128"/>
                          <a:cs typeface="メイリオ" pitchFamily="50" charset="-128"/>
                        </a:rPr>
                        <a:t> available?</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10</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Is JV300 compliant with RL5</a:t>
                      </a:r>
                      <a:endParaRPr kumimoji="1" lang="ja-JP" altLang="en-US" sz="1200" dirty="0" smtClean="0">
                        <a:latin typeface="メイリオ" pitchFamily="50" charset="-128"/>
                        <a:ea typeface="メイリオ" pitchFamily="50" charset="-128"/>
                        <a:cs typeface="メイリオ" pitchFamily="50" charset="-128"/>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No it isn’t. </a:t>
                      </a:r>
                      <a:endParaRPr kumimoji="1" lang="ja-JP" altLang="en-US" sz="1200" dirty="0" smtClean="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11</a:t>
                      </a: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Does NCU work when using other company’s</a:t>
                      </a:r>
                      <a:r>
                        <a:rPr kumimoji="1" lang="en-US" altLang="ja-JP" sz="1200" baseline="0" dirty="0" smtClean="0">
                          <a:latin typeface="メイリオ" pitchFamily="50" charset="-128"/>
                          <a:ea typeface="メイリオ" pitchFamily="50" charset="-128"/>
                          <a:cs typeface="メイリオ" pitchFamily="50" charset="-128"/>
                        </a:rPr>
                        <a:t> R</a:t>
                      </a:r>
                      <a:r>
                        <a:rPr kumimoji="1" lang="en-US" altLang="ja-JP" sz="1200" dirty="0" smtClean="0">
                          <a:latin typeface="メイリオ" pitchFamily="50" charset="-128"/>
                          <a:ea typeface="メイリオ" pitchFamily="50" charset="-128"/>
                          <a:cs typeface="メイリオ" pitchFamily="50" charset="-128"/>
                        </a:rPr>
                        <a:t>IP?</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Yes</a:t>
                      </a:r>
                      <a:r>
                        <a:rPr kumimoji="1" lang="en-US" altLang="ja-JP" sz="1200" baseline="0" dirty="0" smtClean="0">
                          <a:latin typeface="メイリオ" pitchFamily="50" charset="-128"/>
                          <a:ea typeface="メイリオ" pitchFamily="50" charset="-128"/>
                          <a:cs typeface="メイリオ" pitchFamily="50" charset="-128"/>
                        </a:rPr>
                        <a:t>, it does.</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12</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Can ink be changed from BS3 to SS21?</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a:t>
                      </a:r>
                      <a:r>
                        <a:rPr kumimoji="1" lang="en-US" altLang="ja-JP" sz="1200" baseline="0" dirty="0" smtClean="0">
                          <a:latin typeface="メイリオ" pitchFamily="50" charset="-128"/>
                          <a:ea typeface="メイリオ" pitchFamily="50" charset="-128"/>
                          <a:cs typeface="メイリオ" pitchFamily="50" charset="-128"/>
                        </a:rPr>
                        <a:t> it can’t.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45309">
                <a:tc>
                  <a:txBody>
                    <a:bodyPr/>
                    <a:lstStyle/>
                    <a:p>
                      <a:pPr algn="ctr"/>
                      <a:r>
                        <a:rPr kumimoji="1" lang="en-US" altLang="ja-JP" sz="1200" dirty="0" smtClean="0">
                          <a:latin typeface="メイリオ" pitchFamily="50" charset="-128"/>
                          <a:ea typeface="メイリオ" pitchFamily="50" charset="-128"/>
                          <a:cs typeface="メイリオ" pitchFamily="50" charset="-128"/>
                        </a:rPr>
                        <a:t>13</a:t>
                      </a: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Can the ink be</a:t>
                      </a:r>
                      <a:r>
                        <a:rPr kumimoji="1" lang="en-US" altLang="ja-JP" sz="1200" baseline="0" dirty="0" smtClean="0">
                          <a:latin typeface="メイリオ" pitchFamily="50" charset="-128"/>
                          <a:ea typeface="メイリオ" pitchFamily="50" charset="-128"/>
                          <a:cs typeface="メイリオ" pitchFamily="50" charset="-128"/>
                        </a:rPr>
                        <a:t> changed from Sb53 to SS21?</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a:t>
                      </a:r>
                      <a:r>
                        <a:rPr kumimoji="1" lang="en-US" altLang="ja-JP" sz="1200" baseline="0" dirty="0" smtClean="0">
                          <a:latin typeface="メイリオ" pitchFamily="50" charset="-128"/>
                          <a:ea typeface="メイリオ" pitchFamily="50" charset="-128"/>
                          <a:cs typeface="メイリオ" pitchFamily="50" charset="-128"/>
                        </a:rPr>
                        <a:t> it cant.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45309">
                <a:tc>
                  <a:txBody>
                    <a:bodyPr/>
                    <a:lstStyle/>
                    <a:p>
                      <a:pPr algn="ctr"/>
                      <a:r>
                        <a:rPr kumimoji="1" lang="en-US" altLang="ja-JP" sz="1200" dirty="0" smtClean="0">
                          <a:latin typeface="メイリオ" pitchFamily="50" charset="-128"/>
                          <a:ea typeface="メイリオ" pitchFamily="50" charset="-128"/>
                          <a:cs typeface="メイリオ" pitchFamily="50" charset="-128"/>
                        </a:rPr>
                        <a:t>14</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Is JV300 compliant with Ethernet?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No</a:t>
                      </a:r>
                      <a:r>
                        <a:rPr kumimoji="1" lang="en-US" altLang="ja-JP" sz="1200" baseline="0" dirty="0" smtClean="0">
                          <a:latin typeface="メイリオ" pitchFamily="50" charset="-128"/>
                          <a:ea typeface="メイリオ" pitchFamily="50" charset="-128"/>
                          <a:cs typeface="メイリオ" pitchFamily="50" charset="-128"/>
                        </a:rPr>
                        <a:t>, it isn’t. LAN port is for Event Mail Notification. </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15</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lang="en-US" altLang="ja-JP" sz="1100" dirty="0" smtClean="0">
                          <a:latin typeface="メイリオ" pitchFamily="50" charset="-128"/>
                          <a:ea typeface="メイリオ" pitchFamily="50" charset="-128"/>
                          <a:cs typeface="メイリオ" pitchFamily="50" charset="-128"/>
                        </a:rPr>
                        <a:t>What’s the minimum drop size of sublimation ink,Sb53?</a:t>
                      </a:r>
                      <a:endParaRPr lang="ja-JP" altLang="en-US" sz="11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lang="en-US" altLang="ja-JP" sz="1100" dirty="0" smtClean="0">
                          <a:latin typeface="メイリオ" pitchFamily="50" charset="-128"/>
                          <a:ea typeface="メイリオ" pitchFamily="50" charset="-128"/>
                          <a:cs typeface="メイリオ" pitchFamily="50" charset="-128"/>
                        </a:rPr>
                        <a:t>At the time of release,</a:t>
                      </a:r>
                      <a:r>
                        <a:rPr lang="en-US" altLang="ja-JP" sz="1100" baseline="0" dirty="0" smtClean="0">
                          <a:latin typeface="メイリオ" pitchFamily="50" charset="-128"/>
                          <a:ea typeface="メイリオ" pitchFamily="50" charset="-128"/>
                          <a:cs typeface="メイリオ" pitchFamily="50" charset="-128"/>
                        </a:rPr>
                        <a:t> the minimum drop size is </a:t>
                      </a:r>
                      <a:r>
                        <a:rPr lang="en-US" altLang="ja-JP" sz="1100" dirty="0" smtClean="0">
                          <a:latin typeface="メイリオ" pitchFamily="50" charset="-128"/>
                          <a:ea typeface="メイリオ" pitchFamily="50" charset="-128"/>
                          <a:cs typeface="メイリオ" pitchFamily="50" charset="-128"/>
                        </a:rPr>
                        <a:t>8pl. 4pl </a:t>
                      </a:r>
                      <a:r>
                        <a:rPr lang="en-US" altLang="ja-JP" sz="1100" dirty="0" smtClean="0">
                          <a:latin typeface="メイリオ" pitchFamily="50" charset="-128"/>
                          <a:ea typeface="メイリオ" pitchFamily="50" charset="-128"/>
                          <a:cs typeface="メイリオ" pitchFamily="50" charset="-128"/>
                        </a:rPr>
                        <a:t>is under </a:t>
                      </a:r>
                      <a:r>
                        <a:rPr lang="en-US" altLang="ja-JP" sz="1100" dirty="0" err="1" smtClean="0">
                          <a:latin typeface="メイリオ" pitchFamily="50" charset="-128"/>
                          <a:ea typeface="メイリオ" pitchFamily="50" charset="-128"/>
                          <a:cs typeface="メイリオ" pitchFamily="50" charset="-128"/>
                        </a:rPr>
                        <a:t>consiideration</a:t>
                      </a:r>
                      <a:r>
                        <a:rPr lang="en-US" altLang="ja-JP" sz="1100" dirty="0" smtClean="0">
                          <a:latin typeface="メイリオ" pitchFamily="50" charset="-128"/>
                          <a:ea typeface="メイリオ" pitchFamily="50" charset="-128"/>
                          <a:cs typeface="メイリオ" pitchFamily="50" charset="-128"/>
                        </a:rPr>
                        <a:t>.</a:t>
                      </a:r>
                      <a:endParaRPr lang="ja-JP" altLang="en-US" sz="1100" dirty="0">
                        <a:latin typeface="メイリオ" pitchFamily="50" charset="-128"/>
                        <a:ea typeface="メイリオ" pitchFamily="50" charset="-128"/>
                        <a:cs typeface="メイリオ" pitchFamily="50" charset="-128"/>
                      </a:endParaRPr>
                    </a:p>
                  </a:txBody>
                  <a:tcPr>
                    <a:solidFill>
                      <a:schemeClr val="bg1"/>
                    </a:solidFill>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16</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lang="en-US" altLang="ja-JP" sz="1100" dirty="0" smtClean="0">
                          <a:latin typeface="メイリオ" pitchFamily="50" charset="-128"/>
                          <a:ea typeface="メイリオ" pitchFamily="50" charset="-128"/>
                          <a:cs typeface="メイリオ" pitchFamily="50" charset="-128"/>
                        </a:rPr>
                        <a:t>Can MAPS3 be turned off?</a:t>
                      </a:r>
                      <a:endParaRPr lang="ja-JP" altLang="en-US" sz="11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lang="en-US" altLang="ja-JP" sz="1100" dirty="0" smtClean="0">
                          <a:latin typeface="メイリオ" pitchFamily="50" charset="-128"/>
                          <a:ea typeface="メイリオ" pitchFamily="50" charset="-128"/>
                          <a:cs typeface="メイリオ" pitchFamily="50" charset="-128"/>
                        </a:rPr>
                        <a:t>No,</a:t>
                      </a:r>
                      <a:r>
                        <a:rPr lang="en-US" altLang="ja-JP" sz="1100" baseline="0" dirty="0" smtClean="0">
                          <a:latin typeface="メイリオ" pitchFamily="50" charset="-128"/>
                          <a:ea typeface="メイリオ" pitchFamily="50" charset="-128"/>
                          <a:cs typeface="メイリオ" pitchFamily="50" charset="-128"/>
                        </a:rPr>
                        <a:t> it can’t.</a:t>
                      </a:r>
                      <a:endParaRPr lang="en-US" altLang="ja-JP" sz="1100" dirty="0" smtClean="0">
                        <a:latin typeface="メイリオ" pitchFamily="50" charset="-128"/>
                        <a:ea typeface="メイリオ" pitchFamily="50" charset="-128"/>
                        <a:cs typeface="メイリオ" pitchFamily="50" charset="-128"/>
                      </a:endParaRPr>
                    </a:p>
                  </a:txBody>
                  <a:tcPr>
                    <a:solidFill>
                      <a:schemeClr val="bg1"/>
                    </a:solidFill>
                  </a:tcPr>
                </a:tc>
              </a:tr>
            </a:tbl>
          </a:graphicData>
        </a:graphic>
      </p:graphicFrame>
    </p:spTree>
    <p:extLst>
      <p:ext uri="{BB962C8B-B14F-4D97-AF65-F5344CB8AC3E}">
        <p14:creationId xmlns="" xmlns:p14="http://schemas.microsoft.com/office/powerpoint/2010/main" val="1547995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33</a:t>
            </a:fld>
            <a:endParaRPr lang="ja-JP" altLang="en-US"/>
          </a:p>
        </p:txBody>
      </p:sp>
      <p:graphicFrame>
        <p:nvGraphicFramePr>
          <p:cNvPr id="5" name="表 4"/>
          <p:cNvGraphicFramePr>
            <a:graphicFrameLocks noGrp="1"/>
          </p:cNvGraphicFramePr>
          <p:nvPr>
            <p:extLst>
              <p:ext uri="{D42A27DB-BD31-4B8C-83A1-F6EECF244321}">
                <p14:modId xmlns="" xmlns:p14="http://schemas.microsoft.com/office/powerpoint/2010/main" val="1247131507"/>
              </p:ext>
            </p:extLst>
          </p:nvPr>
        </p:nvGraphicFramePr>
        <p:xfrm>
          <a:off x="194026" y="632908"/>
          <a:ext cx="8424935" cy="5761775"/>
        </p:xfrm>
        <a:graphic>
          <a:graphicData uri="http://schemas.openxmlformats.org/drawingml/2006/table">
            <a:tbl>
              <a:tblPr firstRow="1" bandRow="1">
                <a:tableStyleId>{5940675A-B579-460E-94D1-54222C63F5DA}</a:tableStyleId>
              </a:tblPr>
              <a:tblGrid>
                <a:gridCol w="432048"/>
                <a:gridCol w="3456384"/>
                <a:gridCol w="4536503"/>
              </a:tblGrid>
              <a:tr h="217756">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rPr>
                        <a:t>Questions</a:t>
                      </a:r>
                      <a:endParaRPr kumimoji="1" lang="ja-JP" altLang="en-US" sz="14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400" dirty="0" smtClean="0">
                          <a:latin typeface="メイリオ" pitchFamily="50" charset="-128"/>
                          <a:ea typeface="メイリオ" pitchFamily="50" charset="-128"/>
                          <a:cs typeface="メイリオ" pitchFamily="50" charset="-128"/>
                        </a:rPr>
                        <a:t>Answers</a:t>
                      </a:r>
                      <a:endParaRPr kumimoji="1" lang="ja-JP" altLang="en-US" sz="14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17</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What is the compliant version of RL6?</a:t>
                      </a:r>
                      <a:endParaRPr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Ver.3.0</a:t>
                      </a:r>
                      <a:r>
                        <a:rPr lang="ja-JP" altLang="en-US" sz="1200" baseline="0" dirty="0" smtClean="0">
                          <a:latin typeface="メイリオ" pitchFamily="50" charset="-128"/>
                          <a:ea typeface="メイリオ" pitchFamily="50" charset="-128"/>
                          <a:cs typeface="メイリオ" pitchFamily="50" charset="-128"/>
                        </a:rPr>
                        <a:t> </a:t>
                      </a:r>
                      <a:r>
                        <a:rPr lang="en-US" altLang="ja-JP" sz="1200" baseline="0" dirty="0" smtClean="0">
                          <a:latin typeface="メイリオ" pitchFamily="50" charset="-128"/>
                          <a:ea typeface="メイリオ" pitchFamily="50" charset="-128"/>
                          <a:cs typeface="メイリオ" pitchFamily="50" charset="-128"/>
                        </a:rPr>
                        <a:t>or later</a:t>
                      </a:r>
                      <a:endParaRPr lang="ja-JP" altLang="en-US" sz="12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18</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What is the compliant version of driver?</a:t>
                      </a:r>
                      <a:endParaRPr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Ver.4.0</a:t>
                      </a:r>
                      <a:r>
                        <a:rPr lang="ja-JP" altLang="en-US" sz="1200" baseline="0" dirty="0" smtClean="0">
                          <a:latin typeface="メイリオ" pitchFamily="50" charset="-128"/>
                          <a:ea typeface="メイリオ" pitchFamily="50" charset="-128"/>
                          <a:cs typeface="メイリオ" pitchFamily="50" charset="-128"/>
                        </a:rPr>
                        <a:t> </a:t>
                      </a:r>
                      <a:r>
                        <a:rPr lang="en-US" altLang="ja-JP" sz="1200" baseline="0" dirty="0" smtClean="0">
                          <a:latin typeface="メイリオ" pitchFamily="50" charset="-128"/>
                          <a:ea typeface="メイリオ" pitchFamily="50" charset="-128"/>
                          <a:cs typeface="メイリオ" pitchFamily="50" charset="-128"/>
                        </a:rPr>
                        <a:t>or later</a:t>
                      </a:r>
                      <a:endParaRPr lang="ja-JP" altLang="en-US" sz="12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19</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What is the compliant version of F/W?</a:t>
                      </a:r>
                      <a:endParaRPr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Ver.1.3</a:t>
                      </a:r>
                      <a:r>
                        <a:rPr lang="ja-JP" altLang="en-US" sz="1200" baseline="0" dirty="0" smtClean="0">
                          <a:latin typeface="メイリオ" pitchFamily="50" charset="-128"/>
                          <a:ea typeface="メイリオ" pitchFamily="50" charset="-128"/>
                          <a:cs typeface="メイリオ" pitchFamily="50" charset="-128"/>
                        </a:rPr>
                        <a:t> </a:t>
                      </a:r>
                      <a:r>
                        <a:rPr lang="en-US" altLang="ja-JP" sz="1200" baseline="0" dirty="0" smtClean="0">
                          <a:latin typeface="メイリオ" pitchFamily="50" charset="-128"/>
                          <a:ea typeface="メイリオ" pitchFamily="50" charset="-128"/>
                          <a:cs typeface="メイリオ" pitchFamily="50" charset="-128"/>
                        </a:rPr>
                        <a:t>or later</a:t>
                      </a:r>
                      <a:endParaRPr lang="ja-JP" altLang="en-US" sz="12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20</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What is the compliant version of </a:t>
                      </a:r>
                      <a:r>
                        <a:rPr lang="en-US" altLang="ja-JP" sz="1200" dirty="0" err="1" smtClean="0">
                          <a:latin typeface="メイリオ" pitchFamily="50" charset="-128"/>
                          <a:ea typeface="メイリオ" pitchFamily="50" charset="-128"/>
                          <a:cs typeface="メイリオ" pitchFamily="50" charset="-128"/>
                        </a:rPr>
                        <a:t>MPMⅡ</a:t>
                      </a:r>
                      <a:r>
                        <a:rPr lang="en-US" altLang="ja-JP" sz="1200" dirty="0" smtClean="0">
                          <a:latin typeface="メイリオ" pitchFamily="50" charset="-128"/>
                          <a:ea typeface="メイリオ" pitchFamily="50" charset="-128"/>
                          <a:cs typeface="メイリオ" pitchFamily="50" charset="-128"/>
                        </a:rPr>
                        <a:t>?</a:t>
                      </a:r>
                      <a:endParaRPr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200" dirty="0" smtClean="0">
                          <a:latin typeface="メイリオ" pitchFamily="50" charset="-128"/>
                          <a:ea typeface="メイリオ" pitchFamily="50" charset="-128"/>
                          <a:cs typeface="メイリオ" pitchFamily="50" charset="-128"/>
                        </a:rPr>
                        <a:t>Ver.4.00β3</a:t>
                      </a:r>
                      <a:r>
                        <a:rPr lang="ja-JP" altLang="en-US" sz="1200" baseline="0" dirty="0" smtClean="0">
                          <a:latin typeface="メイリオ" pitchFamily="50" charset="-128"/>
                          <a:ea typeface="メイリオ" pitchFamily="50" charset="-128"/>
                          <a:cs typeface="メイリオ" pitchFamily="50" charset="-128"/>
                        </a:rPr>
                        <a:t> </a:t>
                      </a:r>
                      <a:r>
                        <a:rPr lang="en-US" altLang="ja-JP" sz="1200" baseline="0" dirty="0" smtClean="0">
                          <a:latin typeface="メイリオ" pitchFamily="50" charset="-128"/>
                          <a:ea typeface="メイリオ" pitchFamily="50" charset="-128"/>
                          <a:cs typeface="メイリオ" pitchFamily="50" charset="-128"/>
                        </a:rPr>
                        <a:t>or later</a:t>
                      </a:r>
                      <a:endParaRPr lang="ja-JP" altLang="en-US" sz="12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21</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[About the optional Tension bar]</a:t>
                      </a:r>
                    </a:p>
                    <a:p>
                      <a:r>
                        <a:rPr kumimoji="1" lang="en-US" altLang="ja-JP" sz="1100" dirty="0" smtClean="0">
                          <a:latin typeface="メイリオ" pitchFamily="50" charset="-128"/>
                          <a:ea typeface="メイリオ" pitchFamily="50" charset="-128"/>
                          <a:cs typeface="メイリオ" pitchFamily="50" charset="-128"/>
                        </a:rPr>
                        <a:t>Why does the feeding of the media</a:t>
                      </a:r>
                      <a:r>
                        <a:rPr kumimoji="1" lang="en-US" altLang="ja-JP" sz="1100" baseline="0" dirty="0" smtClean="0">
                          <a:latin typeface="メイリオ" pitchFamily="50" charset="-128"/>
                          <a:ea typeface="メイリオ" pitchFamily="50" charset="-128"/>
                          <a:cs typeface="メイリオ" pitchFamily="50" charset="-128"/>
                        </a:rPr>
                        <a:t> become stable not having t</a:t>
                      </a:r>
                      <a:r>
                        <a:rPr kumimoji="1" lang="en-US" altLang="ja-JP" sz="1100" dirty="0" smtClean="0">
                          <a:latin typeface="メイリオ" pitchFamily="50" charset="-128"/>
                          <a:ea typeface="メイリオ" pitchFamily="50" charset="-128"/>
                          <a:cs typeface="メイリオ" pitchFamily="50" charset="-128"/>
                        </a:rPr>
                        <a:t>he</a:t>
                      </a:r>
                      <a:r>
                        <a:rPr kumimoji="1" lang="en-US" altLang="ja-JP" sz="1100" baseline="0" dirty="0" smtClean="0">
                          <a:latin typeface="メイリオ" pitchFamily="50" charset="-128"/>
                          <a:ea typeface="メイリオ" pitchFamily="50" charset="-128"/>
                          <a:cs typeface="メイリオ" pitchFamily="50" charset="-128"/>
                        </a:rPr>
                        <a:t> tension bar also at the back-side of printer?</a:t>
                      </a:r>
                      <a:endParaRPr kumimoji="1" lang="ja-JP" altLang="en-US" sz="11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It</a:t>
                      </a:r>
                      <a:r>
                        <a:rPr kumimoji="1" lang="en-US" altLang="ja-JP" sz="1100" baseline="0" dirty="0" smtClean="0">
                          <a:latin typeface="メイリオ" pitchFamily="50" charset="-128"/>
                          <a:ea typeface="メイリオ" pitchFamily="50" charset="-128"/>
                          <a:cs typeface="メイリオ" pitchFamily="50" charset="-128"/>
                        </a:rPr>
                        <a:t> is ideal to have tension bar also at the back-side, but;</a:t>
                      </a:r>
                      <a:endParaRPr kumimoji="1" lang="ja-JP" altLang="en-US" sz="1100" dirty="0" smtClean="0">
                        <a:latin typeface="メイリオ" pitchFamily="50" charset="-128"/>
                        <a:ea typeface="メイリオ" pitchFamily="50" charset="-128"/>
                        <a:cs typeface="メイリオ" pitchFamily="50" charset="-128"/>
                      </a:endParaRPr>
                    </a:p>
                    <a:p>
                      <a:r>
                        <a:rPr kumimoji="1" lang="ja-JP" altLang="en-US" sz="110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More effective to have</a:t>
                      </a:r>
                      <a:r>
                        <a:rPr kumimoji="1" lang="en-US" altLang="ja-JP" sz="1100" baseline="0" dirty="0" smtClean="0">
                          <a:latin typeface="メイリオ" pitchFamily="50" charset="-128"/>
                          <a:ea typeface="メイリオ" pitchFamily="50" charset="-128"/>
                          <a:cs typeface="メイリオ" pitchFamily="50" charset="-128"/>
                        </a:rPr>
                        <a:t> the tension bar at the front</a:t>
                      </a:r>
                      <a:endParaRPr kumimoji="1" lang="ja-JP" altLang="en-US" sz="1100" dirty="0" smtClean="0">
                        <a:latin typeface="メイリオ" pitchFamily="50" charset="-128"/>
                        <a:ea typeface="メイリオ" pitchFamily="50" charset="-128"/>
                        <a:cs typeface="メイリオ" pitchFamily="50" charset="-128"/>
                      </a:endParaRPr>
                    </a:p>
                    <a:p>
                      <a:r>
                        <a:rPr kumimoji="1" lang="ja-JP" altLang="en-US" sz="110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Censor</a:t>
                      </a:r>
                      <a:r>
                        <a:rPr kumimoji="1" lang="en-US" altLang="ja-JP" sz="1100" baseline="0" dirty="0" smtClean="0">
                          <a:latin typeface="メイリオ" pitchFamily="50" charset="-128"/>
                          <a:ea typeface="メイリオ" pitchFamily="50" charset="-128"/>
                          <a:cs typeface="メイリオ" pitchFamily="50" charset="-128"/>
                        </a:rPr>
                        <a:t> cannot be incorporated for the feeding.</a:t>
                      </a:r>
                      <a:endParaRPr kumimoji="1" lang="ja-JP" altLang="en-US" sz="11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22</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Does JV300 has common option s with JV33?</a:t>
                      </a:r>
                      <a:endParaRPr kumimoji="1" lang="ja-JP" altLang="en-US" sz="11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No.</a:t>
                      </a:r>
                      <a:endParaRPr kumimoji="1" lang="ja-JP" altLang="en-US" sz="11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23</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How fast does JV300 can print compared to JV33</a:t>
                      </a:r>
                      <a:r>
                        <a:rPr kumimoji="1" lang="ja-JP" altLang="en-US" sz="1100" baseline="0" dirty="0" smtClean="0">
                          <a:latin typeface="メイリオ" pitchFamily="50" charset="-128"/>
                          <a:ea typeface="メイリオ" pitchFamily="50" charset="-128"/>
                          <a:cs typeface="メイリオ" pitchFamily="50" charset="-128"/>
                        </a:rPr>
                        <a:t> </a:t>
                      </a:r>
                      <a:r>
                        <a:rPr kumimoji="1" lang="en-US" altLang="ja-JP" sz="1100" baseline="0" dirty="0" smtClean="0">
                          <a:latin typeface="メイリオ" pitchFamily="50" charset="-128"/>
                          <a:ea typeface="メイリオ" pitchFamily="50" charset="-128"/>
                          <a:cs typeface="メイリオ" pitchFamily="50" charset="-128"/>
                        </a:rPr>
                        <a:t>and </a:t>
                      </a:r>
                      <a:r>
                        <a:rPr kumimoji="1" lang="en-US" altLang="ja-JP" sz="1100" dirty="0" smtClean="0">
                          <a:latin typeface="メイリオ" pitchFamily="50" charset="-128"/>
                          <a:ea typeface="メイリオ" pitchFamily="50" charset="-128"/>
                          <a:cs typeface="メイリオ" pitchFamily="50" charset="-128"/>
                        </a:rPr>
                        <a:t>TS34. </a:t>
                      </a:r>
                    </a:p>
                  </a:txBody>
                  <a:tcPr/>
                </a:tc>
                <a:tc>
                  <a:txBody>
                    <a:bodyPr/>
                    <a:lstStyle/>
                    <a:p>
                      <a:r>
                        <a:rPr kumimoji="1" lang="en-US" altLang="ja-JP" sz="1100" dirty="0" smtClean="0">
                          <a:latin typeface="メイリオ" pitchFamily="50" charset="-128"/>
                          <a:ea typeface="メイリオ" pitchFamily="50" charset="-128"/>
                          <a:cs typeface="メイリオ" pitchFamily="50" charset="-128"/>
                        </a:rPr>
                        <a:t>About 1.7</a:t>
                      </a:r>
                      <a:r>
                        <a:rPr kumimoji="1" lang="ja-JP" altLang="en-US" sz="1100" baseline="0" dirty="0" smtClean="0">
                          <a:latin typeface="メイリオ" pitchFamily="50" charset="-128"/>
                          <a:ea typeface="メイリオ" pitchFamily="50" charset="-128"/>
                          <a:cs typeface="メイリオ" pitchFamily="50" charset="-128"/>
                        </a:rPr>
                        <a:t> </a:t>
                      </a:r>
                      <a:r>
                        <a:rPr kumimoji="1" lang="en-US" altLang="ja-JP" sz="1100" baseline="0" dirty="0" smtClean="0">
                          <a:latin typeface="メイリオ" pitchFamily="50" charset="-128"/>
                          <a:ea typeface="メイリオ" pitchFamily="50" charset="-128"/>
                          <a:cs typeface="メイリオ" pitchFamily="50" charset="-128"/>
                        </a:rPr>
                        <a:t>times faster than JV33.</a:t>
                      </a:r>
                    </a:p>
                    <a:p>
                      <a:r>
                        <a:rPr kumimoji="1" lang="en-US" altLang="ja-JP" sz="1100" baseline="0" dirty="0" smtClean="0">
                          <a:latin typeface="メイリオ" pitchFamily="50" charset="-128"/>
                          <a:ea typeface="メイリオ" pitchFamily="50" charset="-128"/>
                          <a:cs typeface="メイリオ" pitchFamily="50" charset="-128"/>
                        </a:rPr>
                        <a:t>About 1.5 times faster than TS34.</a:t>
                      </a:r>
                      <a:endParaRPr kumimoji="1" lang="en-US" altLang="ja-JP" sz="1100" dirty="0" smtClean="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24</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Can</a:t>
                      </a:r>
                      <a:r>
                        <a:rPr kumimoji="1" lang="en-US" altLang="ja-JP" sz="1100" baseline="0" dirty="0" smtClean="0">
                          <a:latin typeface="メイリオ" pitchFamily="50" charset="-128"/>
                          <a:ea typeface="メイリオ" pitchFamily="50" charset="-128"/>
                          <a:cs typeface="メイリオ" pitchFamily="50" charset="-128"/>
                        </a:rPr>
                        <a:t> drop sizes be selected by user?</a:t>
                      </a:r>
                      <a:endParaRPr kumimoji="1" lang="ja-JP" altLang="en-US" sz="1100" dirty="0" smtClean="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No. The best combination of the drop</a:t>
                      </a:r>
                      <a:r>
                        <a:rPr kumimoji="1" lang="en-US" altLang="ja-JP" sz="1100" baseline="0" dirty="0" smtClean="0">
                          <a:latin typeface="メイリオ" pitchFamily="50" charset="-128"/>
                          <a:ea typeface="メイリオ" pitchFamily="50" charset="-128"/>
                          <a:cs typeface="メイリオ" pitchFamily="50" charset="-128"/>
                        </a:rPr>
                        <a:t> sizes are selected by </a:t>
                      </a:r>
                      <a:r>
                        <a:rPr kumimoji="1" lang="en-US" altLang="ja-JP" sz="1100" baseline="0" dirty="0" err="1" smtClean="0">
                          <a:latin typeface="メイリオ" pitchFamily="50" charset="-128"/>
                          <a:ea typeface="メイリオ" pitchFamily="50" charset="-128"/>
                          <a:cs typeface="メイリオ" pitchFamily="50" charset="-128"/>
                        </a:rPr>
                        <a:t>Mimaki</a:t>
                      </a:r>
                      <a:r>
                        <a:rPr kumimoji="1" lang="en-US" altLang="ja-JP" sz="1100" baseline="0" dirty="0" smtClean="0">
                          <a:latin typeface="メイリオ" pitchFamily="50" charset="-128"/>
                          <a:ea typeface="メイリオ" pitchFamily="50" charset="-128"/>
                          <a:cs typeface="メイリオ" pitchFamily="50" charset="-128"/>
                        </a:rPr>
                        <a:t> HQ for each ink type and each resolution. The combination is fixed, so user cannot customize .</a:t>
                      </a:r>
                      <a:endParaRPr kumimoji="1" lang="ja-JP" altLang="en-US" sz="11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25</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lang="en-US" altLang="ja-JP" sz="1100" dirty="0" smtClean="0">
                          <a:latin typeface="メイリオ" pitchFamily="50" charset="-128"/>
                          <a:ea typeface="メイリオ" pitchFamily="50" charset="-128"/>
                          <a:cs typeface="メイリオ" pitchFamily="50" charset="-128"/>
                        </a:rPr>
                        <a:t>How much does the drying of ink improve by using the Top Blower?</a:t>
                      </a:r>
                      <a:endParaRPr lang="ja-JP" altLang="en-US" sz="1100" dirty="0">
                        <a:latin typeface="メイリオ" pitchFamily="50" charset="-128"/>
                        <a:ea typeface="メイリオ" pitchFamily="50" charset="-128"/>
                        <a:cs typeface="メイリオ" pitchFamily="50" charset="-128"/>
                      </a:endParaRPr>
                    </a:p>
                  </a:txBody>
                  <a:tcPr/>
                </a:tc>
                <a:tc>
                  <a:txBody>
                    <a:bodyPr/>
                    <a:lstStyle/>
                    <a:p>
                      <a:r>
                        <a:rPr lang="en-US" altLang="ja-JP" sz="1100" dirty="0" smtClean="0">
                          <a:latin typeface="メイリオ" pitchFamily="50" charset="-128"/>
                          <a:ea typeface="メイリオ" pitchFamily="50" charset="-128"/>
                          <a:cs typeface="メイリオ" pitchFamily="50" charset="-128"/>
                        </a:rPr>
                        <a:t>Of course the drying of the ink is improved,</a:t>
                      </a:r>
                      <a:r>
                        <a:rPr lang="en-US" altLang="ja-JP" sz="1100" baseline="0" dirty="0" smtClean="0">
                          <a:latin typeface="メイリオ" pitchFamily="50" charset="-128"/>
                          <a:ea typeface="メイリオ" pitchFamily="50" charset="-128"/>
                          <a:cs typeface="メイリオ" pitchFamily="50" charset="-128"/>
                        </a:rPr>
                        <a:t> but t</a:t>
                      </a:r>
                      <a:r>
                        <a:rPr lang="en-US" altLang="ja-JP" sz="1100" dirty="0" smtClean="0">
                          <a:latin typeface="メイリオ" pitchFamily="50" charset="-128"/>
                          <a:ea typeface="メイリオ" pitchFamily="50" charset="-128"/>
                          <a:cs typeface="メイリオ" pitchFamily="50" charset="-128"/>
                        </a:rPr>
                        <a:t>he main role of the Top Blower is to control the dot</a:t>
                      </a:r>
                      <a:r>
                        <a:rPr lang="en-US" altLang="ja-JP" sz="1100" baseline="0" dirty="0" smtClean="0">
                          <a:latin typeface="メイリオ" pitchFamily="50" charset="-128"/>
                          <a:ea typeface="メイリオ" pitchFamily="50" charset="-128"/>
                          <a:cs typeface="メイリオ" pitchFamily="50" charset="-128"/>
                        </a:rPr>
                        <a:t> sizes.</a:t>
                      </a:r>
                    </a:p>
                    <a:p>
                      <a:endParaRPr lang="ja-JP" altLang="en-US" sz="11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26</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What is the minimum drop size using</a:t>
                      </a:r>
                      <a:r>
                        <a:rPr kumimoji="1" lang="en-US" altLang="ja-JP" sz="1100" baseline="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BS3?</a:t>
                      </a:r>
                    </a:p>
                    <a:p>
                      <a:r>
                        <a:rPr kumimoji="1" lang="en-US" altLang="ja-JP" sz="1100" dirty="0" smtClean="0">
                          <a:latin typeface="メイリオ" pitchFamily="50" charset="-128"/>
                          <a:ea typeface="メイリオ" pitchFamily="50" charset="-128"/>
                          <a:cs typeface="メイリオ" pitchFamily="50" charset="-128"/>
                        </a:rPr>
                        <a:t>Can 4pl be used for BS3?</a:t>
                      </a:r>
                      <a:endParaRPr kumimoji="1" lang="ja-JP" altLang="en-US" sz="1100" dirty="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The minimum drop size for</a:t>
                      </a:r>
                      <a:r>
                        <a:rPr kumimoji="1" lang="en-US" altLang="ja-JP" sz="1100" baseline="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BS3 is 7pl. For</a:t>
                      </a:r>
                      <a:r>
                        <a:rPr kumimoji="1" lang="en-US" altLang="ja-JP" sz="1100" baseline="0" dirty="0" smtClean="0">
                          <a:latin typeface="メイリオ" pitchFamily="50" charset="-128"/>
                          <a:ea typeface="メイリオ" pitchFamily="50" charset="-128"/>
                          <a:cs typeface="メイリオ" pitchFamily="50" charset="-128"/>
                        </a:rPr>
                        <a:t> the stable ink </a:t>
                      </a:r>
                      <a:r>
                        <a:rPr kumimoji="1" lang="en-US" altLang="ja-JP" sz="1100" dirty="0" smtClean="0">
                          <a:latin typeface="メイリオ" pitchFamily="50" charset="-128"/>
                          <a:ea typeface="メイリオ" pitchFamily="50" charset="-128"/>
                          <a:cs typeface="メイリオ" pitchFamily="50" charset="-128"/>
                        </a:rPr>
                        <a:t>ejection, the drop</a:t>
                      </a:r>
                      <a:r>
                        <a:rPr kumimoji="1" lang="en-US" altLang="ja-JP" sz="1100" baseline="0" dirty="0" smtClean="0">
                          <a:latin typeface="メイリオ" pitchFamily="50" charset="-128"/>
                          <a:ea typeface="メイリオ" pitchFamily="50" charset="-128"/>
                          <a:cs typeface="メイリオ" pitchFamily="50" charset="-128"/>
                        </a:rPr>
                        <a:t> size</a:t>
                      </a:r>
                      <a:r>
                        <a:rPr kumimoji="1" lang="en-US" altLang="ja-JP" sz="1100" dirty="0" smtClean="0">
                          <a:latin typeface="メイリオ" pitchFamily="50" charset="-128"/>
                          <a:ea typeface="メイリオ" pitchFamily="50" charset="-128"/>
                          <a:cs typeface="メイリオ" pitchFamily="50" charset="-128"/>
                        </a:rPr>
                        <a:t> of  4pl is not used.</a:t>
                      </a:r>
                      <a:endParaRPr kumimoji="1" lang="ja-JP" altLang="en-US" sz="1100" dirty="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27</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メイリオ" pitchFamily="50" charset="-128"/>
                          <a:ea typeface="メイリオ" pitchFamily="50" charset="-128"/>
                          <a:cs typeface="メイリオ" pitchFamily="50" charset="-128"/>
                        </a:rPr>
                        <a:t>When one of the print head broken, can print be continued only using the</a:t>
                      </a:r>
                      <a:r>
                        <a:rPr kumimoji="1" lang="en-US" altLang="ja-JP" sz="1100" baseline="0" dirty="0" smtClean="0">
                          <a:latin typeface="メイリオ" pitchFamily="50" charset="-128"/>
                          <a:ea typeface="メイリオ" pitchFamily="50" charset="-128"/>
                          <a:cs typeface="メイリオ" pitchFamily="50" charset="-128"/>
                        </a:rPr>
                        <a:t> other print head?</a:t>
                      </a:r>
                      <a:endParaRPr kumimoji="1" lang="ja-JP" altLang="en-US" sz="1100" dirty="0" smtClean="0">
                        <a:latin typeface="メイリオ" pitchFamily="50" charset="-128"/>
                        <a:ea typeface="メイリオ" pitchFamily="50" charset="-128"/>
                        <a:cs typeface="メイリオ"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メイリオ" pitchFamily="50" charset="-128"/>
                          <a:ea typeface="メイリオ" pitchFamily="50" charset="-128"/>
                          <a:cs typeface="メイリオ" pitchFamily="50" charset="-128"/>
                        </a:rPr>
                        <a:t>Yes. It</a:t>
                      </a:r>
                      <a:r>
                        <a:rPr kumimoji="1" lang="en-US" altLang="ja-JP" sz="1100" baseline="0" dirty="0" smtClean="0">
                          <a:latin typeface="メイリオ" pitchFamily="50" charset="-128"/>
                          <a:ea typeface="メイリオ" pitchFamily="50" charset="-128"/>
                          <a:cs typeface="メイリオ" pitchFamily="50" charset="-128"/>
                        </a:rPr>
                        <a:t> will be available in June.</a:t>
                      </a:r>
                      <a:endParaRPr kumimoji="1" lang="ja-JP" altLang="en-US" sz="1100" dirty="0" smtClean="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28</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メイリオ" pitchFamily="50" charset="-128"/>
                          <a:ea typeface="メイリオ" pitchFamily="50" charset="-128"/>
                          <a:cs typeface="メイリオ" pitchFamily="50" charset="-128"/>
                        </a:rPr>
                        <a:t>Can</a:t>
                      </a:r>
                      <a:r>
                        <a:rPr kumimoji="1" lang="en-US" altLang="ja-JP" sz="1100" baseline="0" dirty="0" smtClean="0">
                          <a:latin typeface="メイリオ" pitchFamily="50" charset="-128"/>
                          <a:ea typeface="メイリオ" pitchFamily="50" charset="-128"/>
                          <a:cs typeface="メイリオ" pitchFamily="50" charset="-128"/>
                        </a:rPr>
                        <a:t> ink type be changed?</a:t>
                      </a:r>
                      <a:endParaRPr kumimoji="1" lang="ja-JP" altLang="en-US" sz="1100" dirty="0" smtClean="0">
                        <a:latin typeface="メイリオ" pitchFamily="50" charset="-128"/>
                        <a:ea typeface="メイリオ" pitchFamily="50" charset="-128"/>
                        <a:cs typeface="メイリオ" pitchFamily="50" charset="-128"/>
                      </a:endParaRPr>
                    </a:p>
                  </a:txBody>
                  <a:tcPr/>
                </a:tc>
                <a:tc>
                  <a:txBody>
                    <a:bodyPr/>
                    <a:lstStyle/>
                    <a:p>
                      <a:r>
                        <a:rPr kumimoji="1" lang="en-US" altLang="ja-JP" sz="1100" dirty="0" smtClean="0">
                          <a:latin typeface="メイリオ" pitchFamily="50" charset="-128"/>
                          <a:ea typeface="メイリオ" pitchFamily="50" charset="-128"/>
                          <a:cs typeface="メイリオ" pitchFamily="50" charset="-128"/>
                        </a:rPr>
                        <a:t>No</a:t>
                      </a:r>
                      <a:r>
                        <a:rPr kumimoji="1" lang="en-US" altLang="ja-JP" sz="1100" baseline="0" dirty="0" smtClean="0">
                          <a:latin typeface="メイリオ" pitchFamily="50" charset="-128"/>
                          <a:ea typeface="メイリオ" pitchFamily="50" charset="-128"/>
                          <a:cs typeface="メイリオ" pitchFamily="50" charset="-128"/>
                        </a:rPr>
                        <a:t> it cannot. The ink set can be changed in the cases below.</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メイリオ" pitchFamily="50" charset="-128"/>
                          <a:ea typeface="メイリオ" pitchFamily="50" charset="-128"/>
                          <a:cs typeface="メイリオ" pitchFamily="50" charset="-128"/>
                        </a:rPr>
                        <a:t>SS21:4C⇔8C</a:t>
                      </a:r>
                      <a:r>
                        <a:rPr kumimoji="1" lang="ja-JP" altLang="en-US" sz="1100" baseline="0" dirty="0" smtClean="0">
                          <a:latin typeface="メイリオ" pitchFamily="50" charset="-128"/>
                          <a:ea typeface="メイリオ" pitchFamily="50" charset="-128"/>
                          <a:cs typeface="メイリオ" pitchFamily="50" charset="-128"/>
                        </a:rPr>
                        <a:t>    </a:t>
                      </a:r>
                      <a:r>
                        <a:rPr kumimoji="1" lang="en-US" altLang="ja-JP" sz="1100" dirty="0" smtClean="0">
                          <a:latin typeface="メイリオ" pitchFamily="50" charset="-128"/>
                          <a:ea typeface="メイリオ" pitchFamily="50" charset="-128"/>
                          <a:cs typeface="メイリオ" pitchFamily="50" charset="-128"/>
                        </a:rPr>
                        <a:t>Sb53:4C⇔6C</a:t>
                      </a:r>
                      <a:endParaRPr kumimoji="1" lang="ja-JP" altLang="en-US" sz="1100" dirty="0" smtClean="0">
                        <a:latin typeface="メイリオ" pitchFamily="50" charset="-128"/>
                        <a:ea typeface="メイリオ" pitchFamily="50" charset="-128"/>
                        <a:cs typeface="メイリオ" pitchFamily="50" charset="-128"/>
                      </a:endParaRPr>
                    </a:p>
                  </a:txBody>
                  <a:tcPr/>
                </a:tc>
              </a:tr>
              <a:tr h="274531">
                <a:tc>
                  <a:txBody>
                    <a:bodyPr/>
                    <a:lstStyle/>
                    <a:p>
                      <a:pPr algn="ctr"/>
                      <a:r>
                        <a:rPr kumimoji="1" lang="en-US" altLang="ja-JP" sz="1200" dirty="0" smtClean="0">
                          <a:latin typeface="メイリオ" pitchFamily="50" charset="-128"/>
                          <a:ea typeface="メイリオ" pitchFamily="50" charset="-128"/>
                          <a:cs typeface="メイリオ" pitchFamily="50" charset="-128"/>
                        </a:rPr>
                        <a:t>29</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kern="1200" dirty="0" smtClean="0">
                          <a:solidFill>
                            <a:schemeClr val="tx1"/>
                          </a:solidFill>
                          <a:latin typeface="+mn-lt"/>
                          <a:ea typeface="+mn-ea"/>
                          <a:cs typeface="+mn-cs"/>
                        </a:rPr>
                        <a:t>What is the height of the JV300 printer with the MBIS attached?</a:t>
                      </a:r>
                      <a:endParaRPr kumimoji="1" lang="ja-JP" altLang="en-US" sz="1100" dirty="0" smtClean="0">
                        <a:latin typeface="メイリオ" pitchFamily="50" charset="-128"/>
                        <a:ea typeface="メイリオ" pitchFamily="50" charset="-128"/>
                        <a:cs typeface="メイリオ"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メイリオ" pitchFamily="50" charset="-128"/>
                          <a:ea typeface="メイリオ" pitchFamily="50" charset="-128"/>
                          <a:cs typeface="メイリオ" pitchFamily="50" charset="-128"/>
                        </a:rPr>
                        <a:t>1,845mm</a:t>
                      </a:r>
                      <a:endParaRPr kumimoji="1" lang="ja-JP" altLang="en-US" sz="1100" dirty="0" smtClean="0">
                        <a:latin typeface="メイリオ" pitchFamily="50" charset="-128"/>
                        <a:ea typeface="メイリオ" pitchFamily="50" charset="-128"/>
                        <a:cs typeface="メイリオ" pitchFamily="50" charset="-128"/>
                      </a:endParaRPr>
                    </a:p>
                  </a:txBody>
                  <a:tcPr/>
                </a:tc>
              </a:tr>
            </a:tbl>
          </a:graphicData>
        </a:graphic>
      </p:graphicFrame>
      <p:sp>
        <p:nvSpPr>
          <p:cNvPr id="7" name="タイトル 1"/>
          <p:cNvSpPr>
            <a:spLocks noGrp="1"/>
          </p:cNvSpPr>
          <p:nvPr>
            <p:ph type="title"/>
          </p:nvPr>
        </p:nvSpPr>
        <p:spPr>
          <a:xfrm>
            <a:off x="323528" y="44624"/>
            <a:ext cx="8820472" cy="562074"/>
          </a:xfrm>
        </p:spPr>
        <p:txBody>
          <a:bodyPr>
            <a:normAutofit fontScale="90000"/>
          </a:bodyPr>
          <a:lstStyle/>
          <a:p>
            <a:r>
              <a:rPr kumimoji="1" lang="en-US" altLang="ja-JP" dirty="0" smtClean="0"/>
              <a:t>FAQ</a:t>
            </a:r>
            <a:r>
              <a:rPr lang="ja-JP" altLang="en-US" dirty="0" smtClean="0"/>
              <a:t>②</a:t>
            </a:r>
            <a:r>
              <a:rPr lang="ja-JP" altLang="en-US" sz="3200" cap="none" dirty="0" smtClean="0">
                <a:solidFill>
                  <a:srgbClr val="FF0000"/>
                </a:solidFill>
                <a:latin typeface="メイリオ" pitchFamily="50" charset="-128"/>
                <a:ea typeface="メイリオ" pitchFamily="50" charset="-128"/>
                <a:cs typeface="メイリオ" pitchFamily="50" charset="-128"/>
              </a:rPr>
              <a:t>　　　　　</a:t>
            </a:r>
            <a:r>
              <a:rPr lang="en-US" altLang="ja-JP" sz="3200" cap="none" dirty="0" smtClean="0">
                <a:solidFill>
                  <a:srgbClr val="FF0000"/>
                </a:solidFill>
                <a:latin typeface="メイリオ" pitchFamily="50" charset="-128"/>
                <a:ea typeface="メイリオ" pitchFamily="50" charset="-128"/>
                <a:cs typeface="メイリオ" pitchFamily="50" charset="-128"/>
              </a:rPr>
              <a:t> Do not disclose this page</a:t>
            </a:r>
            <a:endParaRPr kumimoji="1" lang="ja-JP" altLang="en-US" dirty="0"/>
          </a:p>
        </p:txBody>
      </p:sp>
    </p:spTree>
    <p:extLst>
      <p:ext uri="{BB962C8B-B14F-4D97-AF65-F5344CB8AC3E}">
        <p14:creationId xmlns="" xmlns:p14="http://schemas.microsoft.com/office/powerpoint/2010/main" val="236057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8136904" cy="562074"/>
          </a:xfrm>
        </p:spPr>
        <p:txBody>
          <a:bodyPr anchor="ctr">
            <a:noAutofit/>
          </a:bodyPr>
          <a:lstStyle/>
          <a:p>
            <a:r>
              <a:rPr lang="en-US" altLang="ja-JP" sz="3200" cap="none" dirty="0" smtClean="0">
                <a:latin typeface="メイリオ" pitchFamily="50" charset="-128"/>
                <a:ea typeface="メイリオ" pitchFamily="50" charset="-128"/>
                <a:cs typeface="メイリオ" pitchFamily="50" charset="-128"/>
              </a:rPr>
              <a:t>Revision History  </a:t>
            </a:r>
            <a:r>
              <a:rPr lang="en-US" altLang="ja-JP" sz="2400" cap="none" dirty="0" smtClean="0">
                <a:solidFill>
                  <a:srgbClr val="FF0000"/>
                </a:solidFill>
                <a:latin typeface="メイリオ" pitchFamily="50" charset="-128"/>
                <a:ea typeface="メイリオ" pitchFamily="50" charset="-128"/>
                <a:cs typeface="メイリオ" pitchFamily="50" charset="-128"/>
              </a:rPr>
              <a:t>Do not disclose this page</a:t>
            </a:r>
            <a:endParaRPr kumimoji="1" lang="ja-JP" altLang="en-US" sz="2400" cap="none" baseline="30000" dirty="0">
              <a:solidFill>
                <a:srgbClr val="FF0000"/>
              </a:solidFill>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34</a:t>
            </a:fld>
            <a:endParaRPr lang="ja-JP" altLang="en-US"/>
          </a:p>
        </p:txBody>
      </p:sp>
      <p:graphicFrame>
        <p:nvGraphicFramePr>
          <p:cNvPr id="5" name="表 4"/>
          <p:cNvGraphicFramePr>
            <a:graphicFrameLocks noGrp="1"/>
          </p:cNvGraphicFramePr>
          <p:nvPr/>
        </p:nvGraphicFramePr>
        <p:xfrm>
          <a:off x="250958" y="523448"/>
          <a:ext cx="8280919" cy="6217920"/>
        </p:xfrm>
        <a:graphic>
          <a:graphicData uri="http://schemas.openxmlformats.org/drawingml/2006/table">
            <a:tbl>
              <a:tblPr firstRow="1" bandRow="1">
                <a:tableStyleId>{5940675A-B579-460E-94D1-54222C63F5DA}</a:tableStyleId>
              </a:tblPr>
              <a:tblGrid>
                <a:gridCol w="648072"/>
                <a:gridCol w="864096"/>
                <a:gridCol w="4320480"/>
                <a:gridCol w="2448271"/>
              </a:tblGrid>
              <a:tr h="250814">
                <a:tc>
                  <a:txBody>
                    <a:bodyPr/>
                    <a:lstStyle/>
                    <a:p>
                      <a:pPr algn="ctr"/>
                      <a:r>
                        <a:rPr kumimoji="1" lang="en-US" altLang="ja-JP" sz="1200" dirty="0" err="1" smtClean="0">
                          <a:latin typeface="メイリオ" pitchFamily="50" charset="-128"/>
                          <a:ea typeface="メイリオ" pitchFamily="50" charset="-128"/>
                          <a:cs typeface="メイリオ" pitchFamily="50" charset="-128"/>
                        </a:rPr>
                        <a:t>Ver</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Date</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Content</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Drafter</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300977">
                <a:tc>
                  <a:txBody>
                    <a:bodyPr/>
                    <a:lstStyle/>
                    <a:p>
                      <a:r>
                        <a:rPr lang="en-US" altLang="ja-JP" sz="1200" strike="sngStrike" dirty="0" smtClean="0"/>
                        <a:t>1.0</a:t>
                      </a:r>
                      <a:endParaRPr lang="ja-JP" altLang="en-US" sz="1200" strike="sngStrike" dirty="0"/>
                    </a:p>
                  </a:txBody>
                  <a:tcPr>
                    <a:solidFill>
                      <a:schemeClr val="bg1"/>
                    </a:solidFill>
                  </a:tcPr>
                </a:tc>
                <a:tc>
                  <a:txBody>
                    <a:bodyPr/>
                    <a:lstStyle/>
                    <a:p>
                      <a:pPr algn="ctr"/>
                      <a:r>
                        <a:rPr kumimoji="1" lang="en-US" altLang="ja-JP" sz="1200" strike="sngStrike" dirty="0" smtClean="0">
                          <a:latin typeface="メイリオ" pitchFamily="50" charset="-128"/>
                          <a:ea typeface="メイリオ" pitchFamily="50" charset="-128"/>
                          <a:cs typeface="メイリオ" pitchFamily="50" charset="-128"/>
                        </a:rPr>
                        <a:t>4/18</a:t>
                      </a:r>
                      <a:endParaRPr kumimoji="1" lang="ja-JP" altLang="en-US" sz="1200" strike="sngStrike"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strike="sngStrike" dirty="0" smtClean="0">
                          <a:latin typeface="メイリオ" pitchFamily="50" charset="-128"/>
                          <a:ea typeface="メイリオ" pitchFamily="50" charset="-128"/>
                          <a:cs typeface="メイリオ" pitchFamily="50" charset="-128"/>
                        </a:rPr>
                        <a:t>Preliminary</a:t>
                      </a:r>
                      <a:r>
                        <a:rPr kumimoji="1" lang="en-US" altLang="ja-JP" sz="1200" strike="sngStrike" baseline="0" dirty="0" smtClean="0">
                          <a:latin typeface="メイリオ" pitchFamily="50" charset="-128"/>
                          <a:ea typeface="メイリオ" pitchFamily="50" charset="-128"/>
                          <a:cs typeface="メイリオ" pitchFamily="50" charset="-128"/>
                        </a:rPr>
                        <a:t> version issued.</a:t>
                      </a:r>
                      <a:endParaRPr kumimoji="1" lang="ja-JP" altLang="en-US" sz="1200" strike="sngStrike"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strike="sngStrike" dirty="0" smtClean="0">
                          <a:latin typeface="メイリオ" pitchFamily="50" charset="-128"/>
                          <a:ea typeface="メイリオ" pitchFamily="50" charset="-128"/>
                          <a:cs typeface="メイリオ" pitchFamily="50" charset="-128"/>
                        </a:rPr>
                        <a:t>Global Marketing Dept.</a:t>
                      </a:r>
                    </a:p>
                    <a:p>
                      <a:r>
                        <a:rPr kumimoji="1" lang="en-US" altLang="ja-JP" sz="1200" strike="sngStrike" baseline="0" dirty="0" err="1" smtClean="0">
                          <a:latin typeface="メイリオ" pitchFamily="50" charset="-128"/>
                          <a:ea typeface="メイリオ" pitchFamily="50" charset="-128"/>
                          <a:cs typeface="メイリオ" pitchFamily="50" charset="-128"/>
                        </a:rPr>
                        <a:t>Ryosuke</a:t>
                      </a:r>
                      <a:r>
                        <a:rPr kumimoji="1" lang="en-US" altLang="ja-JP" sz="1200" strike="sngStrike" baseline="0" dirty="0" smtClean="0">
                          <a:latin typeface="メイリオ" pitchFamily="50" charset="-128"/>
                          <a:ea typeface="メイリオ" pitchFamily="50" charset="-128"/>
                          <a:cs typeface="メイリオ" pitchFamily="50" charset="-128"/>
                        </a:rPr>
                        <a:t> Nakayama</a:t>
                      </a:r>
                    </a:p>
                  </a:txBody>
                  <a:tcPr>
                    <a:solidFill>
                      <a:schemeClr val="bg1"/>
                    </a:solidFill>
                  </a:tcPr>
                </a:tc>
              </a:tr>
              <a:tr h="300977">
                <a:tc>
                  <a:txBody>
                    <a:bodyPr/>
                    <a:lstStyle/>
                    <a:p>
                      <a:r>
                        <a:rPr lang="en-US" altLang="ja-JP" sz="1200" strike="sngStrike" dirty="0" smtClean="0"/>
                        <a:t>1.1</a:t>
                      </a:r>
                      <a:endParaRPr lang="ja-JP" altLang="en-US" sz="1200" strike="sngStrike" dirty="0"/>
                    </a:p>
                  </a:txBody>
                  <a:tcPr>
                    <a:solidFill>
                      <a:schemeClr val="bg1"/>
                    </a:solidFill>
                  </a:tcPr>
                </a:tc>
                <a:tc>
                  <a:txBody>
                    <a:bodyPr/>
                    <a:lstStyle/>
                    <a:p>
                      <a:pPr algn="ctr"/>
                      <a:r>
                        <a:rPr kumimoji="1" lang="en-US" altLang="ja-JP" sz="1200" strike="sngStrike" dirty="0" smtClean="0">
                          <a:latin typeface="メイリオ" pitchFamily="50" charset="-128"/>
                          <a:ea typeface="メイリオ" pitchFamily="50" charset="-128"/>
                          <a:cs typeface="メイリオ" pitchFamily="50" charset="-128"/>
                        </a:rPr>
                        <a:t>4/22</a:t>
                      </a:r>
                      <a:endParaRPr kumimoji="1" lang="ja-JP" altLang="en-US" sz="1200" strike="sngStrike"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strike="sngStrike" dirty="0" smtClean="0">
                          <a:latin typeface="メイリオ" pitchFamily="50" charset="-128"/>
                          <a:ea typeface="メイリオ" pitchFamily="50" charset="-128"/>
                          <a:cs typeface="メイリオ" pitchFamily="50" charset="-128"/>
                        </a:rPr>
                        <a:t>P7 The resolution</a:t>
                      </a:r>
                      <a:r>
                        <a:rPr kumimoji="1" lang="en-US" altLang="ja-JP" sz="1200" strike="sngStrike" baseline="0" dirty="0" smtClean="0">
                          <a:latin typeface="メイリオ" pitchFamily="50" charset="-128"/>
                          <a:ea typeface="メイリオ" pitchFamily="50" charset="-128"/>
                          <a:cs typeface="メイリオ" pitchFamily="50" charset="-128"/>
                        </a:rPr>
                        <a:t> of the draft</a:t>
                      </a:r>
                      <a:r>
                        <a:rPr kumimoji="1" lang="en-US" altLang="ja-JP" sz="1200" strike="sngStrike" dirty="0" smtClean="0">
                          <a:latin typeface="メイリオ" pitchFamily="50" charset="-128"/>
                          <a:ea typeface="メイリオ" pitchFamily="50" charset="-128"/>
                          <a:cs typeface="メイリオ" pitchFamily="50" charset="-128"/>
                        </a:rPr>
                        <a:t> mode of PVC(4C) is modified.</a:t>
                      </a:r>
                      <a:endParaRPr kumimoji="1" lang="ja-JP" altLang="en-US" sz="1200" strike="sngStrike"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strike="sngStrike" dirty="0" smtClean="0">
                          <a:latin typeface="メイリオ" pitchFamily="50" charset="-128"/>
                          <a:ea typeface="メイリオ" pitchFamily="50" charset="-128"/>
                          <a:cs typeface="メイリオ" pitchFamily="50" charset="-128"/>
                        </a:rPr>
                        <a:t>Global Marketing Dept.</a:t>
                      </a:r>
                    </a:p>
                    <a:p>
                      <a:r>
                        <a:rPr kumimoji="1" lang="en-US" altLang="ja-JP" sz="1200" strike="sngStrike" baseline="0" dirty="0" err="1" smtClean="0">
                          <a:latin typeface="メイリオ" pitchFamily="50" charset="-128"/>
                          <a:ea typeface="メイリオ" pitchFamily="50" charset="-128"/>
                          <a:cs typeface="メイリオ" pitchFamily="50" charset="-128"/>
                        </a:rPr>
                        <a:t>Ryosuke</a:t>
                      </a:r>
                      <a:r>
                        <a:rPr kumimoji="1" lang="en-US" altLang="ja-JP" sz="1200" strike="sngStrike" baseline="0" dirty="0" smtClean="0">
                          <a:latin typeface="メイリオ" pitchFamily="50" charset="-128"/>
                          <a:ea typeface="メイリオ" pitchFamily="50" charset="-128"/>
                          <a:cs typeface="メイリオ" pitchFamily="50" charset="-128"/>
                        </a:rPr>
                        <a:t> Nakayama</a:t>
                      </a:r>
                    </a:p>
                  </a:txBody>
                  <a:tcPr>
                    <a:solidFill>
                      <a:schemeClr val="bg1"/>
                    </a:solidFill>
                  </a:tcPr>
                </a:tc>
              </a:tr>
              <a:tr h="300977">
                <a:tc>
                  <a:txBody>
                    <a:bodyPr/>
                    <a:lstStyle/>
                    <a:p>
                      <a:pPr algn="ctr"/>
                      <a:r>
                        <a:rPr lang="en-US" altLang="ja-JP" sz="1200" dirty="0" smtClean="0"/>
                        <a:t>0.1</a:t>
                      </a:r>
                      <a:r>
                        <a:rPr lang="ja-JP" altLang="en-US" sz="1200" dirty="0" smtClean="0"/>
                        <a:t>－</a:t>
                      </a:r>
                      <a:r>
                        <a:rPr lang="en-US" altLang="ja-JP" sz="1200" dirty="0" smtClean="0"/>
                        <a:t>0.7</a:t>
                      </a:r>
                      <a:endParaRPr lang="ja-JP" altLang="en-US" sz="1200" dirty="0"/>
                    </a:p>
                  </a:txBody>
                  <a:tcPr>
                    <a:solidFill>
                      <a:schemeClr val="bg1"/>
                    </a:solidFill>
                  </a:tcPr>
                </a:tc>
                <a:tc>
                  <a:txBody>
                    <a:bodyPr/>
                    <a:lstStyle/>
                    <a:p>
                      <a:pPr algn="ctr"/>
                      <a:endParaRPr kumimoji="1" lang="en-US" altLang="ja-JP" sz="1200" dirty="0" smtClean="0">
                        <a:latin typeface="メイリオ" pitchFamily="50" charset="-128"/>
                        <a:ea typeface="メイリオ" pitchFamily="50" charset="-128"/>
                        <a:cs typeface="メイリオ" pitchFamily="50" charset="-128"/>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strike="noStrike" dirty="0" smtClean="0">
                          <a:latin typeface="メイリオ" pitchFamily="50" charset="-128"/>
                          <a:ea typeface="メイリオ" pitchFamily="50" charset="-128"/>
                          <a:cs typeface="メイリオ" pitchFamily="50" charset="-128"/>
                        </a:rPr>
                        <a:t>Preliminary</a:t>
                      </a:r>
                      <a:r>
                        <a:rPr kumimoji="1" lang="en-US" altLang="ja-JP" sz="1200" strike="noStrike" baseline="0" dirty="0" smtClean="0">
                          <a:latin typeface="メイリオ" pitchFamily="50" charset="-128"/>
                          <a:ea typeface="メイリオ" pitchFamily="50" charset="-128"/>
                          <a:cs typeface="メイリオ" pitchFamily="50" charset="-128"/>
                        </a:rPr>
                        <a:t> version issued.</a:t>
                      </a:r>
                      <a:endParaRPr kumimoji="1" lang="ja-JP" altLang="en-US" sz="1200" strike="noStrike" dirty="0" smtClean="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 Dept.</a:t>
                      </a:r>
                    </a:p>
                    <a:p>
                      <a:r>
                        <a:rPr kumimoji="1" lang="en-US" altLang="ja-JP" sz="1200" baseline="0" dirty="0" err="1" smtClean="0">
                          <a:latin typeface="メイリオ" pitchFamily="50" charset="-128"/>
                          <a:ea typeface="メイリオ" pitchFamily="50" charset="-128"/>
                          <a:cs typeface="メイリオ" pitchFamily="50" charset="-128"/>
                        </a:rPr>
                        <a:t>Ryosuke</a:t>
                      </a:r>
                      <a:r>
                        <a:rPr kumimoji="1" lang="en-US" altLang="ja-JP" sz="1200" baseline="0" dirty="0" smtClean="0">
                          <a:latin typeface="メイリオ" pitchFamily="50" charset="-128"/>
                          <a:ea typeface="メイリオ" pitchFamily="50" charset="-128"/>
                          <a:cs typeface="メイリオ" pitchFamily="50" charset="-128"/>
                        </a:rPr>
                        <a:t> Nakayama</a:t>
                      </a:r>
                    </a:p>
                  </a:txBody>
                  <a:tcPr>
                    <a:solidFill>
                      <a:schemeClr val="bg1"/>
                    </a:solidFill>
                  </a:tcPr>
                </a:tc>
              </a:tr>
              <a:tr h="300977">
                <a:tc>
                  <a:txBody>
                    <a:bodyPr/>
                    <a:lstStyle/>
                    <a:p>
                      <a:pPr algn="ctr"/>
                      <a:r>
                        <a:rPr lang="en-US" altLang="ja-JP" sz="1200" dirty="0" smtClean="0"/>
                        <a:t>0.8</a:t>
                      </a:r>
                      <a:endParaRPr lang="ja-JP" altLang="en-US" sz="1200" dirty="0"/>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5/8</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Spot color printing pages</a:t>
                      </a:r>
                      <a:r>
                        <a:rPr kumimoji="1" lang="en-US" altLang="ja-JP" sz="1200" baseline="0" dirty="0" smtClean="0">
                          <a:latin typeface="メイリオ" pitchFamily="50" charset="-128"/>
                          <a:ea typeface="メイリオ" pitchFamily="50" charset="-128"/>
                          <a:cs typeface="メイリオ" pitchFamily="50" charset="-128"/>
                        </a:rPr>
                        <a:t> are</a:t>
                      </a:r>
                      <a:r>
                        <a:rPr kumimoji="1" lang="en-US" altLang="ja-JP" sz="1200" dirty="0" smtClean="0">
                          <a:latin typeface="メイリオ" pitchFamily="50" charset="-128"/>
                          <a:ea typeface="メイリオ" pitchFamily="50" charset="-128"/>
                          <a:cs typeface="メイリオ" pitchFamily="50" charset="-128"/>
                        </a:rPr>
                        <a:t> </a:t>
                      </a:r>
                      <a:r>
                        <a:rPr lang="en-US" altLang="ja-JP" sz="1200" dirty="0" smtClean="0"/>
                        <a:t>deleted.</a:t>
                      </a:r>
                      <a:endParaRPr kumimoji="1" lang="en-US" altLang="ja-JP" sz="1200" dirty="0" smtClean="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 Dept.</a:t>
                      </a:r>
                    </a:p>
                    <a:p>
                      <a:r>
                        <a:rPr kumimoji="1" lang="en-US" altLang="ja-JP" sz="1200" baseline="0" dirty="0" err="1" smtClean="0">
                          <a:latin typeface="メイリオ" pitchFamily="50" charset="-128"/>
                          <a:ea typeface="メイリオ" pitchFamily="50" charset="-128"/>
                          <a:cs typeface="メイリオ" pitchFamily="50" charset="-128"/>
                        </a:rPr>
                        <a:t>Ryosuke</a:t>
                      </a:r>
                      <a:r>
                        <a:rPr kumimoji="1" lang="en-US" altLang="ja-JP" sz="1200" baseline="0" dirty="0" smtClean="0">
                          <a:latin typeface="メイリオ" pitchFamily="50" charset="-128"/>
                          <a:ea typeface="メイリオ" pitchFamily="50" charset="-128"/>
                          <a:cs typeface="メイリオ" pitchFamily="50" charset="-128"/>
                        </a:rPr>
                        <a:t> Nakayama</a:t>
                      </a:r>
                    </a:p>
                  </a:txBody>
                  <a:tcPr>
                    <a:solidFill>
                      <a:schemeClr val="bg1"/>
                    </a:solidFill>
                  </a:tcPr>
                </a:tc>
              </a:tr>
              <a:tr h="300977">
                <a:tc>
                  <a:txBody>
                    <a:bodyPr/>
                    <a:lstStyle/>
                    <a:p>
                      <a:pPr algn="ctr"/>
                      <a:r>
                        <a:rPr lang="en-US" altLang="ja-JP" sz="1200" dirty="0" smtClean="0"/>
                        <a:t>1.0</a:t>
                      </a:r>
                      <a:endParaRPr lang="ja-JP" altLang="en-US" sz="1200" dirty="0"/>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5/14</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err="1" smtClean="0">
                          <a:latin typeface="メイリオ" pitchFamily="50" charset="-128"/>
                          <a:ea typeface="メイリオ" pitchFamily="50" charset="-128"/>
                          <a:cs typeface="メイリオ" pitchFamily="50" charset="-128"/>
                        </a:rPr>
                        <a:t>Ver</a:t>
                      </a:r>
                      <a:r>
                        <a:rPr kumimoji="1" lang="en-US" altLang="ja-JP" sz="1200" dirty="0" smtClean="0">
                          <a:latin typeface="メイリオ" pitchFamily="50" charset="-128"/>
                          <a:ea typeface="メイリオ" pitchFamily="50" charset="-128"/>
                          <a:cs typeface="メイリオ" pitchFamily="50" charset="-128"/>
                        </a:rPr>
                        <a:t> 1.0 issued.</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 Dept.</a:t>
                      </a:r>
                    </a:p>
                    <a:p>
                      <a:r>
                        <a:rPr kumimoji="1" lang="en-US" altLang="ja-JP" sz="1200" baseline="0" dirty="0" err="1" smtClean="0">
                          <a:latin typeface="メイリオ" pitchFamily="50" charset="-128"/>
                          <a:ea typeface="メイリオ" pitchFamily="50" charset="-128"/>
                          <a:cs typeface="メイリオ" pitchFamily="50" charset="-128"/>
                        </a:rPr>
                        <a:t>Ryosuke</a:t>
                      </a:r>
                      <a:r>
                        <a:rPr kumimoji="1" lang="en-US" altLang="ja-JP" sz="1200" baseline="0" dirty="0" smtClean="0">
                          <a:latin typeface="メイリオ" pitchFamily="50" charset="-128"/>
                          <a:ea typeface="メイリオ" pitchFamily="50" charset="-128"/>
                          <a:cs typeface="メイリオ" pitchFamily="50" charset="-128"/>
                        </a:rPr>
                        <a:t> Nakayama</a:t>
                      </a:r>
                    </a:p>
                  </a:txBody>
                  <a:tcPr>
                    <a:solidFill>
                      <a:schemeClr val="bg1"/>
                    </a:solidFill>
                  </a:tcPr>
                </a:tc>
              </a:tr>
              <a:tr h="300977">
                <a:tc>
                  <a:txBody>
                    <a:bodyPr/>
                    <a:lstStyle/>
                    <a:p>
                      <a:pPr algn="ctr"/>
                      <a:r>
                        <a:rPr lang="en-US" altLang="ja-JP" sz="1200" dirty="0" smtClean="0"/>
                        <a:t>1.1</a:t>
                      </a:r>
                      <a:endParaRPr lang="ja-JP" altLang="en-US" sz="1200" dirty="0"/>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5/16</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P.30 Specifications </a:t>
                      </a:r>
                      <a:r>
                        <a:rPr kumimoji="1" lang="ja-JP" altLang="en-US" sz="1200" dirty="0" smtClean="0">
                          <a:latin typeface="メイリオ" pitchFamily="50" charset="-128"/>
                          <a:ea typeface="メイリオ" pitchFamily="50" charset="-128"/>
                          <a:cs typeface="メイリオ" pitchFamily="50" charset="-128"/>
                        </a:rPr>
                        <a:t>①</a:t>
                      </a:r>
                      <a:r>
                        <a:rPr kumimoji="1" lang="en-US" altLang="ja-JP" sz="1200" dirty="0" smtClean="0">
                          <a:latin typeface="メイリオ" pitchFamily="50" charset="-128"/>
                          <a:ea typeface="メイリオ" pitchFamily="50" charset="-128"/>
                          <a:cs typeface="メイリオ" pitchFamily="50" charset="-128"/>
                        </a:rPr>
                        <a:t>Outside dimension</a:t>
                      </a:r>
                      <a:r>
                        <a:rPr kumimoji="1" lang="ja-JP" altLang="en-US" sz="1200" dirty="0" smtClean="0">
                          <a:latin typeface="メイリオ" pitchFamily="50" charset="-128"/>
                          <a:ea typeface="メイリオ" pitchFamily="50" charset="-128"/>
                          <a:cs typeface="メイリオ" pitchFamily="50" charset="-128"/>
                        </a:rPr>
                        <a:t>②</a:t>
                      </a:r>
                      <a:r>
                        <a:rPr kumimoji="1" lang="en-US" altLang="ja-JP" sz="1200" dirty="0" smtClean="0">
                          <a:latin typeface="メイリオ" pitchFamily="50" charset="-128"/>
                          <a:ea typeface="メイリオ" pitchFamily="50" charset="-128"/>
                          <a:cs typeface="メイリオ" pitchFamily="50" charset="-128"/>
                        </a:rPr>
                        <a:t>Power</a:t>
                      </a:r>
                      <a:r>
                        <a:rPr kumimoji="1" lang="en-US" altLang="ja-JP" sz="1200" baseline="0" dirty="0" smtClean="0">
                          <a:latin typeface="メイリオ" pitchFamily="50" charset="-128"/>
                          <a:ea typeface="メイリオ" pitchFamily="50" charset="-128"/>
                          <a:cs typeface="メイリオ" pitchFamily="50" charset="-128"/>
                        </a:rPr>
                        <a:t> Consumption is corrected.</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a:t>
                      </a:r>
                      <a:r>
                        <a:rPr kumimoji="1" lang="en-US" altLang="ja-JP" sz="1200" baseline="0" dirty="0" smtClean="0">
                          <a:latin typeface="メイリオ" pitchFamily="50" charset="-128"/>
                          <a:ea typeface="メイリオ" pitchFamily="50" charset="-128"/>
                          <a:cs typeface="メイリオ" pitchFamily="50" charset="-128"/>
                        </a:rPr>
                        <a:t> Dept.</a:t>
                      </a:r>
                    </a:p>
                    <a:p>
                      <a:r>
                        <a:rPr kumimoji="1" lang="en-US" altLang="ja-JP" sz="1200" baseline="0" dirty="0" smtClean="0">
                          <a:latin typeface="メイリオ" pitchFamily="50" charset="-128"/>
                          <a:ea typeface="メイリオ" pitchFamily="50" charset="-128"/>
                          <a:cs typeface="メイリオ" pitchFamily="50" charset="-128"/>
                        </a:rPr>
                        <a:t>Tomomi </a:t>
                      </a:r>
                      <a:r>
                        <a:rPr kumimoji="1" lang="en-US" altLang="ja-JP" sz="1200" baseline="0" dirty="0" err="1" smtClean="0">
                          <a:latin typeface="メイリオ" pitchFamily="50" charset="-128"/>
                          <a:ea typeface="メイリオ" pitchFamily="50" charset="-128"/>
                          <a:cs typeface="メイリオ" pitchFamily="50" charset="-128"/>
                        </a:rPr>
                        <a:t>Tokuda</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300977">
                <a:tc>
                  <a:txBody>
                    <a:bodyPr/>
                    <a:lstStyle/>
                    <a:p>
                      <a:pPr algn="ctr"/>
                      <a:r>
                        <a:rPr lang="en-US" altLang="ja-JP" sz="1200" dirty="0" smtClean="0"/>
                        <a:t>1.11</a:t>
                      </a:r>
                      <a:endParaRPr lang="ja-JP" altLang="en-US" sz="1200" dirty="0"/>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5/26</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P13 The</a:t>
                      </a:r>
                      <a:r>
                        <a:rPr kumimoji="1" lang="en-US" altLang="ja-JP" sz="1200" baseline="0" dirty="0" smtClean="0">
                          <a:latin typeface="メイリオ" pitchFamily="50" charset="-128"/>
                          <a:ea typeface="メイリオ" pitchFamily="50" charset="-128"/>
                          <a:cs typeface="メイリオ" pitchFamily="50" charset="-128"/>
                        </a:rPr>
                        <a:t> density of white is changed.</a:t>
                      </a:r>
                    </a:p>
                    <a:p>
                      <a:r>
                        <a:rPr kumimoji="1" lang="en-US" altLang="ja-JP" sz="1200" baseline="0" dirty="0" smtClean="0">
                          <a:latin typeface="メイリオ" pitchFamily="50" charset="-128"/>
                          <a:ea typeface="メイリオ" pitchFamily="50" charset="-128"/>
                          <a:cs typeface="メイリオ" pitchFamily="50" charset="-128"/>
                        </a:rPr>
                        <a:t>P19</a:t>
                      </a:r>
                      <a:r>
                        <a:rPr kumimoji="1" lang="ja-JP" altLang="en-US" sz="1200" baseline="0" dirty="0" smtClean="0">
                          <a:latin typeface="メイリオ" pitchFamily="50" charset="-128"/>
                          <a:ea typeface="メイリオ" pitchFamily="50" charset="-128"/>
                          <a:cs typeface="メイリオ" pitchFamily="50" charset="-128"/>
                        </a:rPr>
                        <a:t> </a:t>
                      </a:r>
                      <a:r>
                        <a:rPr kumimoji="1" lang="en-US" altLang="ja-JP" sz="1200" baseline="0" dirty="0" smtClean="0">
                          <a:latin typeface="メイリオ" pitchFamily="50" charset="-128"/>
                          <a:ea typeface="メイリオ" pitchFamily="50" charset="-128"/>
                          <a:cs typeface="メイリオ" pitchFamily="50" charset="-128"/>
                        </a:rPr>
                        <a:t>NCU</a:t>
                      </a:r>
                      <a:r>
                        <a:rPr kumimoji="1" lang="ja-JP" altLang="en-US" sz="1200" baseline="0" dirty="0" smtClean="0">
                          <a:latin typeface="メイリオ" pitchFamily="50" charset="-128"/>
                          <a:ea typeface="メイリオ" pitchFamily="50" charset="-128"/>
                          <a:cs typeface="メイリオ" pitchFamily="50" charset="-128"/>
                        </a:rPr>
                        <a:t> </a:t>
                      </a:r>
                      <a:r>
                        <a:rPr kumimoji="1" lang="en-US" altLang="ja-JP" sz="1200" baseline="0" dirty="0" smtClean="0">
                          <a:latin typeface="メイリオ" pitchFamily="50" charset="-128"/>
                          <a:ea typeface="メイリオ" pitchFamily="50" charset="-128"/>
                          <a:cs typeface="メイリオ" pitchFamily="50" charset="-128"/>
                        </a:rPr>
                        <a:t>page is changed.</a:t>
                      </a:r>
                    </a:p>
                    <a:p>
                      <a:r>
                        <a:rPr kumimoji="1" lang="en-US" altLang="ja-JP" sz="1200" baseline="0" dirty="0" smtClean="0">
                          <a:latin typeface="メイリオ" pitchFamily="50" charset="-128"/>
                          <a:ea typeface="メイリオ" pitchFamily="50" charset="-128"/>
                          <a:cs typeface="メイリオ" pitchFamily="50" charset="-128"/>
                        </a:rPr>
                        <a:t>P24 Color LCD size is corrected.</a:t>
                      </a:r>
                      <a:endParaRPr kumimoji="1" lang="en-US" altLang="ja-JP" sz="1200" dirty="0" smtClean="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 Dept.</a:t>
                      </a:r>
                    </a:p>
                    <a:p>
                      <a:r>
                        <a:rPr kumimoji="1" lang="en-US" altLang="ja-JP" sz="1200" baseline="0" dirty="0" err="1" smtClean="0">
                          <a:latin typeface="メイリオ" pitchFamily="50" charset="-128"/>
                          <a:ea typeface="メイリオ" pitchFamily="50" charset="-128"/>
                          <a:cs typeface="メイリオ" pitchFamily="50" charset="-128"/>
                        </a:rPr>
                        <a:t>Ryosuke</a:t>
                      </a:r>
                      <a:r>
                        <a:rPr kumimoji="1" lang="en-US" altLang="ja-JP" sz="1200" baseline="0" dirty="0" smtClean="0">
                          <a:latin typeface="メイリオ" pitchFamily="50" charset="-128"/>
                          <a:ea typeface="メイリオ" pitchFamily="50" charset="-128"/>
                          <a:cs typeface="メイリオ" pitchFamily="50" charset="-128"/>
                        </a:rPr>
                        <a:t> Nakayama</a:t>
                      </a:r>
                    </a:p>
                  </a:txBody>
                  <a:tcPr>
                    <a:solidFill>
                      <a:schemeClr val="bg1"/>
                    </a:solidFill>
                  </a:tcPr>
                </a:tc>
              </a:tr>
              <a:tr h="300977">
                <a:tc>
                  <a:txBody>
                    <a:bodyPr/>
                    <a:lstStyle/>
                    <a:p>
                      <a:r>
                        <a:rPr lang="en-US" altLang="ja-JP" sz="1200" dirty="0" smtClean="0"/>
                        <a:t>1.12</a:t>
                      </a:r>
                      <a:endParaRPr lang="ja-JP" altLang="en-US" sz="1200" dirty="0"/>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5/28</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P7-10 Resolution</a:t>
                      </a:r>
                      <a:r>
                        <a:rPr kumimoji="1" lang="en-US" altLang="ja-JP" sz="1200" baseline="0" dirty="0" smtClean="0">
                          <a:latin typeface="メイリオ" pitchFamily="50" charset="-128"/>
                          <a:ea typeface="メイリオ" pitchFamily="50" charset="-128"/>
                          <a:cs typeface="メイリオ" pitchFamily="50" charset="-128"/>
                        </a:rPr>
                        <a:t>s are changed.</a:t>
                      </a:r>
                      <a:endParaRPr kumimoji="1" lang="en-US" altLang="ja-JP" sz="1200" dirty="0" smtClean="0">
                        <a:latin typeface="メイリオ" pitchFamily="50" charset="-128"/>
                        <a:ea typeface="メイリオ" pitchFamily="50" charset="-128"/>
                        <a:cs typeface="メイリオ"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P16 The explanation of Top Blower is changed.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P23 The photo of MBIS3</a:t>
                      </a:r>
                      <a:r>
                        <a:rPr kumimoji="1" lang="en-US" altLang="ja-JP" sz="1200" baseline="0" dirty="0" smtClean="0">
                          <a:latin typeface="メイリオ" pitchFamily="50" charset="-128"/>
                          <a:ea typeface="メイリオ" pitchFamily="50" charset="-128"/>
                          <a:cs typeface="メイリオ" pitchFamily="50" charset="-128"/>
                        </a:rPr>
                        <a:t> is changed</a:t>
                      </a:r>
                      <a:endParaRPr kumimoji="1" lang="en-US" altLang="ja-JP" sz="1200" dirty="0" smtClean="0">
                        <a:latin typeface="メイリオ" pitchFamily="50" charset="-128"/>
                        <a:ea typeface="メイリオ" pitchFamily="50" charset="-128"/>
                        <a:cs typeface="メイリオ"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P30 Total weight is corrected.</a:t>
                      </a: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 Dept.</a:t>
                      </a:r>
                    </a:p>
                    <a:p>
                      <a:r>
                        <a:rPr kumimoji="1" lang="en-US" altLang="ja-JP" sz="1200" baseline="0" dirty="0" err="1" smtClean="0">
                          <a:latin typeface="メイリオ" pitchFamily="50" charset="-128"/>
                          <a:ea typeface="メイリオ" pitchFamily="50" charset="-128"/>
                          <a:cs typeface="メイリオ" pitchFamily="50" charset="-128"/>
                        </a:rPr>
                        <a:t>Ryosuke</a:t>
                      </a:r>
                      <a:r>
                        <a:rPr kumimoji="1" lang="en-US" altLang="ja-JP" sz="1200" baseline="0" dirty="0" smtClean="0">
                          <a:latin typeface="メイリオ" pitchFamily="50" charset="-128"/>
                          <a:ea typeface="メイリオ" pitchFamily="50" charset="-128"/>
                          <a:cs typeface="メイリオ" pitchFamily="50" charset="-128"/>
                        </a:rPr>
                        <a:t> Nakayama</a:t>
                      </a:r>
                    </a:p>
                    <a:p>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50814">
                <a:tc>
                  <a:txBody>
                    <a:bodyPr/>
                    <a:lstStyle/>
                    <a:p>
                      <a:pPr algn="ctr"/>
                      <a:r>
                        <a:rPr kumimoji="1" lang="en-US" altLang="ja-JP" sz="1200" dirty="0" smtClean="0">
                          <a:latin typeface="メイリオ" pitchFamily="50" charset="-128"/>
                          <a:ea typeface="メイリオ" pitchFamily="50" charset="-128"/>
                          <a:cs typeface="メイリオ" pitchFamily="50" charset="-128"/>
                        </a:rPr>
                        <a:t>1.13</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6/3</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P3  Names</a:t>
                      </a:r>
                      <a:r>
                        <a:rPr kumimoji="1" lang="en-US" altLang="ja-JP" sz="1200" baseline="0" dirty="0" smtClean="0">
                          <a:latin typeface="メイリオ" pitchFamily="50" charset="-128"/>
                          <a:ea typeface="メイリオ" pitchFamily="50" charset="-128"/>
                          <a:cs typeface="メイリオ" pitchFamily="50" charset="-128"/>
                        </a:rPr>
                        <a:t> of options are changed.</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GM</a:t>
                      </a:r>
                      <a:r>
                        <a:rPr kumimoji="1" lang="en-US" altLang="ja-JP" sz="1200" baseline="0" dirty="0" smtClean="0">
                          <a:latin typeface="メイリオ" pitchFamily="50" charset="-128"/>
                          <a:ea typeface="メイリオ" pitchFamily="50" charset="-128"/>
                          <a:cs typeface="メイリオ" pitchFamily="50" charset="-128"/>
                        </a:rPr>
                        <a:t> Dept. Tomomi </a:t>
                      </a:r>
                      <a:r>
                        <a:rPr kumimoji="1" lang="en-US" altLang="ja-JP" sz="1200" baseline="0" dirty="0" err="1" smtClean="0">
                          <a:latin typeface="メイリオ" pitchFamily="50" charset="-128"/>
                          <a:ea typeface="メイリオ" pitchFamily="50" charset="-128"/>
                          <a:cs typeface="メイリオ" pitchFamily="50" charset="-128"/>
                        </a:rPr>
                        <a:t>Tokuda</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r>
              <a:tr h="250814">
                <a:tc>
                  <a:txBody>
                    <a:bodyPr/>
                    <a:lstStyle/>
                    <a:p>
                      <a:pPr algn="ctr"/>
                      <a:r>
                        <a:rPr kumimoji="1" lang="en-US" altLang="ja-JP" sz="1200" dirty="0" smtClean="0">
                          <a:latin typeface="メイリオ" pitchFamily="50" charset="-128"/>
                          <a:ea typeface="メイリオ" pitchFamily="50" charset="-128"/>
                          <a:cs typeface="メイリオ" pitchFamily="50" charset="-128"/>
                        </a:rPr>
                        <a:t>1.2</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6/5</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メイリオ" pitchFamily="50" charset="-128"/>
                          <a:ea typeface="メイリオ" pitchFamily="50" charset="-128"/>
                          <a:cs typeface="メイリオ" pitchFamily="50" charset="-128"/>
                        </a:rPr>
                        <a:t>Ver</a:t>
                      </a:r>
                      <a:r>
                        <a:rPr kumimoji="1" lang="en-US" altLang="ja-JP" sz="1200" dirty="0" smtClean="0">
                          <a:latin typeface="メイリオ" pitchFamily="50" charset="-128"/>
                          <a:ea typeface="メイリオ" pitchFamily="50" charset="-128"/>
                          <a:cs typeface="メイリオ" pitchFamily="50" charset="-128"/>
                        </a:rPr>
                        <a:t> 1.2 issued.</a:t>
                      </a:r>
                      <a:endParaRPr kumimoji="1" lang="ja-JP" altLang="en-US" sz="1200" dirty="0" smtClean="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 Dept.</a:t>
                      </a:r>
                    </a:p>
                    <a:p>
                      <a:r>
                        <a:rPr kumimoji="1" lang="en-US" altLang="ja-JP" sz="1200" baseline="0" dirty="0" err="1" smtClean="0">
                          <a:latin typeface="メイリオ" pitchFamily="50" charset="-128"/>
                          <a:ea typeface="メイリオ" pitchFamily="50" charset="-128"/>
                          <a:cs typeface="メイリオ" pitchFamily="50" charset="-128"/>
                        </a:rPr>
                        <a:t>Ryosuke</a:t>
                      </a:r>
                      <a:r>
                        <a:rPr kumimoji="1" lang="en-US" altLang="ja-JP" sz="1200" baseline="0" dirty="0" smtClean="0">
                          <a:latin typeface="メイリオ" pitchFamily="50" charset="-128"/>
                          <a:ea typeface="メイリオ" pitchFamily="50" charset="-128"/>
                          <a:cs typeface="メイリオ" pitchFamily="50" charset="-128"/>
                        </a:rPr>
                        <a:t> Nakayama</a:t>
                      </a:r>
                    </a:p>
                  </a:txBody>
                  <a:tcPr>
                    <a:solidFill>
                      <a:schemeClr val="bg1"/>
                    </a:solidFill>
                  </a:tcPr>
                </a:tc>
              </a:tr>
              <a:tr h="250814">
                <a:tc>
                  <a:txBody>
                    <a:bodyPr/>
                    <a:lstStyle/>
                    <a:p>
                      <a:pPr algn="ctr"/>
                      <a:r>
                        <a:rPr kumimoji="1" lang="en-US" altLang="ja-JP" sz="1200" dirty="0" smtClean="0">
                          <a:latin typeface="メイリオ" pitchFamily="50" charset="-128"/>
                          <a:ea typeface="メイリオ" pitchFamily="50" charset="-128"/>
                          <a:cs typeface="メイリオ" pitchFamily="50" charset="-128"/>
                        </a:rPr>
                        <a:t>1.3</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6/20</a:t>
                      </a:r>
                      <a:endParaRPr kumimoji="1" lang="ja-JP" altLang="en-US" sz="1200" dirty="0">
                        <a:latin typeface="メイリオ" pitchFamily="50" charset="-128"/>
                        <a:ea typeface="メイリオ" pitchFamily="50" charset="-128"/>
                        <a:cs typeface="メイリオ" pitchFamily="50" charset="-128"/>
                      </a:endParaRPr>
                    </a:p>
                  </a:txBody>
                  <a:tcPr>
                    <a:solidFill>
                      <a:schemeClr val="bg1"/>
                    </a:solidFill>
                  </a:tcPr>
                </a:tc>
                <a:tc>
                  <a:txBody>
                    <a:bodyPr/>
                    <a:lstStyle/>
                    <a:p>
                      <a:r>
                        <a:rPr lang="en-US" altLang="ja-JP" sz="1200" dirty="0" smtClean="0">
                          <a:latin typeface="メイリオ" pitchFamily="50" charset="-128"/>
                          <a:ea typeface="メイリオ" pitchFamily="50" charset="-128"/>
                          <a:cs typeface="メイリオ" pitchFamily="50" charset="-128"/>
                        </a:rPr>
                        <a:t>P3/P4/P23 </a:t>
                      </a:r>
                      <a:r>
                        <a:rPr lang="en-US" altLang="ja-JP" sz="1200" dirty="0" err="1" smtClean="0">
                          <a:latin typeface="メイリオ" pitchFamily="50" charset="-128"/>
                          <a:ea typeface="メイリオ" pitchFamily="50" charset="-128"/>
                          <a:cs typeface="メイリオ" pitchFamily="50" charset="-128"/>
                        </a:rPr>
                        <a:t>MBISⅢ</a:t>
                      </a:r>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MBIS3</a:t>
                      </a:r>
                    </a:p>
                    <a:p>
                      <a:r>
                        <a:rPr lang="en-US" altLang="ja-JP" sz="1200" dirty="0" smtClean="0">
                          <a:latin typeface="メイリオ" pitchFamily="50" charset="-128"/>
                          <a:ea typeface="メイリオ" pitchFamily="50" charset="-128"/>
                          <a:cs typeface="メイリオ" pitchFamily="50" charset="-128"/>
                        </a:rPr>
                        <a:t>P19 NCU</a:t>
                      </a:r>
                      <a:r>
                        <a:rPr lang="ja-JP" altLang="en-US" sz="1200" baseline="0" dirty="0" smtClean="0">
                          <a:latin typeface="メイリオ" pitchFamily="50" charset="-128"/>
                          <a:ea typeface="メイリオ" pitchFamily="50" charset="-128"/>
                          <a:cs typeface="メイリオ" pitchFamily="50" charset="-128"/>
                        </a:rPr>
                        <a:t> </a:t>
                      </a:r>
                      <a:r>
                        <a:rPr lang="en-US" altLang="ja-JP" sz="1200" baseline="0" dirty="0" smtClean="0">
                          <a:latin typeface="メイリオ" pitchFamily="50" charset="-128"/>
                          <a:ea typeface="メイリオ" pitchFamily="50" charset="-128"/>
                          <a:cs typeface="メイリオ" pitchFamily="50" charset="-128"/>
                        </a:rPr>
                        <a:t>work flow:</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　</a:t>
                      </a:r>
                      <a:r>
                        <a:rPr lang="ja-JP" altLang="en-US" sz="1200" baseline="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Cleaning </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Cleaning is done automatically</a:t>
                      </a:r>
                    </a:p>
                    <a:p>
                      <a:r>
                        <a:rPr lang="en-US" altLang="ja-JP" sz="1200" dirty="0" smtClean="0">
                          <a:latin typeface="メイリオ" pitchFamily="50" charset="-128"/>
                          <a:ea typeface="メイリオ" pitchFamily="50" charset="-128"/>
                          <a:cs typeface="メイリオ" pitchFamily="50" charset="-128"/>
                        </a:rPr>
                        <a:t>P21 Event</a:t>
                      </a:r>
                      <a:r>
                        <a:rPr lang="en-US" altLang="ja-JP" sz="1200" baseline="0" dirty="0" smtClean="0">
                          <a:latin typeface="メイリオ" pitchFamily="50" charset="-128"/>
                          <a:ea typeface="メイリオ" pitchFamily="50" charset="-128"/>
                          <a:cs typeface="メイリオ" pitchFamily="50" charset="-128"/>
                        </a:rPr>
                        <a:t> Mail Notification: Available in October</a:t>
                      </a:r>
                      <a:endParaRPr lang="en-US" altLang="ja-JP" sz="1200" dirty="0" smtClean="0">
                        <a:latin typeface="メイリオ" pitchFamily="50" charset="-128"/>
                        <a:ea typeface="メイリオ" pitchFamily="50" charset="-128"/>
                        <a:cs typeface="メイリオ" pitchFamily="50" charset="-128"/>
                      </a:endParaRPr>
                    </a:p>
                    <a:p>
                      <a:r>
                        <a:rPr lang="en-US" altLang="ja-JP" sz="1200" dirty="0" smtClean="0">
                          <a:latin typeface="メイリオ" pitchFamily="50" charset="-128"/>
                          <a:ea typeface="メイリオ" pitchFamily="50" charset="-128"/>
                          <a:cs typeface="メイリオ" pitchFamily="50" charset="-128"/>
                        </a:rPr>
                        <a:t>P26  Multi-Language</a:t>
                      </a:r>
                      <a:r>
                        <a:rPr lang="en-US" altLang="ja-JP" sz="1200" baseline="0" dirty="0" smtClean="0">
                          <a:latin typeface="メイリオ" pitchFamily="50" charset="-128"/>
                          <a:ea typeface="メイリオ" pitchFamily="50" charset="-128"/>
                          <a:cs typeface="メイリオ" pitchFamily="50" charset="-128"/>
                        </a:rPr>
                        <a:t> Display:</a:t>
                      </a:r>
                      <a:endParaRPr lang="en-US" altLang="ja-JP" sz="1200" dirty="0" smtClean="0">
                        <a:latin typeface="メイリオ" pitchFamily="50" charset="-128"/>
                        <a:ea typeface="メイリオ" pitchFamily="50" charset="-128"/>
                        <a:cs typeface="メイリオ" pitchFamily="50" charset="-128"/>
                      </a:endParaRPr>
                    </a:p>
                  </a:txBody>
                  <a:tcPr>
                    <a:solidFill>
                      <a:schemeClr val="bg1"/>
                    </a:solidFill>
                  </a:tcPr>
                </a:tc>
                <a:tc>
                  <a:txBody>
                    <a:bodyPr/>
                    <a:lstStyle/>
                    <a:p>
                      <a:r>
                        <a:rPr kumimoji="1" lang="en-US" altLang="ja-JP" sz="1200" dirty="0" smtClean="0">
                          <a:latin typeface="メイリオ" pitchFamily="50" charset="-128"/>
                          <a:ea typeface="メイリオ" pitchFamily="50" charset="-128"/>
                          <a:cs typeface="メイリオ" pitchFamily="50" charset="-128"/>
                        </a:rPr>
                        <a:t>Global Marketing Dept.</a:t>
                      </a:r>
                    </a:p>
                    <a:p>
                      <a:r>
                        <a:rPr kumimoji="1" lang="en-US" altLang="ja-JP" sz="1200" baseline="0" dirty="0" err="1" smtClean="0">
                          <a:latin typeface="メイリオ" pitchFamily="50" charset="-128"/>
                          <a:ea typeface="メイリオ" pitchFamily="50" charset="-128"/>
                          <a:cs typeface="メイリオ" pitchFamily="50" charset="-128"/>
                        </a:rPr>
                        <a:t>Ryosuke</a:t>
                      </a:r>
                      <a:r>
                        <a:rPr kumimoji="1" lang="en-US" altLang="ja-JP" sz="1200" baseline="0" dirty="0" smtClean="0">
                          <a:latin typeface="メイリオ" pitchFamily="50" charset="-128"/>
                          <a:ea typeface="メイリオ" pitchFamily="50" charset="-128"/>
                          <a:cs typeface="メイリオ" pitchFamily="50" charset="-128"/>
                        </a:rPr>
                        <a:t> Nakayama</a:t>
                      </a:r>
                    </a:p>
                    <a:p>
                      <a:endParaRPr kumimoji="1" lang="en-US" altLang="ja-JP" sz="1200" baseline="0" dirty="0" smtClean="0">
                        <a:latin typeface="メイリオ" pitchFamily="50" charset="-128"/>
                        <a:ea typeface="メイリオ" pitchFamily="50" charset="-128"/>
                        <a:cs typeface="メイリオ" pitchFamily="50" charset="-128"/>
                      </a:endParaRPr>
                    </a:p>
                  </a:txBody>
                  <a:tcPr>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7080"/>
            <a:ext cx="7467600" cy="562074"/>
          </a:xfrm>
        </p:spPr>
        <p:txBody>
          <a:bodyPr anchor="ctr">
            <a:normAutofit/>
          </a:bodyPr>
          <a:lstStyle/>
          <a:p>
            <a:r>
              <a:rPr kumimoji="1" lang="en-US" altLang="ja-JP" sz="2800" cap="none" dirty="0" smtClean="0">
                <a:latin typeface="メイリオ" pitchFamily="50" charset="-128"/>
                <a:ea typeface="メイリオ" pitchFamily="50" charset="-128"/>
                <a:cs typeface="メイリオ" pitchFamily="50" charset="-128"/>
              </a:rPr>
              <a:t>Ink Type / Ink Set</a:t>
            </a:r>
            <a:endParaRPr kumimoji="1" lang="ja-JP" altLang="en-US" sz="2800" cap="none" dirty="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4</a:t>
            </a:fld>
            <a:endParaRPr lang="ja-JP" altLang="en-US"/>
          </a:p>
        </p:txBody>
      </p:sp>
      <p:sp>
        <p:nvSpPr>
          <p:cNvPr id="7" name="角丸四角形 6"/>
          <p:cNvSpPr/>
          <p:nvPr/>
        </p:nvSpPr>
        <p:spPr>
          <a:xfrm>
            <a:off x="611560" y="881609"/>
            <a:ext cx="1440160" cy="28803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bg1"/>
                </a:solidFill>
                <a:latin typeface="メイリオ" pitchFamily="50" charset="-128"/>
                <a:ea typeface="メイリオ" pitchFamily="50" charset="-128"/>
                <a:cs typeface="メイリオ" pitchFamily="50" charset="-128"/>
              </a:rPr>
              <a:t>SS21</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19610" y="1284161"/>
            <a:ext cx="4340162" cy="2677656"/>
          </a:xfrm>
          <a:prstGeom prst="rect">
            <a:avLst/>
          </a:prstGeom>
          <a:noFill/>
        </p:spPr>
        <p:txBody>
          <a:bodyPr wrap="none" rtlCol="0">
            <a:spAutoFit/>
          </a:bodyPr>
          <a:lstStyle/>
          <a:p>
            <a:r>
              <a:rPr kumimoji="1" lang="en-US" altLang="ja-JP" sz="1600" b="1" dirty="0" smtClean="0">
                <a:latin typeface="メイリオ" pitchFamily="50" charset="-128"/>
                <a:ea typeface="メイリオ" pitchFamily="50" charset="-128"/>
                <a:cs typeface="メイリオ" pitchFamily="50" charset="-128"/>
              </a:rPr>
              <a:t>Colors</a:t>
            </a:r>
          </a:p>
          <a:p>
            <a:r>
              <a:rPr kumimoji="1" lang="ja-JP" altLang="en-US" sz="1500" dirty="0" smtClean="0">
                <a:latin typeface="メイリオ" pitchFamily="50" charset="-128"/>
                <a:ea typeface="メイリオ" pitchFamily="50" charset="-128"/>
                <a:cs typeface="メイリオ" pitchFamily="50" charset="-128"/>
              </a:rPr>
              <a:t>　</a:t>
            </a:r>
            <a:r>
              <a:rPr lang="en-US" altLang="ja-JP" sz="1500" dirty="0" smtClean="0">
                <a:latin typeface="メイリオ" pitchFamily="50" charset="-128"/>
                <a:ea typeface="メイリオ" pitchFamily="50" charset="-128"/>
                <a:cs typeface="メイリオ" pitchFamily="50" charset="-128"/>
              </a:rPr>
              <a:t>9</a:t>
            </a:r>
            <a:r>
              <a:rPr kumimoji="1" lang="en-US" altLang="ja-JP" sz="1500" dirty="0" smtClean="0">
                <a:latin typeface="メイリオ" pitchFamily="50" charset="-128"/>
                <a:ea typeface="メイリオ" pitchFamily="50" charset="-128"/>
                <a:cs typeface="メイリオ" pitchFamily="50" charset="-128"/>
              </a:rPr>
              <a:t>C :</a:t>
            </a:r>
          </a:p>
          <a:p>
            <a:endParaRPr lang="en-US" altLang="ja-JP" sz="1600" b="1" dirty="0" smtClean="0">
              <a:latin typeface="メイリオ" pitchFamily="50" charset="-128"/>
              <a:ea typeface="メイリオ" pitchFamily="50" charset="-128"/>
              <a:cs typeface="メイリオ" pitchFamily="50" charset="-128"/>
            </a:endParaRPr>
          </a:p>
          <a:p>
            <a:r>
              <a:rPr lang="en-US" altLang="ja-JP" sz="1600" b="1" dirty="0" smtClean="0">
                <a:latin typeface="メイリオ" pitchFamily="50" charset="-128"/>
                <a:ea typeface="メイリオ" pitchFamily="50" charset="-128"/>
                <a:cs typeface="メイリオ" pitchFamily="50" charset="-128"/>
              </a:rPr>
              <a:t>4 ink set selections</a:t>
            </a:r>
          </a:p>
          <a:p>
            <a:r>
              <a:rPr lang="ja-JP" altLang="en-US" sz="1500" dirty="0" smtClean="0">
                <a:latin typeface="メイリオ" pitchFamily="50" charset="-128"/>
                <a:ea typeface="メイリオ" pitchFamily="50" charset="-128"/>
                <a:cs typeface="メイリオ" pitchFamily="50" charset="-128"/>
              </a:rPr>
              <a:t>　①</a:t>
            </a:r>
            <a:r>
              <a:rPr lang="en-US" altLang="ja-JP" sz="1500" dirty="0" smtClean="0">
                <a:latin typeface="メイリオ" pitchFamily="50" charset="-128"/>
                <a:ea typeface="メイリオ" pitchFamily="50" charset="-128"/>
                <a:cs typeface="メイリオ" pitchFamily="50" charset="-128"/>
              </a:rPr>
              <a:t>4C : High speed printing</a:t>
            </a:r>
          </a:p>
          <a:p>
            <a:endParaRPr lang="en-US" altLang="ja-JP" sz="1500" dirty="0" smtClean="0">
              <a:latin typeface="メイリオ" pitchFamily="50" charset="-128"/>
              <a:ea typeface="メイリオ" pitchFamily="50" charset="-128"/>
              <a:cs typeface="メイリオ" pitchFamily="50" charset="-128"/>
            </a:endParaRPr>
          </a:p>
          <a:p>
            <a:endParaRPr lang="en-US" altLang="ja-JP" sz="1500" dirty="0" smtClean="0">
              <a:latin typeface="メイリオ" pitchFamily="50" charset="-128"/>
              <a:ea typeface="メイリオ" pitchFamily="50" charset="-128"/>
              <a:cs typeface="メイリオ" pitchFamily="50" charset="-128"/>
            </a:endParaRPr>
          </a:p>
          <a:p>
            <a:r>
              <a:rPr lang="ja-JP" altLang="en-US" sz="1500" dirty="0" smtClean="0">
                <a:latin typeface="メイリオ" pitchFamily="50" charset="-128"/>
                <a:ea typeface="メイリオ" pitchFamily="50" charset="-128"/>
                <a:cs typeface="メイリオ" pitchFamily="50" charset="-128"/>
              </a:rPr>
              <a:t>　②</a:t>
            </a:r>
            <a:r>
              <a:rPr lang="en-US" altLang="ja-JP" sz="1500" dirty="0" smtClean="0">
                <a:latin typeface="メイリオ" pitchFamily="50" charset="-128"/>
                <a:ea typeface="メイリオ" pitchFamily="50" charset="-128"/>
                <a:cs typeface="メイリオ" pitchFamily="50" charset="-128"/>
              </a:rPr>
              <a:t>8C : Smooth result &amp; vibrant expression</a:t>
            </a:r>
          </a:p>
          <a:p>
            <a:endParaRPr lang="en-US" altLang="ja-JP" sz="1500" dirty="0" smtClean="0">
              <a:latin typeface="メイリオ" pitchFamily="50" charset="-128"/>
              <a:ea typeface="メイリオ" pitchFamily="50" charset="-128"/>
              <a:cs typeface="メイリオ" pitchFamily="50" charset="-128"/>
            </a:endParaRPr>
          </a:p>
          <a:p>
            <a:endParaRPr lang="en-US" altLang="ja-JP" sz="1500" dirty="0" smtClean="0">
              <a:latin typeface="メイリオ" pitchFamily="50" charset="-128"/>
              <a:ea typeface="メイリオ" pitchFamily="50" charset="-128"/>
              <a:cs typeface="メイリオ" pitchFamily="50" charset="-128"/>
            </a:endParaRPr>
          </a:p>
          <a:p>
            <a:r>
              <a:rPr lang="ja-JP" altLang="en-US" sz="1500" dirty="0" smtClean="0">
                <a:latin typeface="メイリオ" pitchFamily="50" charset="-128"/>
                <a:ea typeface="メイリオ" pitchFamily="50" charset="-128"/>
                <a:cs typeface="メイリオ" pitchFamily="50" charset="-128"/>
              </a:rPr>
              <a:t>　③</a:t>
            </a:r>
            <a:r>
              <a:rPr lang="en-US" altLang="ja-JP" sz="1500" dirty="0" smtClean="0">
                <a:latin typeface="メイリオ" pitchFamily="50" charset="-128"/>
                <a:ea typeface="メイリオ" pitchFamily="50" charset="-128"/>
                <a:cs typeface="メイリオ" pitchFamily="50" charset="-128"/>
              </a:rPr>
              <a:t>6C+WW : High density white printing</a:t>
            </a:r>
            <a:endParaRPr lang="en-US" altLang="ja-JP" sz="1500" b="1" dirty="0" smtClean="0">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5076056" y="2593932"/>
            <a:ext cx="3773149" cy="1077218"/>
          </a:xfrm>
          <a:prstGeom prst="rect">
            <a:avLst/>
          </a:prstGeom>
          <a:noFill/>
        </p:spPr>
        <p:txBody>
          <a:bodyPr wrap="none" rtlCol="0">
            <a:spAutoFit/>
          </a:bodyPr>
          <a:lstStyle/>
          <a:p>
            <a:r>
              <a:rPr lang="en-US" altLang="ja-JP" sz="1600" b="1" dirty="0" smtClean="0">
                <a:latin typeface="メイリオ" pitchFamily="50" charset="-128"/>
                <a:ea typeface="メイリオ" pitchFamily="50" charset="-128"/>
                <a:cs typeface="メイリオ" pitchFamily="50" charset="-128"/>
              </a:rPr>
              <a:t>Ink c</a:t>
            </a:r>
            <a:r>
              <a:rPr kumimoji="1" lang="en-US" altLang="ja-JP" sz="1600" b="1" dirty="0" smtClean="0">
                <a:latin typeface="メイリオ" pitchFamily="50" charset="-128"/>
                <a:ea typeface="メイリオ" pitchFamily="50" charset="-128"/>
                <a:cs typeface="メイリオ" pitchFamily="50" charset="-128"/>
              </a:rPr>
              <a:t>apacity</a:t>
            </a:r>
          </a:p>
          <a:p>
            <a:r>
              <a:rPr lang="en-US" altLang="ja-JP" sz="1600" dirty="0" smtClean="0">
                <a:latin typeface="メイリオ" pitchFamily="50" charset="-128"/>
                <a:ea typeface="メイリオ" pitchFamily="50" charset="-128"/>
                <a:cs typeface="メイリオ" pitchFamily="50" charset="-128"/>
              </a:rPr>
              <a:t>CMYK:</a:t>
            </a:r>
          </a:p>
          <a:p>
            <a:r>
              <a:rPr lang="ja-JP" altLang="en-US" sz="1600" dirty="0" smtClean="0">
                <a:latin typeface="メイリオ" pitchFamily="50" charset="-128"/>
                <a:ea typeface="メイリオ" pitchFamily="50" charset="-128"/>
                <a:cs typeface="メイリオ" pitchFamily="50" charset="-128"/>
              </a:rPr>
              <a:t>　①</a:t>
            </a:r>
            <a:r>
              <a:rPr lang="en-US" altLang="ja-JP" sz="1600" dirty="0" smtClean="0">
                <a:latin typeface="メイリオ" pitchFamily="50" charset="-128"/>
                <a:ea typeface="メイリオ" pitchFamily="50" charset="-128"/>
                <a:cs typeface="メイリオ" pitchFamily="50" charset="-128"/>
              </a:rPr>
              <a:t>600ml Ink pack</a:t>
            </a:r>
            <a:r>
              <a:rPr lang="en-US" altLang="ja-JP" sz="1400" dirty="0" smtClean="0">
                <a:latin typeface="メイリオ" pitchFamily="50" charset="-128"/>
                <a:ea typeface="メイリオ" pitchFamily="50" charset="-128"/>
                <a:cs typeface="メイリオ" pitchFamily="50" charset="-128"/>
              </a:rPr>
              <a:t>(w/</a:t>
            </a: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Eco-cartridge)</a:t>
            </a:r>
          </a:p>
          <a:p>
            <a:r>
              <a:rPr lang="ja-JP" altLang="en-US" sz="1600" dirty="0" smtClean="0">
                <a:latin typeface="メイリオ" pitchFamily="50" charset="-128"/>
                <a:ea typeface="メイリオ" pitchFamily="50" charset="-128"/>
                <a:cs typeface="メイリオ" pitchFamily="50" charset="-128"/>
              </a:rPr>
              <a:t>　②</a:t>
            </a:r>
            <a:r>
              <a:rPr lang="en-US" altLang="ja-JP" sz="1600" dirty="0" smtClean="0">
                <a:latin typeface="メイリオ" pitchFamily="50" charset="-128"/>
                <a:ea typeface="メイリオ" pitchFamily="50" charset="-128"/>
                <a:cs typeface="メイリオ" pitchFamily="50" charset="-128"/>
              </a:rPr>
              <a:t>2L Ink pack(for MBIS3)     </a:t>
            </a:r>
          </a:p>
        </p:txBody>
      </p:sp>
      <p:pic>
        <p:nvPicPr>
          <p:cNvPr id="30" name="Picture 10"/>
          <p:cNvPicPr>
            <a:picLocks noChangeAspect="1" noChangeArrowheads="1"/>
          </p:cNvPicPr>
          <p:nvPr/>
        </p:nvPicPr>
        <p:blipFill>
          <a:blip r:embed="rId2" cstate="print"/>
          <a:srcRect/>
          <a:stretch>
            <a:fillRect/>
          </a:stretch>
        </p:blipFill>
        <p:spPr bwMode="auto">
          <a:xfrm>
            <a:off x="1115612" y="2573050"/>
            <a:ext cx="1967153" cy="243138"/>
          </a:xfrm>
          <a:prstGeom prst="rect">
            <a:avLst/>
          </a:prstGeom>
          <a:noFill/>
        </p:spPr>
      </p:pic>
      <p:pic>
        <p:nvPicPr>
          <p:cNvPr id="33" name="Picture 11"/>
          <p:cNvPicPr>
            <a:picLocks noChangeAspect="1" noChangeArrowheads="1"/>
          </p:cNvPicPr>
          <p:nvPr/>
        </p:nvPicPr>
        <p:blipFill>
          <a:blip r:embed="rId3" cstate="print"/>
          <a:srcRect/>
          <a:stretch>
            <a:fillRect/>
          </a:stretch>
        </p:blipFill>
        <p:spPr bwMode="auto">
          <a:xfrm>
            <a:off x="1115612" y="3293130"/>
            <a:ext cx="1967153" cy="243138"/>
          </a:xfrm>
          <a:prstGeom prst="rect">
            <a:avLst/>
          </a:prstGeom>
          <a:noFill/>
        </p:spPr>
      </p:pic>
      <p:pic>
        <p:nvPicPr>
          <p:cNvPr id="35" name="Picture 13"/>
          <p:cNvPicPr>
            <a:picLocks noChangeAspect="1" noChangeArrowheads="1"/>
          </p:cNvPicPr>
          <p:nvPr/>
        </p:nvPicPr>
        <p:blipFill>
          <a:blip r:embed="rId4" cstate="print"/>
          <a:srcRect/>
          <a:stretch>
            <a:fillRect/>
          </a:stretch>
        </p:blipFill>
        <p:spPr bwMode="auto">
          <a:xfrm>
            <a:off x="1115612" y="3934408"/>
            <a:ext cx="1967153" cy="243138"/>
          </a:xfrm>
          <a:prstGeom prst="rect">
            <a:avLst/>
          </a:prstGeom>
          <a:noFill/>
        </p:spPr>
      </p:pic>
      <p:pic>
        <p:nvPicPr>
          <p:cNvPr id="36" name="Picture 14"/>
          <p:cNvPicPr>
            <a:picLocks noChangeAspect="1" noChangeArrowheads="1"/>
          </p:cNvPicPr>
          <p:nvPr/>
        </p:nvPicPr>
        <p:blipFill>
          <a:blip r:embed="rId5" cstate="print"/>
          <a:srcRect r="9513" b="-18197"/>
          <a:stretch>
            <a:fillRect/>
          </a:stretch>
        </p:blipFill>
        <p:spPr bwMode="auto">
          <a:xfrm>
            <a:off x="1487880" y="1557443"/>
            <a:ext cx="2220024" cy="287381"/>
          </a:xfrm>
          <a:prstGeom prst="rect">
            <a:avLst/>
          </a:prstGeom>
          <a:noFill/>
        </p:spPr>
      </p:pic>
      <p:grpSp>
        <p:nvGrpSpPr>
          <p:cNvPr id="3" name="グループ化 22"/>
          <p:cNvGrpSpPr/>
          <p:nvPr/>
        </p:nvGrpSpPr>
        <p:grpSpPr>
          <a:xfrm>
            <a:off x="5004048" y="879692"/>
            <a:ext cx="2723302" cy="1434478"/>
            <a:chOff x="251890" y="3794722"/>
            <a:chExt cx="2723302" cy="1434478"/>
          </a:xfrm>
        </p:grpSpPr>
        <p:sp>
          <p:nvSpPr>
            <p:cNvPr id="8" name="角丸四角形 7"/>
            <p:cNvSpPr/>
            <p:nvPr/>
          </p:nvSpPr>
          <p:spPr>
            <a:xfrm>
              <a:off x="251890" y="3794722"/>
              <a:ext cx="2015854" cy="28803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メイリオ" pitchFamily="50" charset="-128"/>
                  <a:ea typeface="メイリオ" pitchFamily="50" charset="-128"/>
                  <a:cs typeface="メイリオ" pitchFamily="50" charset="-128"/>
                </a:rPr>
                <a:t>BS3</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304268" y="4182760"/>
              <a:ext cx="2670924" cy="1046440"/>
            </a:xfrm>
            <a:prstGeom prst="rect">
              <a:avLst/>
            </a:prstGeom>
            <a:noFill/>
          </p:spPr>
          <p:txBody>
            <a:bodyPr wrap="none" rtlCol="0">
              <a:spAutoFit/>
            </a:bodyPr>
            <a:lstStyle/>
            <a:p>
              <a:r>
                <a:rPr kumimoji="1" lang="en-US" altLang="ja-JP" sz="1600" b="1" dirty="0" smtClean="0">
                  <a:latin typeface="メイリオ" pitchFamily="50" charset="-128"/>
                  <a:ea typeface="メイリオ" pitchFamily="50" charset="-128"/>
                  <a:cs typeface="メイリオ" pitchFamily="50" charset="-128"/>
                </a:rPr>
                <a:t>Colors</a:t>
              </a:r>
            </a:p>
            <a:p>
              <a:r>
                <a:rPr lang="en-US" altLang="ja-JP" sz="1500" dirty="0" smtClean="0">
                  <a:latin typeface="メイリオ" pitchFamily="50" charset="-128"/>
                  <a:ea typeface="メイリオ" pitchFamily="50" charset="-128"/>
                  <a:cs typeface="メイリオ" pitchFamily="50" charset="-128"/>
                </a:rPr>
                <a:t>4C :</a:t>
              </a:r>
              <a:endParaRPr kumimoji="1" lang="en-US" altLang="ja-JP" sz="1500" dirty="0" smtClean="0">
                <a:latin typeface="メイリオ" pitchFamily="50" charset="-128"/>
                <a:ea typeface="メイリオ" pitchFamily="50" charset="-128"/>
                <a:cs typeface="メイリオ" pitchFamily="50" charset="-128"/>
              </a:endParaRPr>
            </a:p>
            <a:p>
              <a:r>
                <a:rPr lang="en-US" altLang="ja-JP" sz="1600" b="1" dirty="0" smtClean="0">
                  <a:latin typeface="メイリオ" pitchFamily="50" charset="-128"/>
                  <a:ea typeface="メイリオ" pitchFamily="50" charset="-128"/>
                  <a:cs typeface="メイリオ" pitchFamily="50" charset="-128"/>
                </a:rPr>
                <a:t>Ink set</a:t>
              </a:r>
            </a:p>
            <a:p>
              <a:r>
                <a:rPr kumimoji="1" lang="ja-JP" altLang="en-US" sz="1500" dirty="0" smtClean="0">
                  <a:latin typeface="メイリオ" pitchFamily="50" charset="-128"/>
                  <a:ea typeface="メイリオ" pitchFamily="50" charset="-128"/>
                  <a:cs typeface="メイリオ" pitchFamily="50" charset="-128"/>
                </a:rPr>
                <a:t>①</a:t>
              </a:r>
              <a:r>
                <a:rPr kumimoji="1" lang="en-US" altLang="ja-JP" sz="1500" dirty="0" smtClean="0">
                  <a:latin typeface="メイリオ" pitchFamily="50" charset="-128"/>
                  <a:ea typeface="メイリオ" pitchFamily="50" charset="-128"/>
                  <a:cs typeface="メイリオ" pitchFamily="50" charset="-128"/>
                </a:rPr>
                <a:t>4C : High speed printing</a:t>
              </a:r>
            </a:p>
          </p:txBody>
        </p:sp>
        <p:pic>
          <p:nvPicPr>
            <p:cNvPr id="38" name="Picture 10"/>
            <p:cNvPicPr>
              <a:picLocks noChangeAspect="1" noChangeArrowheads="1"/>
            </p:cNvPicPr>
            <p:nvPr/>
          </p:nvPicPr>
          <p:blipFill>
            <a:blip r:embed="rId2" cstate="print"/>
            <a:srcRect r="49357"/>
            <a:stretch>
              <a:fillRect/>
            </a:stretch>
          </p:blipFill>
          <p:spPr bwMode="auto">
            <a:xfrm>
              <a:off x="897860" y="4456044"/>
              <a:ext cx="996225" cy="243138"/>
            </a:xfrm>
            <a:prstGeom prst="rect">
              <a:avLst/>
            </a:prstGeom>
            <a:noFill/>
          </p:spPr>
        </p:pic>
      </p:grpSp>
      <p:pic>
        <p:nvPicPr>
          <p:cNvPr id="39" name="Picture 10"/>
          <p:cNvPicPr>
            <a:picLocks noChangeAspect="1" noChangeArrowheads="1"/>
          </p:cNvPicPr>
          <p:nvPr/>
        </p:nvPicPr>
        <p:blipFill>
          <a:blip r:embed="rId2" cstate="print"/>
          <a:srcRect/>
          <a:stretch>
            <a:fillRect/>
          </a:stretch>
        </p:blipFill>
        <p:spPr bwMode="auto">
          <a:xfrm>
            <a:off x="5364084" y="2305335"/>
            <a:ext cx="1967153" cy="243138"/>
          </a:xfrm>
          <a:prstGeom prst="rect">
            <a:avLst/>
          </a:prstGeom>
          <a:noFill/>
        </p:spPr>
      </p:pic>
      <p:sp>
        <p:nvSpPr>
          <p:cNvPr id="26" name="角丸四角形 25"/>
          <p:cNvSpPr/>
          <p:nvPr/>
        </p:nvSpPr>
        <p:spPr>
          <a:xfrm>
            <a:off x="5049978" y="3717032"/>
            <a:ext cx="1944216" cy="28803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メイリオ" pitchFamily="50" charset="-128"/>
                <a:ea typeface="メイリオ" pitchFamily="50" charset="-128"/>
                <a:cs typeface="メイリオ" pitchFamily="50" charset="-128"/>
              </a:rPr>
              <a:t>Sb53</a:t>
            </a:r>
            <a:endParaRPr kumimoji="1" lang="ja-JP" altLang="en-US" sz="1600" b="1" dirty="0">
              <a:solidFill>
                <a:schemeClr val="bg1"/>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5004048" y="4093909"/>
            <a:ext cx="3981411" cy="1738938"/>
          </a:xfrm>
          <a:prstGeom prst="rect">
            <a:avLst/>
          </a:prstGeom>
          <a:noFill/>
        </p:spPr>
        <p:txBody>
          <a:bodyPr wrap="none" rtlCol="0">
            <a:spAutoFit/>
          </a:bodyPr>
          <a:lstStyle/>
          <a:p>
            <a:r>
              <a:rPr kumimoji="1" lang="en-US" altLang="ja-JP" sz="1600" b="1" dirty="0" smtClean="0">
                <a:latin typeface="メイリオ" pitchFamily="50" charset="-128"/>
                <a:ea typeface="メイリオ" pitchFamily="50" charset="-128"/>
                <a:cs typeface="メイリオ" pitchFamily="50" charset="-128"/>
              </a:rPr>
              <a:t>Colors</a:t>
            </a:r>
          </a:p>
          <a:p>
            <a:r>
              <a:rPr lang="en-US" altLang="ja-JP" sz="1500" dirty="0" smtClean="0">
                <a:latin typeface="メイリオ" pitchFamily="50" charset="-128"/>
                <a:ea typeface="メイリオ" pitchFamily="50" charset="-128"/>
                <a:cs typeface="メイリオ" pitchFamily="50" charset="-128"/>
              </a:rPr>
              <a:t>6C</a:t>
            </a:r>
            <a:r>
              <a:rPr lang="ja-JP" altLang="en-US" sz="1500" dirty="0" smtClean="0">
                <a:latin typeface="メイリオ" pitchFamily="50" charset="-128"/>
                <a:ea typeface="メイリオ" pitchFamily="50" charset="-128"/>
                <a:cs typeface="メイリオ" pitchFamily="50" charset="-128"/>
              </a:rPr>
              <a:t>：                         </a:t>
            </a:r>
            <a:r>
              <a:rPr lang="en-US" altLang="ja-JP" sz="1500" dirty="0" smtClean="0">
                <a:latin typeface="メイリオ" pitchFamily="50" charset="-128"/>
                <a:ea typeface="メイリオ" pitchFamily="50" charset="-128"/>
                <a:cs typeface="メイリオ" pitchFamily="50" charset="-128"/>
              </a:rPr>
              <a:t>*</a:t>
            </a:r>
            <a:r>
              <a:rPr lang="en-US" altLang="ja-JP" sz="1100" dirty="0" smtClean="0">
                <a:latin typeface="メイリオ" pitchFamily="50" charset="-128"/>
                <a:ea typeface="メイリオ" pitchFamily="50" charset="-128"/>
                <a:cs typeface="メイリオ" pitchFamily="50" charset="-128"/>
              </a:rPr>
              <a:t>K ink is also available</a:t>
            </a:r>
            <a:endParaRPr kumimoji="1" lang="en-US" altLang="ja-JP" sz="1500" dirty="0" smtClean="0">
              <a:latin typeface="メイリオ" pitchFamily="50" charset="-128"/>
              <a:ea typeface="メイリオ" pitchFamily="50" charset="-128"/>
              <a:cs typeface="メイリオ" pitchFamily="50" charset="-128"/>
            </a:endParaRPr>
          </a:p>
          <a:p>
            <a:r>
              <a:rPr lang="en-US" altLang="ja-JP" sz="1600" b="1" dirty="0" smtClean="0">
                <a:latin typeface="メイリオ" pitchFamily="50" charset="-128"/>
                <a:ea typeface="メイリオ" pitchFamily="50" charset="-128"/>
                <a:cs typeface="メイリオ" pitchFamily="50" charset="-128"/>
              </a:rPr>
              <a:t>Ink set</a:t>
            </a:r>
          </a:p>
          <a:p>
            <a:r>
              <a:rPr lang="ja-JP" altLang="en-US" sz="1500" dirty="0" smtClean="0">
                <a:latin typeface="メイリオ" pitchFamily="50" charset="-128"/>
                <a:ea typeface="メイリオ" pitchFamily="50" charset="-128"/>
                <a:cs typeface="メイリオ" pitchFamily="50" charset="-128"/>
              </a:rPr>
              <a:t>①</a:t>
            </a:r>
            <a:r>
              <a:rPr lang="en-US" altLang="ja-JP" sz="1500" dirty="0" smtClean="0">
                <a:latin typeface="メイリオ" pitchFamily="50" charset="-128"/>
                <a:ea typeface="メイリオ" pitchFamily="50" charset="-128"/>
                <a:cs typeface="メイリオ" pitchFamily="50" charset="-128"/>
              </a:rPr>
              <a:t>4C : High speed printing</a:t>
            </a:r>
          </a:p>
          <a:p>
            <a:endParaRPr lang="en-US" altLang="ja-JP" sz="1500" dirty="0" smtClean="0">
              <a:latin typeface="メイリオ" pitchFamily="50" charset="-128"/>
              <a:ea typeface="メイリオ" pitchFamily="50" charset="-128"/>
              <a:cs typeface="メイリオ" pitchFamily="50" charset="-128"/>
            </a:endParaRPr>
          </a:p>
          <a:p>
            <a:r>
              <a:rPr lang="ja-JP" altLang="en-US" sz="1500" dirty="0" smtClean="0">
                <a:latin typeface="メイリオ" pitchFamily="50" charset="-128"/>
                <a:ea typeface="メイリオ" pitchFamily="50" charset="-128"/>
                <a:cs typeface="メイリオ" pitchFamily="50" charset="-128"/>
              </a:rPr>
              <a:t>②</a:t>
            </a:r>
            <a:r>
              <a:rPr lang="en-US" altLang="ja-JP" sz="1500" dirty="0" smtClean="0">
                <a:latin typeface="メイリオ" pitchFamily="50" charset="-128"/>
                <a:ea typeface="メイリオ" pitchFamily="50" charset="-128"/>
                <a:cs typeface="メイリオ" pitchFamily="50" charset="-128"/>
              </a:rPr>
              <a:t>6C : Smooth, </a:t>
            </a:r>
            <a:r>
              <a:rPr lang="en-US" altLang="ja-JP" sz="1500" dirty="0" err="1" smtClean="0">
                <a:latin typeface="メイリオ" pitchFamily="50" charset="-128"/>
                <a:ea typeface="メイリオ" pitchFamily="50" charset="-128"/>
                <a:cs typeface="メイリオ" pitchFamily="50" charset="-128"/>
              </a:rPr>
              <a:t>bibrant</a:t>
            </a:r>
            <a:r>
              <a:rPr lang="en-US" altLang="ja-JP" sz="1500" dirty="0" smtClean="0">
                <a:latin typeface="メイリオ" pitchFamily="50" charset="-128"/>
                <a:ea typeface="メイリオ" pitchFamily="50" charset="-128"/>
                <a:cs typeface="メイリオ" pitchFamily="50" charset="-128"/>
              </a:rPr>
              <a:t> colors</a:t>
            </a:r>
          </a:p>
          <a:p>
            <a:endParaRPr lang="en-US" altLang="ja-JP" sz="1500" dirty="0" smtClean="0">
              <a:latin typeface="メイリオ" pitchFamily="50" charset="-128"/>
              <a:ea typeface="メイリオ" pitchFamily="50" charset="-128"/>
              <a:cs typeface="メイリオ" pitchFamily="50" charset="-128"/>
            </a:endParaRPr>
          </a:p>
        </p:txBody>
      </p:sp>
      <p:sp>
        <p:nvSpPr>
          <p:cNvPr id="37" name="テキスト ボックス 36"/>
          <p:cNvSpPr txBox="1"/>
          <p:nvPr/>
        </p:nvSpPr>
        <p:spPr>
          <a:xfrm>
            <a:off x="4975582" y="5793652"/>
            <a:ext cx="3291286" cy="1077218"/>
          </a:xfrm>
          <a:prstGeom prst="rect">
            <a:avLst/>
          </a:prstGeom>
          <a:solidFill>
            <a:schemeClr val="bg1"/>
          </a:solidFill>
        </p:spPr>
        <p:txBody>
          <a:bodyPr wrap="none" rtlCol="0">
            <a:spAutoFit/>
          </a:bodyPr>
          <a:lstStyle/>
          <a:p>
            <a:r>
              <a:rPr kumimoji="1" lang="en-US" altLang="ja-JP" sz="1600" b="1" dirty="0" smtClean="0">
                <a:latin typeface="メイリオ" pitchFamily="50" charset="-128"/>
                <a:ea typeface="メイリオ" pitchFamily="50" charset="-128"/>
                <a:cs typeface="メイリオ" pitchFamily="50" charset="-128"/>
              </a:rPr>
              <a:t>Ink capacity</a:t>
            </a:r>
          </a:p>
          <a:p>
            <a:r>
              <a:rPr lang="en-US" altLang="ja-JP" sz="1600" dirty="0" err="1" smtClean="0">
                <a:latin typeface="メイリオ" pitchFamily="50" charset="-128"/>
                <a:ea typeface="メイリオ" pitchFamily="50" charset="-128"/>
                <a:cs typeface="メイリオ" pitchFamily="50" charset="-128"/>
              </a:rPr>
              <a:t>BMYKLbLm</a:t>
            </a:r>
            <a:r>
              <a:rPr lang="en-US" altLang="ja-JP" sz="1600" dirty="0" smtClean="0">
                <a:latin typeface="メイリオ" pitchFamily="50" charset="-128"/>
                <a:ea typeface="メイリオ" pitchFamily="50" charset="-128"/>
                <a:cs typeface="メイリオ" pitchFamily="50" charset="-128"/>
              </a:rPr>
              <a:t>:</a:t>
            </a:r>
          </a:p>
          <a:p>
            <a:r>
              <a:rPr lang="ja-JP" altLang="en-US" sz="1600" dirty="0" smtClean="0">
                <a:latin typeface="メイリオ" pitchFamily="50" charset="-128"/>
                <a:ea typeface="メイリオ" pitchFamily="50" charset="-128"/>
                <a:cs typeface="メイリオ" pitchFamily="50" charset="-128"/>
              </a:rPr>
              <a:t>　①</a:t>
            </a:r>
            <a:r>
              <a:rPr lang="en-US" altLang="ja-JP" sz="1600" dirty="0" smtClean="0">
                <a:latin typeface="メイリオ" pitchFamily="50" charset="-128"/>
                <a:ea typeface="メイリオ" pitchFamily="50" charset="-128"/>
                <a:cs typeface="メイリオ" pitchFamily="50" charset="-128"/>
              </a:rPr>
              <a:t>440ml cartridge</a:t>
            </a:r>
          </a:p>
          <a:p>
            <a:r>
              <a:rPr lang="ja-JP" altLang="en-US" sz="1600" dirty="0" smtClean="0">
                <a:latin typeface="メイリオ" pitchFamily="50" charset="-128"/>
                <a:ea typeface="メイリオ" pitchFamily="50" charset="-128"/>
                <a:cs typeface="メイリオ" pitchFamily="50" charset="-128"/>
              </a:rPr>
              <a:t>　②</a:t>
            </a:r>
            <a:r>
              <a:rPr lang="en-US" altLang="ja-JP" sz="1600" dirty="0" smtClean="0">
                <a:latin typeface="メイリオ" pitchFamily="50" charset="-128"/>
                <a:ea typeface="メイリオ" pitchFamily="50" charset="-128"/>
                <a:cs typeface="メイリオ" pitchFamily="50" charset="-128"/>
              </a:rPr>
              <a:t>2L Ink pack(for MBIS3)     </a:t>
            </a:r>
          </a:p>
        </p:txBody>
      </p:sp>
      <p:pic>
        <p:nvPicPr>
          <p:cNvPr id="43" name="Picture 3"/>
          <p:cNvPicPr>
            <a:picLocks noChangeAspect="1" noChangeArrowheads="1"/>
          </p:cNvPicPr>
          <p:nvPr/>
        </p:nvPicPr>
        <p:blipFill>
          <a:blip r:embed="rId6" cstate="print"/>
          <a:srcRect/>
          <a:stretch>
            <a:fillRect/>
          </a:stretch>
        </p:blipFill>
        <p:spPr bwMode="auto">
          <a:xfrm>
            <a:off x="5580112" y="4365104"/>
            <a:ext cx="1514976" cy="235932"/>
          </a:xfrm>
          <a:prstGeom prst="rect">
            <a:avLst/>
          </a:prstGeom>
          <a:noFill/>
        </p:spPr>
      </p:pic>
      <p:pic>
        <p:nvPicPr>
          <p:cNvPr id="44" name="Picture 5"/>
          <p:cNvPicPr>
            <a:picLocks noChangeAspect="1" noChangeArrowheads="1"/>
          </p:cNvPicPr>
          <p:nvPr/>
        </p:nvPicPr>
        <p:blipFill>
          <a:blip r:embed="rId7" cstate="print"/>
          <a:srcRect/>
          <a:stretch>
            <a:fillRect/>
          </a:stretch>
        </p:blipFill>
        <p:spPr bwMode="auto">
          <a:xfrm>
            <a:off x="5364088" y="5056156"/>
            <a:ext cx="2016223" cy="235932"/>
          </a:xfrm>
          <a:prstGeom prst="rect">
            <a:avLst/>
          </a:prstGeom>
          <a:noFill/>
        </p:spPr>
      </p:pic>
      <p:sp>
        <p:nvSpPr>
          <p:cNvPr id="46" name="Text Box 1072"/>
          <p:cNvSpPr txBox="1">
            <a:spLocks noChangeArrowheads="1"/>
          </p:cNvSpPr>
          <p:nvPr/>
        </p:nvSpPr>
        <p:spPr bwMode="auto">
          <a:xfrm>
            <a:off x="179512" y="6655426"/>
            <a:ext cx="3744416" cy="215444"/>
          </a:xfrm>
          <a:prstGeom prst="rect">
            <a:avLst/>
          </a:prstGeom>
          <a:noFill/>
          <a:ln w="9525" algn="ctr">
            <a:noFill/>
            <a:miter lim="800000"/>
            <a:headEnd/>
            <a:tailEnd/>
          </a:ln>
        </p:spPr>
        <p:txBody>
          <a:bodyPr wrap="square" lIns="0" tIns="0" rIns="0" bIns="0">
            <a:spAutoFit/>
          </a:bodyPr>
          <a:lstStyle/>
          <a:p>
            <a:r>
              <a:rPr lang="en-US" altLang="ja-JP" sz="1400" dirty="0" smtClean="0">
                <a:latin typeface="メイリオ" pitchFamily="50" charset="-128"/>
                <a:ea typeface="メイリオ" pitchFamily="50" charset="-128"/>
              </a:rPr>
              <a:t>※ES3 :  To be available later</a:t>
            </a:r>
            <a:endParaRPr lang="ja-JP" altLang="en-US" sz="1400" dirty="0">
              <a:latin typeface="メイリオ" pitchFamily="50" charset="-128"/>
              <a:ea typeface="メイリオ" pitchFamily="50" charset="-128"/>
            </a:endParaRPr>
          </a:p>
        </p:txBody>
      </p:sp>
      <p:pic>
        <p:nvPicPr>
          <p:cNvPr id="25" name="Picture 1"/>
          <p:cNvPicPr>
            <a:picLocks noChangeAspect="1" noChangeArrowheads="1"/>
          </p:cNvPicPr>
          <p:nvPr/>
        </p:nvPicPr>
        <p:blipFill>
          <a:blip r:embed="rId8" cstate="print"/>
          <a:srcRect/>
          <a:stretch>
            <a:fillRect/>
          </a:stretch>
        </p:blipFill>
        <p:spPr bwMode="auto">
          <a:xfrm>
            <a:off x="5364088" y="5517232"/>
            <a:ext cx="2016224" cy="235932"/>
          </a:xfrm>
          <a:prstGeom prst="rect">
            <a:avLst/>
          </a:prstGeom>
          <a:noFill/>
        </p:spPr>
      </p:pic>
      <p:sp>
        <p:nvSpPr>
          <p:cNvPr id="29" name="正方形/長方形 28"/>
          <p:cNvSpPr/>
          <p:nvPr/>
        </p:nvSpPr>
        <p:spPr>
          <a:xfrm>
            <a:off x="3693615" y="1484784"/>
            <a:ext cx="14401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69616" y="4336078"/>
            <a:ext cx="2938625" cy="1569660"/>
          </a:xfrm>
          <a:prstGeom prst="rect">
            <a:avLst/>
          </a:prstGeom>
          <a:noFill/>
        </p:spPr>
        <p:txBody>
          <a:bodyPr wrap="none" rtlCol="0">
            <a:spAutoFit/>
          </a:bodyPr>
          <a:lstStyle/>
          <a:p>
            <a:r>
              <a:rPr lang="en-US" altLang="ja-JP" sz="1600" b="1" dirty="0" smtClean="0">
                <a:latin typeface="メイリオ" pitchFamily="50" charset="-128"/>
                <a:ea typeface="メイリオ" pitchFamily="50" charset="-128"/>
                <a:cs typeface="メイリオ" pitchFamily="50" charset="-128"/>
              </a:rPr>
              <a:t>Ink capacity</a:t>
            </a:r>
          </a:p>
          <a:p>
            <a:r>
              <a:rPr lang="en-US" altLang="ja-JP" sz="1600" dirty="0" err="1" smtClean="0">
                <a:latin typeface="メイリオ" pitchFamily="50" charset="-128"/>
                <a:ea typeface="メイリオ" pitchFamily="50" charset="-128"/>
                <a:cs typeface="メイリオ" pitchFamily="50" charset="-128"/>
              </a:rPr>
              <a:t>CMYKLcLmLkOr</a:t>
            </a:r>
            <a:r>
              <a:rPr lang="en-US" altLang="ja-JP" sz="1600" dirty="0" smtClean="0">
                <a:latin typeface="メイリオ" pitchFamily="50" charset="-128"/>
                <a:ea typeface="メイリオ" pitchFamily="50" charset="-128"/>
                <a:cs typeface="メイリオ" pitchFamily="50" charset="-128"/>
              </a:rPr>
              <a:t>:</a:t>
            </a:r>
          </a:p>
          <a:p>
            <a:r>
              <a:rPr lang="ja-JP" altLang="en-US" sz="1600" dirty="0" smtClean="0">
                <a:latin typeface="メイリオ" pitchFamily="50" charset="-128"/>
                <a:ea typeface="メイリオ" pitchFamily="50" charset="-128"/>
                <a:cs typeface="メイリオ" pitchFamily="50" charset="-128"/>
              </a:rPr>
              <a:t>　①</a:t>
            </a:r>
            <a:r>
              <a:rPr lang="en-US" altLang="ja-JP" sz="1600" dirty="0" smtClean="0">
                <a:latin typeface="メイリオ" pitchFamily="50" charset="-128"/>
                <a:ea typeface="メイリオ" pitchFamily="50" charset="-128"/>
                <a:cs typeface="メイリオ" pitchFamily="50" charset="-128"/>
              </a:rPr>
              <a:t>440ml cartridge</a:t>
            </a:r>
          </a:p>
          <a:p>
            <a:r>
              <a:rPr lang="ja-JP" altLang="en-US" sz="1600" dirty="0" smtClean="0">
                <a:latin typeface="メイリオ" pitchFamily="50" charset="-128"/>
                <a:ea typeface="メイリオ" pitchFamily="50" charset="-128"/>
                <a:cs typeface="メイリオ" pitchFamily="50" charset="-128"/>
              </a:rPr>
              <a:t>　②</a:t>
            </a:r>
            <a:r>
              <a:rPr lang="en-US" altLang="ja-JP" sz="1600" dirty="0" smtClean="0">
                <a:latin typeface="メイリオ" pitchFamily="50" charset="-128"/>
                <a:ea typeface="メイリオ" pitchFamily="50" charset="-128"/>
                <a:cs typeface="メイリオ" pitchFamily="50" charset="-128"/>
              </a:rPr>
              <a:t>2L Ink pack(for MBIS3)</a:t>
            </a:r>
          </a:p>
          <a:p>
            <a:r>
              <a:rPr lang="en-US" altLang="ja-JP" sz="1600" dirty="0" smtClean="0">
                <a:latin typeface="メイリオ" pitchFamily="50" charset="-128"/>
                <a:ea typeface="メイリオ" pitchFamily="50" charset="-128"/>
                <a:cs typeface="メイリオ" pitchFamily="50" charset="-128"/>
              </a:rPr>
              <a:t>W:</a:t>
            </a:r>
          </a:p>
          <a:p>
            <a:r>
              <a:rPr lang="ja-JP" altLang="en-US" sz="1600" dirty="0" smtClean="0">
                <a:latin typeface="メイリオ" pitchFamily="50" charset="-128"/>
                <a:ea typeface="メイリオ" pitchFamily="50" charset="-128"/>
                <a:cs typeface="メイリオ" pitchFamily="50" charset="-128"/>
              </a:rPr>
              <a:t>　①</a:t>
            </a:r>
            <a:r>
              <a:rPr lang="en-US" altLang="ja-JP" sz="1600" dirty="0" smtClean="0">
                <a:latin typeface="メイリオ" pitchFamily="50" charset="-128"/>
                <a:ea typeface="メイリオ" pitchFamily="50" charset="-128"/>
                <a:cs typeface="メイリオ" pitchFamily="50" charset="-128"/>
              </a:rPr>
              <a:t>220ml cartridge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角丸四角形 109"/>
          <p:cNvSpPr/>
          <p:nvPr/>
        </p:nvSpPr>
        <p:spPr>
          <a:xfrm>
            <a:off x="251520" y="1035156"/>
            <a:ext cx="8280920" cy="88167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5</a:t>
            </a:fld>
            <a:endParaRPr lang="ja-JP" altLang="en-US"/>
          </a:p>
        </p:txBody>
      </p:sp>
      <p:grpSp>
        <p:nvGrpSpPr>
          <p:cNvPr id="3" name="グループ化 107"/>
          <p:cNvGrpSpPr>
            <a:grpSpLocks noChangeAspect="1"/>
          </p:cNvGrpSpPr>
          <p:nvPr/>
        </p:nvGrpSpPr>
        <p:grpSpPr>
          <a:xfrm>
            <a:off x="611560" y="2724755"/>
            <a:ext cx="7200800" cy="3840380"/>
            <a:chOff x="966116" y="3562276"/>
            <a:chExt cx="5701102" cy="3040551"/>
          </a:xfrm>
        </p:grpSpPr>
        <p:grpSp>
          <p:nvGrpSpPr>
            <p:cNvPr id="5" name="グループ化 67"/>
            <p:cNvGrpSpPr>
              <a:grpSpLocks noChangeAspect="1"/>
            </p:cNvGrpSpPr>
            <p:nvPr/>
          </p:nvGrpSpPr>
          <p:grpSpPr>
            <a:xfrm>
              <a:off x="966116" y="3562276"/>
              <a:ext cx="5701102" cy="2675036"/>
              <a:chOff x="689135" y="2996950"/>
              <a:chExt cx="6547161" cy="3600402"/>
            </a:xfrm>
          </p:grpSpPr>
          <p:sp>
            <p:nvSpPr>
              <p:cNvPr id="60" name="テキスト ボックス 59"/>
              <p:cNvSpPr txBox="1"/>
              <p:nvPr/>
            </p:nvSpPr>
            <p:spPr>
              <a:xfrm>
                <a:off x="689135" y="4766955"/>
                <a:ext cx="995039" cy="688739"/>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Approx.</a:t>
                </a:r>
              </a:p>
              <a:p>
                <a:r>
                  <a:rPr lang="en-US" altLang="ja-JP" sz="1200" dirty="0" smtClean="0">
                    <a:latin typeface="メイリオ" pitchFamily="50" charset="-128"/>
                    <a:ea typeface="メイリオ" pitchFamily="50" charset="-128"/>
                  </a:rPr>
                  <a:t>50.8mm</a:t>
                </a:r>
              </a:p>
              <a:p>
                <a:r>
                  <a:rPr lang="en-US" altLang="ja-JP" sz="1200" dirty="0" smtClean="0">
                    <a:latin typeface="メイリオ" pitchFamily="50" charset="-128"/>
                    <a:ea typeface="メイリオ" pitchFamily="50" charset="-128"/>
                  </a:rPr>
                  <a:t>(2 inch)</a:t>
                </a:r>
              </a:p>
            </p:txBody>
          </p:sp>
          <p:grpSp>
            <p:nvGrpSpPr>
              <p:cNvPr id="6" name="グループ化 62"/>
              <p:cNvGrpSpPr>
                <a:grpSpLocks noChangeAspect="1"/>
              </p:cNvGrpSpPr>
              <p:nvPr/>
            </p:nvGrpSpPr>
            <p:grpSpPr>
              <a:xfrm>
                <a:off x="1067058" y="2996950"/>
                <a:ext cx="6169238" cy="3600402"/>
                <a:chOff x="770090" y="2622660"/>
                <a:chExt cx="7010495" cy="4091366"/>
              </a:xfrm>
            </p:grpSpPr>
            <p:cxnSp>
              <p:nvCxnSpPr>
                <p:cNvPr id="10" name="直線コネクタ 9"/>
                <p:cNvCxnSpPr/>
                <p:nvPr/>
              </p:nvCxnSpPr>
              <p:spPr>
                <a:xfrm>
                  <a:off x="4599986" y="3404823"/>
                  <a:ext cx="0" cy="1336782"/>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4785226" y="3404823"/>
                  <a:ext cx="0" cy="1336782"/>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4963366" y="3404823"/>
                  <a:ext cx="0" cy="1336782"/>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5137925" y="3404823"/>
                  <a:ext cx="0" cy="1336782"/>
                </a:xfrm>
                <a:prstGeom prst="line">
                  <a:avLst/>
                </a:prstGeom>
                <a:ln w="28575"/>
              </p:spPr>
              <p:style>
                <a:lnRef idx="1">
                  <a:schemeClr val="dk1"/>
                </a:lnRef>
                <a:fillRef idx="0">
                  <a:schemeClr val="dk1"/>
                </a:fillRef>
                <a:effectRef idx="0">
                  <a:schemeClr val="dk1"/>
                </a:effectRef>
                <a:fontRef idx="minor">
                  <a:schemeClr val="tx1"/>
                </a:fontRef>
              </p:style>
            </p:cxnSp>
            <p:grpSp>
              <p:nvGrpSpPr>
                <p:cNvPr id="7" name="グループ化 72"/>
                <p:cNvGrpSpPr/>
                <p:nvPr/>
              </p:nvGrpSpPr>
              <p:grpSpPr>
                <a:xfrm>
                  <a:off x="5586110" y="4402665"/>
                  <a:ext cx="1759776" cy="1808588"/>
                  <a:chOff x="5247615" y="2852936"/>
                  <a:chExt cx="1046234" cy="1178542"/>
                </a:xfrm>
              </p:grpSpPr>
              <p:grpSp>
                <p:nvGrpSpPr>
                  <p:cNvPr id="8" name="グループ化 46"/>
                  <p:cNvGrpSpPr/>
                  <p:nvPr/>
                </p:nvGrpSpPr>
                <p:grpSpPr>
                  <a:xfrm>
                    <a:off x="5247615" y="2852936"/>
                    <a:ext cx="1046234" cy="1178542"/>
                    <a:chOff x="3976886" y="2276872"/>
                    <a:chExt cx="1046234" cy="1178542"/>
                  </a:xfrm>
                </p:grpSpPr>
                <p:sp>
                  <p:nvSpPr>
                    <p:cNvPr id="20" name="正方形/長方形 19"/>
                    <p:cNvSpPr/>
                    <p:nvPr/>
                  </p:nvSpPr>
                  <p:spPr>
                    <a:xfrm>
                      <a:off x="3976886" y="2276872"/>
                      <a:ext cx="1046234" cy="117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itchFamily="50" charset="-128"/>
                        <a:ea typeface="メイリオ" pitchFamily="50" charset="-128"/>
                      </a:endParaRPr>
                    </a:p>
                  </p:txBody>
                </p:sp>
                <p:cxnSp>
                  <p:nvCxnSpPr>
                    <p:cNvPr id="21" name="直線コネクタ 20"/>
                    <p:cNvCxnSpPr/>
                    <p:nvPr/>
                  </p:nvCxnSpPr>
                  <p:spPr>
                    <a:xfrm>
                      <a:off x="411453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422466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4336926"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4447056" y="2498358"/>
                      <a:ext cx="0" cy="871096"/>
                    </a:xfrm>
                    <a:prstGeom prst="line">
                      <a:avLst/>
                    </a:prstGeom>
                    <a:ln w="28575"/>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4033255" y="2306628"/>
                      <a:ext cx="125022" cy="170475"/>
                    </a:xfrm>
                    <a:prstGeom prst="rect">
                      <a:avLst/>
                    </a:prstGeom>
                    <a:noFill/>
                  </p:spPr>
                  <p:txBody>
                    <a:bodyPr wrap="square" rtlCol="0">
                      <a:spAutoFit/>
                    </a:bodyPr>
                    <a:lstStyle/>
                    <a:p>
                      <a:r>
                        <a:rPr kumimoji="1" lang="en-US" altLang="ja-JP" sz="1100" dirty="0" smtClean="0">
                          <a:latin typeface="メイリオ" pitchFamily="50" charset="-128"/>
                          <a:ea typeface="メイリオ" pitchFamily="50" charset="-128"/>
                        </a:rPr>
                        <a:t>1</a:t>
                      </a:r>
                      <a:endParaRPr kumimoji="1" lang="ja-JP" altLang="en-US" sz="1100" dirty="0">
                        <a:latin typeface="メイリオ" pitchFamily="50" charset="-128"/>
                        <a:ea typeface="メイリオ" pitchFamily="50" charset="-128"/>
                      </a:endParaRPr>
                    </a:p>
                  </p:txBody>
                </p:sp>
                <p:sp>
                  <p:nvSpPr>
                    <p:cNvPr id="26" name="テキスト ボックス 25"/>
                    <p:cNvSpPr txBox="1"/>
                    <p:nvPr/>
                  </p:nvSpPr>
                  <p:spPr>
                    <a:xfrm>
                      <a:off x="4143384" y="2306628"/>
                      <a:ext cx="143326"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2</a:t>
                      </a:r>
                      <a:endParaRPr kumimoji="1" lang="ja-JP" altLang="en-US" sz="1100" dirty="0">
                        <a:latin typeface="メイリオ" pitchFamily="50" charset="-128"/>
                        <a:ea typeface="メイリオ" pitchFamily="50" charset="-128"/>
                      </a:endParaRPr>
                    </a:p>
                  </p:txBody>
                </p:sp>
                <p:sp>
                  <p:nvSpPr>
                    <p:cNvPr id="27" name="テキスト ボックス 26"/>
                    <p:cNvSpPr txBox="1"/>
                    <p:nvPr/>
                  </p:nvSpPr>
                  <p:spPr>
                    <a:xfrm>
                      <a:off x="4247156" y="2306628"/>
                      <a:ext cx="125175"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3</a:t>
                      </a:r>
                      <a:endParaRPr kumimoji="1" lang="ja-JP" altLang="en-US" sz="1100" dirty="0">
                        <a:latin typeface="メイリオ" pitchFamily="50" charset="-128"/>
                        <a:ea typeface="メイリオ" pitchFamily="50" charset="-128"/>
                      </a:endParaRPr>
                    </a:p>
                  </p:txBody>
                </p:sp>
                <p:sp>
                  <p:nvSpPr>
                    <p:cNvPr id="28" name="テキスト ボックス 27"/>
                    <p:cNvSpPr txBox="1"/>
                    <p:nvPr/>
                  </p:nvSpPr>
                  <p:spPr>
                    <a:xfrm>
                      <a:off x="4349452" y="2308216"/>
                      <a:ext cx="108501"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4</a:t>
                      </a:r>
                      <a:endParaRPr kumimoji="1" lang="ja-JP" altLang="en-US" sz="1100" dirty="0">
                        <a:latin typeface="メイリオ" pitchFamily="50" charset="-128"/>
                        <a:ea typeface="メイリオ" pitchFamily="50" charset="-128"/>
                      </a:endParaRPr>
                    </a:p>
                  </p:txBody>
                </p:sp>
                <p:sp>
                  <p:nvSpPr>
                    <p:cNvPr id="29" name="テキスト ボックス 28"/>
                    <p:cNvSpPr txBox="1"/>
                    <p:nvPr/>
                  </p:nvSpPr>
                  <p:spPr>
                    <a:xfrm>
                      <a:off x="4456837" y="2306628"/>
                      <a:ext cx="129547"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5</a:t>
                      </a:r>
                      <a:endParaRPr kumimoji="1" lang="ja-JP" altLang="en-US" sz="1100" dirty="0">
                        <a:latin typeface="メイリオ" pitchFamily="50" charset="-128"/>
                        <a:ea typeface="メイリオ" pitchFamily="50" charset="-128"/>
                      </a:endParaRPr>
                    </a:p>
                  </p:txBody>
                </p:sp>
                <p:sp>
                  <p:nvSpPr>
                    <p:cNvPr id="30" name="テキスト ボックス 29"/>
                    <p:cNvSpPr txBox="1"/>
                    <p:nvPr/>
                  </p:nvSpPr>
                  <p:spPr>
                    <a:xfrm>
                      <a:off x="4573289" y="2306628"/>
                      <a:ext cx="141528"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6</a:t>
                      </a:r>
                      <a:endParaRPr kumimoji="1" lang="ja-JP" altLang="en-US" sz="1100" dirty="0">
                        <a:latin typeface="メイリオ" pitchFamily="50" charset="-128"/>
                        <a:ea typeface="メイリオ" pitchFamily="50" charset="-128"/>
                      </a:endParaRPr>
                    </a:p>
                  </p:txBody>
                </p:sp>
                <p:sp>
                  <p:nvSpPr>
                    <p:cNvPr id="31" name="テキスト ボックス 30"/>
                    <p:cNvSpPr txBox="1"/>
                    <p:nvPr/>
                  </p:nvSpPr>
                  <p:spPr>
                    <a:xfrm>
                      <a:off x="4687700" y="2306628"/>
                      <a:ext cx="121234"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7</a:t>
                      </a:r>
                      <a:endParaRPr kumimoji="1" lang="ja-JP" altLang="en-US" sz="1100" dirty="0">
                        <a:latin typeface="メイリオ" pitchFamily="50" charset="-128"/>
                        <a:ea typeface="メイリオ" pitchFamily="50" charset="-128"/>
                      </a:endParaRPr>
                    </a:p>
                  </p:txBody>
                </p:sp>
                <p:sp>
                  <p:nvSpPr>
                    <p:cNvPr id="32" name="テキスト ボックス 31"/>
                    <p:cNvSpPr txBox="1"/>
                    <p:nvPr/>
                  </p:nvSpPr>
                  <p:spPr>
                    <a:xfrm>
                      <a:off x="4799279" y="2306628"/>
                      <a:ext cx="143749"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8</a:t>
                      </a:r>
                      <a:endParaRPr kumimoji="1" lang="ja-JP" altLang="en-US" sz="1100" dirty="0">
                        <a:latin typeface="メイリオ" pitchFamily="50" charset="-128"/>
                        <a:ea typeface="メイリオ" pitchFamily="50" charset="-128"/>
                      </a:endParaRPr>
                    </a:p>
                  </p:txBody>
                </p:sp>
              </p:grpSp>
              <p:cxnSp>
                <p:nvCxnSpPr>
                  <p:cNvPr id="16" name="直線コネクタ 15"/>
                  <p:cNvCxnSpPr/>
                  <p:nvPr/>
                </p:nvCxnSpPr>
                <p:spPr>
                  <a:xfrm>
                    <a:off x="5823657" y="3074660"/>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5933787" y="3074660"/>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046046" y="3074660"/>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156176" y="3074660"/>
                    <a:ext cx="0" cy="871096"/>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9" name="グループ化 61"/>
                <p:cNvGrpSpPr/>
                <p:nvPr/>
              </p:nvGrpSpPr>
              <p:grpSpPr>
                <a:xfrm>
                  <a:off x="770090" y="2622660"/>
                  <a:ext cx="7010495" cy="4091366"/>
                  <a:chOff x="770090" y="2505986"/>
                  <a:chExt cx="7010495" cy="4091366"/>
                </a:xfrm>
              </p:grpSpPr>
              <p:cxnSp>
                <p:nvCxnSpPr>
                  <p:cNvPr id="56" name="直線矢印コネクタ 55"/>
                  <p:cNvCxnSpPr/>
                  <p:nvPr/>
                </p:nvCxnSpPr>
                <p:spPr>
                  <a:xfrm flipV="1">
                    <a:off x="1346154" y="3284984"/>
                    <a:ext cx="0" cy="265128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7" name="直線矢印コネクタ 66"/>
                  <p:cNvCxnSpPr/>
                  <p:nvPr/>
                </p:nvCxnSpPr>
                <p:spPr>
                  <a:xfrm>
                    <a:off x="3866434" y="4928304"/>
                    <a:ext cx="122413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nvGrpSpPr>
                  <p:cNvPr id="14" name="グループ化 58"/>
                  <p:cNvGrpSpPr/>
                  <p:nvPr/>
                </p:nvGrpSpPr>
                <p:grpSpPr>
                  <a:xfrm>
                    <a:off x="770090" y="2505986"/>
                    <a:ext cx="7010495" cy="4091366"/>
                    <a:chOff x="770090" y="2622660"/>
                    <a:chExt cx="7010495" cy="4091366"/>
                  </a:xfrm>
                </p:grpSpPr>
                <p:grpSp>
                  <p:nvGrpSpPr>
                    <p:cNvPr id="15" name="グループ化 45"/>
                    <p:cNvGrpSpPr/>
                    <p:nvPr/>
                  </p:nvGrpSpPr>
                  <p:grpSpPr>
                    <a:xfrm>
                      <a:off x="770090" y="2622660"/>
                      <a:ext cx="7010495" cy="3817131"/>
                      <a:chOff x="2276282" y="1983210"/>
                      <a:chExt cx="4167926" cy="2487382"/>
                    </a:xfrm>
                  </p:grpSpPr>
                  <p:sp>
                    <p:nvSpPr>
                      <p:cNvPr id="33" name="正方形/長方形 32"/>
                      <p:cNvSpPr/>
                      <p:nvPr/>
                    </p:nvSpPr>
                    <p:spPr>
                      <a:xfrm>
                        <a:off x="3976886" y="2276872"/>
                        <a:ext cx="1046234" cy="117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itchFamily="50" charset="-128"/>
                          <a:ea typeface="メイリオ" pitchFamily="50" charset="-128"/>
                        </a:endParaRPr>
                      </a:p>
                    </p:txBody>
                  </p:sp>
                  <p:cxnSp>
                    <p:nvCxnSpPr>
                      <p:cNvPr id="34" name="直線コネクタ 10"/>
                      <p:cNvCxnSpPr/>
                      <p:nvPr/>
                    </p:nvCxnSpPr>
                    <p:spPr>
                      <a:xfrm>
                        <a:off x="411453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直線コネクタ 11"/>
                      <p:cNvCxnSpPr/>
                      <p:nvPr/>
                    </p:nvCxnSpPr>
                    <p:spPr>
                      <a:xfrm>
                        <a:off x="4224667"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4336926" y="2498358"/>
                        <a:ext cx="0" cy="871096"/>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4447056" y="2498358"/>
                        <a:ext cx="0" cy="871096"/>
                      </a:xfrm>
                      <a:prstGeom prst="line">
                        <a:avLst/>
                      </a:prstGeom>
                      <a:ln w="28575"/>
                    </p:spPr>
                    <p:style>
                      <a:lnRef idx="1">
                        <a:schemeClr val="dk1"/>
                      </a:lnRef>
                      <a:fillRef idx="0">
                        <a:schemeClr val="dk1"/>
                      </a:fillRef>
                      <a:effectRef idx="0">
                        <a:schemeClr val="dk1"/>
                      </a:effectRef>
                      <a:fontRef idx="minor">
                        <a:schemeClr val="tx1"/>
                      </a:fontRef>
                    </p:style>
                  </p:cxnSp>
                  <p:sp>
                    <p:nvSpPr>
                      <p:cNvPr id="38" name="角丸四角形 37"/>
                      <p:cNvSpPr/>
                      <p:nvPr/>
                    </p:nvSpPr>
                    <p:spPr>
                      <a:xfrm>
                        <a:off x="3707904" y="1983210"/>
                        <a:ext cx="2736304" cy="2487382"/>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itchFamily="50" charset="-128"/>
                          <a:ea typeface="メイリオ" pitchFamily="50" charset="-128"/>
                        </a:endParaRPr>
                      </a:p>
                    </p:txBody>
                  </p:sp>
                  <p:cxnSp>
                    <p:nvCxnSpPr>
                      <p:cNvPr id="39" name="直線コネクタ 38"/>
                      <p:cNvCxnSpPr/>
                      <p:nvPr/>
                    </p:nvCxnSpPr>
                    <p:spPr>
                      <a:xfrm>
                        <a:off x="2276282" y="2498358"/>
                        <a:ext cx="18204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755353" y="3369454"/>
                        <a:ext cx="13414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033832" y="2311583"/>
                        <a:ext cx="131783" cy="170475"/>
                      </a:xfrm>
                      <a:prstGeom prst="rect">
                        <a:avLst/>
                      </a:prstGeom>
                      <a:noFill/>
                    </p:spPr>
                    <p:txBody>
                      <a:bodyPr wrap="square" rtlCol="0">
                        <a:spAutoFit/>
                      </a:bodyPr>
                      <a:lstStyle/>
                      <a:p>
                        <a:r>
                          <a:rPr kumimoji="1" lang="en-US" altLang="ja-JP" sz="1100" dirty="0" smtClean="0">
                            <a:latin typeface="メイリオ" pitchFamily="50" charset="-128"/>
                            <a:ea typeface="メイリオ" pitchFamily="50" charset="-128"/>
                          </a:rPr>
                          <a:t>1</a:t>
                        </a:r>
                        <a:endParaRPr kumimoji="1" lang="ja-JP" altLang="en-US" sz="1100" dirty="0">
                          <a:latin typeface="メイリオ" pitchFamily="50" charset="-128"/>
                          <a:ea typeface="メイリオ" pitchFamily="50" charset="-128"/>
                        </a:endParaRPr>
                      </a:p>
                    </p:txBody>
                  </p:sp>
                  <p:sp>
                    <p:nvSpPr>
                      <p:cNvPr id="42" name="テキスト ボックス 41"/>
                      <p:cNvSpPr txBox="1"/>
                      <p:nvPr/>
                    </p:nvSpPr>
                    <p:spPr>
                      <a:xfrm>
                        <a:off x="4143961" y="2314495"/>
                        <a:ext cx="150086"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2</a:t>
                        </a:r>
                        <a:endParaRPr kumimoji="1" lang="ja-JP" altLang="en-US" sz="1100" dirty="0">
                          <a:latin typeface="メイリオ" pitchFamily="50" charset="-128"/>
                          <a:ea typeface="メイリオ" pitchFamily="50" charset="-128"/>
                        </a:endParaRPr>
                      </a:p>
                    </p:txBody>
                  </p:sp>
                  <p:sp>
                    <p:nvSpPr>
                      <p:cNvPr id="43" name="テキスト ボックス 42"/>
                      <p:cNvSpPr txBox="1"/>
                      <p:nvPr/>
                    </p:nvSpPr>
                    <p:spPr>
                      <a:xfrm>
                        <a:off x="4247734" y="2311583"/>
                        <a:ext cx="131934"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3</a:t>
                        </a:r>
                        <a:endParaRPr kumimoji="1" lang="ja-JP" altLang="en-US" sz="1100" dirty="0">
                          <a:latin typeface="メイリオ" pitchFamily="50" charset="-128"/>
                          <a:ea typeface="メイリオ" pitchFamily="50" charset="-128"/>
                        </a:endParaRPr>
                      </a:p>
                    </p:txBody>
                  </p:sp>
                  <p:sp>
                    <p:nvSpPr>
                      <p:cNvPr id="44" name="テキスト ボックス 43"/>
                      <p:cNvSpPr txBox="1"/>
                      <p:nvPr/>
                    </p:nvSpPr>
                    <p:spPr>
                      <a:xfrm>
                        <a:off x="4350029" y="2311583"/>
                        <a:ext cx="115261"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4</a:t>
                        </a:r>
                        <a:endParaRPr kumimoji="1" lang="ja-JP" altLang="en-US" sz="1100" dirty="0">
                          <a:latin typeface="メイリオ" pitchFamily="50" charset="-128"/>
                          <a:ea typeface="メイリオ" pitchFamily="50" charset="-128"/>
                        </a:endParaRPr>
                      </a:p>
                    </p:txBody>
                  </p:sp>
                  <p:sp>
                    <p:nvSpPr>
                      <p:cNvPr id="45" name="テキスト ボックス 44"/>
                      <p:cNvSpPr txBox="1"/>
                      <p:nvPr/>
                    </p:nvSpPr>
                    <p:spPr>
                      <a:xfrm>
                        <a:off x="4457415" y="2311583"/>
                        <a:ext cx="136307"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5</a:t>
                        </a:r>
                        <a:endParaRPr kumimoji="1" lang="ja-JP" altLang="en-US" sz="1100" dirty="0">
                          <a:latin typeface="メイリオ" pitchFamily="50" charset="-128"/>
                          <a:ea typeface="メイリオ" pitchFamily="50" charset="-128"/>
                        </a:endParaRPr>
                      </a:p>
                    </p:txBody>
                  </p:sp>
                  <p:sp>
                    <p:nvSpPr>
                      <p:cNvPr id="46" name="テキスト ボックス 45"/>
                      <p:cNvSpPr txBox="1"/>
                      <p:nvPr/>
                    </p:nvSpPr>
                    <p:spPr>
                      <a:xfrm>
                        <a:off x="4573866" y="2311583"/>
                        <a:ext cx="148288"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6</a:t>
                        </a:r>
                        <a:endParaRPr kumimoji="1" lang="ja-JP" altLang="en-US" sz="1100" dirty="0">
                          <a:latin typeface="メイリオ" pitchFamily="50" charset="-128"/>
                          <a:ea typeface="メイリオ" pitchFamily="50" charset="-128"/>
                        </a:endParaRPr>
                      </a:p>
                    </p:txBody>
                  </p:sp>
                  <p:sp>
                    <p:nvSpPr>
                      <p:cNvPr id="47" name="テキスト ボックス 46"/>
                      <p:cNvSpPr txBox="1"/>
                      <p:nvPr/>
                    </p:nvSpPr>
                    <p:spPr>
                      <a:xfrm>
                        <a:off x="4679782" y="2311583"/>
                        <a:ext cx="127993"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7</a:t>
                        </a:r>
                        <a:endParaRPr kumimoji="1" lang="ja-JP" altLang="en-US" sz="1100" dirty="0">
                          <a:latin typeface="メイリオ" pitchFamily="50" charset="-128"/>
                          <a:ea typeface="メイリオ" pitchFamily="50" charset="-128"/>
                        </a:endParaRPr>
                      </a:p>
                    </p:txBody>
                  </p:sp>
                  <p:sp>
                    <p:nvSpPr>
                      <p:cNvPr id="48" name="テキスト ボックス 47"/>
                      <p:cNvSpPr txBox="1"/>
                      <p:nvPr/>
                    </p:nvSpPr>
                    <p:spPr>
                      <a:xfrm>
                        <a:off x="4785698" y="2311583"/>
                        <a:ext cx="150509" cy="170475"/>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rPr>
                          <a:t>8</a:t>
                        </a:r>
                        <a:endParaRPr kumimoji="1" lang="ja-JP" altLang="en-US" sz="1100" dirty="0">
                          <a:latin typeface="メイリオ" pitchFamily="50" charset="-128"/>
                          <a:ea typeface="メイリオ" pitchFamily="50" charset="-128"/>
                        </a:endParaRPr>
                      </a:p>
                    </p:txBody>
                  </p:sp>
                  <p:cxnSp>
                    <p:nvCxnSpPr>
                      <p:cNvPr id="49" name="直線矢印コネクタ 48"/>
                      <p:cNvCxnSpPr/>
                      <p:nvPr/>
                    </p:nvCxnSpPr>
                    <p:spPr>
                      <a:xfrm flipV="1">
                        <a:off x="3563888" y="2498358"/>
                        <a:ext cx="0" cy="87109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cxnSp>
                  <p:nvCxnSpPr>
                    <p:cNvPr id="53" name="直線コネクタ 52"/>
                    <p:cNvCxnSpPr/>
                    <p:nvPr/>
                  </p:nvCxnSpPr>
                  <p:spPr>
                    <a:xfrm>
                      <a:off x="770090" y="6052938"/>
                      <a:ext cx="44644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3866434" y="4766346"/>
                      <a:ext cx="0" cy="18756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5134814" y="4781094"/>
                      <a:ext cx="0" cy="9968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7106794" y="6065954"/>
                      <a:ext cx="0" cy="6480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8" name="直線矢印コネクタ 77"/>
                  <p:cNvCxnSpPr/>
                  <p:nvPr/>
                </p:nvCxnSpPr>
                <p:spPr>
                  <a:xfrm>
                    <a:off x="3895930" y="6570010"/>
                    <a:ext cx="3168352"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grpSp>
          <p:sp>
            <p:nvSpPr>
              <p:cNvPr id="55" name="テキスト ボックス 54"/>
              <p:cNvSpPr txBox="1"/>
              <p:nvPr/>
            </p:nvSpPr>
            <p:spPr>
              <a:xfrm>
                <a:off x="1605738" y="4047455"/>
                <a:ext cx="1310079" cy="688739"/>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Nozzle length</a:t>
                </a:r>
              </a:p>
              <a:p>
                <a:r>
                  <a:rPr lang="en-US" altLang="ja-JP" sz="1200" dirty="0" smtClean="0">
                    <a:latin typeface="メイリオ" pitchFamily="50" charset="-128"/>
                    <a:ea typeface="メイリオ" pitchFamily="50" charset="-128"/>
                  </a:rPr>
                  <a:t>Approx.25.4mm</a:t>
                </a:r>
              </a:p>
              <a:p>
                <a:r>
                  <a:rPr lang="en-US" altLang="ja-JP" sz="1200" dirty="0" smtClean="0">
                    <a:latin typeface="メイリオ" pitchFamily="50" charset="-128"/>
                    <a:ea typeface="メイリオ" pitchFamily="50" charset="-128"/>
                  </a:rPr>
                  <a:t>(1 inch)</a:t>
                </a:r>
              </a:p>
            </p:txBody>
          </p:sp>
          <p:sp>
            <p:nvSpPr>
              <p:cNvPr id="70" name="テキスト ボックス 69"/>
              <p:cNvSpPr txBox="1"/>
              <p:nvPr/>
            </p:nvSpPr>
            <p:spPr>
              <a:xfrm>
                <a:off x="3766301" y="5250495"/>
                <a:ext cx="1152128" cy="688739"/>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Nozzle width</a:t>
                </a:r>
              </a:p>
              <a:p>
                <a:r>
                  <a:rPr lang="en-US" altLang="ja-JP" sz="1200" dirty="0" smtClean="0">
                    <a:latin typeface="メイリオ" pitchFamily="50" charset="-128"/>
                    <a:ea typeface="メイリオ" pitchFamily="50" charset="-128"/>
                  </a:rPr>
                  <a:t>Approx.31mm</a:t>
                </a:r>
              </a:p>
              <a:p>
                <a:r>
                  <a:rPr lang="en-US" altLang="ja-JP" sz="1200" dirty="0" smtClean="0">
                    <a:latin typeface="メイリオ" pitchFamily="50" charset="-128"/>
                    <a:ea typeface="メイリオ" pitchFamily="50" charset="-128"/>
                  </a:rPr>
                  <a:t>(1.2 inch)</a:t>
                </a:r>
              </a:p>
            </p:txBody>
          </p:sp>
        </p:grpSp>
        <p:sp>
          <p:nvSpPr>
            <p:cNvPr id="100" name="テキスト ボックス 99"/>
            <p:cNvSpPr txBox="1"/>
            <p:nvPr/>
          </p:nvSpPr>
          <p:spPr>
            <a:xfrm>
              <a:off x="4427984" y="6237312"/>
              <a:ext cx="1208728" cy="365515"/>
            </a:xfrm>
            <a:prstGeom prst="rect">
              <a:avLst/>
            </a:prstGeom>
            <a:noFill/>
          </p:spPr>
          <p:txBody>
            <a:bodyPr wrap="square" rtlCol="0">
              <a:spAutoFit/>
            </a:bodyPr>
            <a:lstStyle/>
            <a:p>
              <a:r>
                <a:rPr lang="en-US" altLang="ja-JP" sz="1200" dirty="0" smtClean="0">
                  <a:latin typeface="メイリオ" pitchFamily="50" charset="-128"/>
                  <a:ea typeface="メイリオ" pitchFamily="50" charset="-128"/>
                </a:rPr>
                <a:t>Approx. 101mm</a:t>
              </a:r>
            </a:p>
            <a:p>
              <a:r>
                <a:rPr lang="en-US" altLang="ja-JP" sz="1200" dirty="0" smtClean="0">
                  <a:latin typeface="メイリオ" pitchFamily="50" charset="-128"/>
                  <a:ea typeface="メイリオ" pitchFamily="50" charset="-128"/>
                </a:rPr>
                <a:t>(3.9 inch)</a:t>
              </a:r>
            </a:p>
          </p:txBody>
        </p:sp>
      </p:grpSp>
      <p:sp>
        <p:nvSpPr>
          <p:cNvPr id="109" name="角丸四角形 108"/>
          <p:cNvSpPr/>
          <p:nvPr/>
        </p:nvSpPr>
        <p:spPr>
          <a:xfrm>
            <a:off x="323528" y="865740"/>
            <a:ext cx="4608512" cy="33101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メイリオ" pitchFamily="50" charset="-128"/>
                <a:ea typeface="メイリオ" pitchFamily="50" charset="-128"/>
                <a:cs typeface="メイリオ" pitchFamily="50" charset="-128"/>
              </a:rPr>
              <a:t>High productivity by wide band printing</a:t>
            </a:r>
          </a:p>
        </p:txBody>
      </p:sp>
      <p:sp>
        <p:nvSpPr>
          <p:cNvPr id="73" name="四角形吹き出し 72"/>
          <p:cNvSpPr/>
          <p:nvPr/>
        </p:nvSpPr>
        <p:spPr>
          <a:xfrm>
            <a:off x="467544" y="2276872"/>
            <a:ext cx="3240360" cy="288032"/>
          </a:xfrm>
          <a:prstGeom prst="wedgeRectCallout">
            <a:avLst>
              <a:gd name="adj1" fmla="val 48847"/>
              <a:gd name="adj2" fmla="val 22283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メイリオ" pitchFamily="50" charset="-128"/>
                <a:ea typeface="メイリオ" pitchFamily="50" charset="-128"/>
              </a:rPr>
              <a:t>1-head:1440-nozzle(180-nozzlex8-line)</a:t>
            </a:r>
          </a:p>
        </p:txBody>
      </p:sp>
      <p:sp>
        <p:nvSpPr>
          <p:cNvPr id="111" name="テキスト ボックス 110"/>
          <p:cNvSpPr txBox="1">
            <a:spLocks noChangeArrowheads="1"/>
          </p:cNvSpPr>
          <p:nvPr/>
        </p:nvSpPr>
        <p:spPr bwMode="auto">
          <a:xfrm>
            <a:off x="352556" y="1268760"/>
            <a:ext cx="8064896" cy="58477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Wide band printing by staggered dual-head arrangement performs high speed printing.</a:t>
            </a:r>
            <a:endParaRPr lang="ja-JP" altLang="en-US" sz="1600" dirty="0" smtClean="0">
              <a:solidFill>
                <a:schemeClr val="tx1"/>
              </a:solidFill>
              <a:latin typeface="メイリオ" pitchFamily="50" charset="-128"/>
              <a:ea typeface="メイリオ" pitchFamily="50" charset="-128"/>
              <a:cs typeface="メイリオ" pitchFamily="50" charset="-128"/>
            </a:endParaRPr>
          </a:p>
        </p:txBody>
      </p:sp>
      <p:sp>
        <p:nvSpPr>
          <p:cNvPr id="112" name="四角形吹き出し 111"/>
          <p:cNvSpPr/>
          <p:nvPr/>
        </p:nvSpPr>
        <p:spPr>
          <a:xfrm>
            <a:off x="6372200" y="2276872"/>
            <a:ext cx="1872208" cy="360040"/>
          </a:xfrm>
          <a:prstGeom prst="wedgeRectCallout">
            <a:avLst>
              <a:gd name="adj1" fmla="val -50822"/>
              <a:gd name="adj2" fmla="val 28531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メイリオ" pitchFamily="50" charset="-128"/>
                <a:ea typeface="メイリオ" pitchFamily="50" charset="-128"/>
              </a:rPr>
              <a:t>Staggered Dual-head </a:t>
            </a:r>
          </a:p>
        </p:txBody>
      </p:sp>
      <p:sp>
        <p:nvSpPr>
          <p:cNvPr id="66" name="タイトル 1"/>
          <p:cNvSpPr txBox="1">
            <a:spLocks/>
          </p:cNvSpPr>
          <p:nvPr/>
        </p:nvSpPr>
        <p:spPr>
          <a:xfrm>
            <a:off x="107504" y="130622"/>
            <a:ext cx="8855968" cy="562074"/>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Outstanding Speed</a:t>
            </a:r>
            <a:r>
              <a:rPr kumimoji="1" lang="ja-JP" altLang="en-US" sz="28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①  </a:t>
            </a:r>
            <a:r>
              <a:rPr lang="en-US" altLang="ja-JP" sz="2800" b="1" dirty="0" smtClean="0">
                <a:solidFill>
                  <a:schemeClr val="tx2"/>
                </a:solidFill>
                <a:latin typeface="メイリオ" pitchFamily="50" charset="-128"/>
                <a:ea typeface="メイリオ" pitchFamily="50" charset="-128"/>
                <a:cs typeface="メイリオ" pitchFamily="50" charset="-128"/>
              </a:rPr>
              <a:t>Staggered dual-head </a:t>
            </a:r>
            <a:endParaRPr kumimoji="1" lang="ja-JP" altLang="en-US" sz="28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グループ化 118"/>
          <p:cNvGrpSpPr/>
          <p:nvPr/>
        </p:nvGrpSpPr>
        <p:grpSpPr>
          <a:xfrm>
            <a:off x="100697" y="2132856"/>
            <a:ext cx="8708485" cy="3384376"/>
            <a:chOff x="144941" y="2092076"/>
            <a:chExt cx="8708485" cy="3384376"/>
          </a:xfrm>
        </p:grpSpPr>
        <p:sp>
          <p:nvSpPr>
            <p:cNvPr id="118" name="正方形/長方形 117"/>
            <p:cNvSpPr/>
            <p:nvPr/>
          </p:nvSpPr>
          <p:spPr>
            <a:xfrm>
              <a:off x="4498260" y="2092076"/>
              <a:ext cx="4248472" cy="3384376"/>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179512" y="2092076"/>
              <a:ext cx="4248472" cy="3384376"/>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1027"/>
            <p:cNvSpPr txBox="1">
              <a:spLocks noChangeArrowheads="1"/>
            </p:cNvSpPr>
            <p:nvPr/>
          </p:nvSpPr>
          <p:spPr bwMode="auto">
            <a:xfrm>
              <a:off x="494885" y="2191848"/>
              <a:ext cx="3602653" cy="215444"/>
            </a:xfrm>
            <a:prstGeom prst="rect">
              <a:avLst/>
            </a:prstGeom>
            <a:noFill/>
            <a:ln w="9525" algn="ctr">
              <a:noFill/>
              <a:miter lim="800000"/>
              <a:headEnd/>
              <a:tailEnd/>
            </a:ln>
          </p:spPr>
          <p:txBody>
            <a:bodyPr wrap="none" lIns="0" tIns="0" rIns="0" bIns="0">
              <a:spAutoFit/>
            </a:bodyPr>
            <a:lstStyle/>
            <a:p>
              <a:pPr algn="ctr"/>
              <a:r>
                <a:rPr lang="en-US" altLang="ja-JP" sz="1400" b="1" dirty="0" smtClean="0">
                  <a:latin typeface="メイリオ" pitchFamily="50" charset="-128"/>
                  <a:ea typeface="メイリオ" pitchFamily="50" charset="-128"/>
                </a:rPr>
                <a:t>〈Case 1 : Maximum dot size =</a:t>
              </a:r>
              <a:r>
                <a:rPr lang="en-US" altLang="ja-JP" sz="1400" b="1" dirty="0" smtClean="0">
                  <a:solidFill>
                    <a:srgbClr val="FF0000"/>
                  </a:solidFill>
                  <a:latin typeface="メイリオ" pitchFamily="50" charset="-128"/>
                  <a:ea typeface="メイリオ" pitchFamily="50" charset="-128"/>
                </a:rPr>
                <a:t>21pl</a:t>
              </a:r>
              <a:r>
                <a:rPr lang="en-US" altLang="ja-JP" sz="1400" b="1" dirty="0" smtClean="0">
                  <a:latin typeface="メイリオ" pitchFamily="50" charset="-128"/>
                  <a:ea typeface="メイリオ" pitchFamily="50" charset="-128"/>
                </a:rPr>
                <a:t>〉</a:t>
              </a:r>
              <a:endParaRPr lang="en-US" altLang="ja-JP" sz="1400" b="1" dirty="0">
                <a:latin typeface="メイリオ" pitchFamily="50" charset="-128"/>
                <a:ea typeface="メイリオ" pitchFamily="50" charset="-128"/>
              </a:endParaRPr>
            </a:p>
          </p:txBody>
        </p:sp>
        <p:sp>
          <p:nvSpPr>
            <p:cNvPr id="11" name="Text Box 1027"/>
            <p:cNvSpPr txBox="1">
              <a:spLocks noChangeArrowheads="1"/>
            </p:cNvSpPr>
            <p:nvPr/>
          </p:nvSpPr>
          <p:spPr bwMode="auto">
            <a:xfrm>
              <a:off x="4909171" y="2191848"/>
              <a:ext cx="3602653" cy="215444"/>
            </a:xfrm>
            <a:prstGeom prst="rect">
              <a:avLst/>
            </a:prstGeom>
            <a:noFill/>
            <a:ln w="9525" algn="ctr">
              <a:noFill/>
              <a:miter lim="800000"/>
              <a:headEnd/>
              <a:tailEnd/>
            </a:ln>
          </p:spPr>
          <p:txBody>
            <a:bodyPr wrap="none" lIns="0" tIns="0" rIns="0" bIns="0">
              <a:spAutoFit/>
            </a:bodyPr>
            <a:lstStyle/>
            <a:p>
              <a:pPr algn="ctr"/>
              <a:r>
                <a:rPr lang="en-US" altLang="ja-JP" sz="1400" b="1" dirty="0" smtClean="0">
                  <a:latin typeface="メイリオ" pitchFamily="50" charset="-128"/>
                  <a:ea typeface="メイリオ" pitchFamily="50" charset="-128"/>
                </a:rPr>
                <a:t>〈Case 2 : Maximum dot size =</a:t>
              </a:r>
              <a:r>
                <a:rPr lang="en-US" altLang="ja-JP" sz="1400" b="1" dirty="0" smtClean="0">
                  <a:solidFill>
                    <a:srgbClr val="FF0000"/>
                  </a:solidFill>
                  <a:latin typeface="メイリオ" pitchFamily="50" charset="-128"/>
                  <a:ea typeface="メイリオ" pitchFamily="50" charset="-128"/>
                </a:rPr>
                <a:t>35pl</a:t>
              </a:r>
              <a:r>
                <a:rPr lang="en-US" altLang="ja-JP" sz="1400" b="1" dirty="0" smtClean="0">
                  <a:latin typeface="メイリオ" pitchFamily="50" charset="-128"/>
                  <a:ea typeface="メイリオ" pitchFamily="50" charset="-128"/>
                </a:rPr>
                <a:t>〉</a:t>
              </a:r>
              <a:endParaRPr lang="en-US" altLang="ja-JP" sz="1400" b="1" dirty="0">
                <a:latin typeface="メイリオ" pitchFamily="50" charset="-128"/>
                <a:ea typeface="メイリオ" pitchFamily="50" charset="-128"/>
              </a:endParaRPr>
            </a:p>
          </p:txBody>
        </p:sp>
        <p:grpSp>
          <p:nvGrpSpPr>
            <p:cNvPr id="116" name="グループ化 115"/>
            <p:cNvGrpSpPr/>
            <p:nvPr/>
          </p:nvGrpSpPr>
          <p:grpSpPr>
            <a:xfrm>
              <a:off x="144941" y="2415067"/>
              <a:ext cx="8708485" cy="2169471"/>
              <a:chOff x="144941" y="2242976"/>
              <a:chExt cx="8708485" cy="2169471"/>
            </a:xfrm>
          </p:grpSpPr>
          <p:grpSp>
            <p:nvGrpSpPr>
              <p:cNvPr id="12" name="グループ化 11"/>
              <p:cNvGrpSpPr>
                <a:grpSpLocks noChangeAspect="1"/>
              </p:cNvGrpSpPr>
              <p:nvPr/>
            </p:nvGrpSpPr>
            <p:grpSpPr>
              <a:xfrm>
                <a:off x="144941" y="2256929"/>
                <a:ext cx="4310834" cy="2141938"/>
                <a:chOff x="517607" y="2156653"/>
                <a:chExt cx="4064908" cy="2019744"/>
              </a:xfrm>
            </p:grpSpPr>
            <p:grpSp>
              <p:nvGrpSpPr>
                <p:cNvPr id="13" name="Group 7"/>
                <p:cNvGrpSpPr>
                  <a:grpSpLocks noChangeAspect="1"/>
                </p:cNvGrpSpPr>
                <p:nvPr/>
              </p:nvGrpSpPr>
              <p:grpSpPr bwMode="auto">
                <a:xfrm>
                  <a:off x="1115881" y="2444494"/>
                  <a:ext cx="3466634" cy="1731903"/>
                  <a:chOff x="576" y="2064"/>
                  <a:chExt cx="3170" cy="1451"/>
                </a:xfrm>
              </p:grpSpPr>
              <p:sp>
                <p:nvSpPr>
                  <p:cNvPr id="18" name="Line 44"/>
                  <p:cNvSpPr>
                    <a:spLocks noChangeShapeType="1"/>
                  </p:cNvSpPr>
                  <p:nvPr/>
                </p:nvSpPr>
                <p:spPr bwMode="auto">
                  <a:xfrm>
                    <a:off x="848" y="2064"/>
                    <a:ext cx="0" cy="1264"/>
                  </a:xfrm>
                  <a:prstGeom prst="line">
                    <a:avLst/>
                  </a:prstGeom>
                  <a:noFill/>
                  <a:ln w="9525">
                    <a:solidFill>
                      <a:schemeClr val="tx2"/>
                    </a:solidFill>
                    <a:prstDash val="dash"/>
                    <a:round/>
                    <a:headEnd/>
                    <a:tailEnd/>
                  </a:ln>
                </p:spPr>
                <p:txBody>
                  <a:bodyPr wrap="none" anchor="ctr"/>
                  <a:lstStyle/>
                  <a:p>
                    <a:endParaRPr lang="ja-JP" altLang="en-US"/>
                  </a:p>
                </p:txBody>
              </p:sp>
              <p:sp>
                <p:nvSpPr>
                  <p:cNvPr id="19" name="Line 45"/>
                  <p:cNvSpPr>
                    <a:spLocks noChangeShapeType="1"/>
                  </p:cNvSpPr>
                  <p:nvPr/>
                </p:nvSpPr>
                <p:spPr bwMode="auto">
                  <a:xfrm>
                    <a:off x="1136" y="2064"/>
                    <a:ext cx="0" cy="1264"/>
                  </a:xfrm>
                  <a:prstGeom prst="line">
                    <a:avLst/>
                  </a:prstGeom>
                  <a:noFill/>
                  <a:ln w="9525">
                    <a:solidFill>
                      <a:schemeClr val="tx2"/>
                    </a:solidFill>
                    <a:prstDash val="dash"/>
                    <a:round/>
                    <a:headEnd/>
                    <a:tailEnd/>
                  </a:ln>
                </p:spPr>
                <p:txBody>
                  <a:bodyPr wrap="none" anchor="ctr"/>
                  <a:lstStyle/>
                  <a:p>
                    <a:endParaRPr lang="ja-JP" altLang="en-US"/>
                  </a:p>
                </p:txBody>
              </p:sp>
              <p:sp>
                <p:nvSpPr>
                  <p:cNvPr id="20" name="Line 46"/>
                  <p:cNvSpPr>
                    <a:spLocks noChangeShapeType="1"/>
                  </p:cNvSpPr>
                  <p:nvPr/>
                </p:nvSpPr>
                <p:spPr bwMode="auto">
                  <a:xfrm>
                    <a:off x="1680" y="2064"/>
                    <a:ext cx="0" cy="1264"/>
                  </a:xfrm>
                  <a:prstGeom prst="line">
                    <a:avLst/>
                  </a:prstGeom>
                  <a:noFill/>
                  <a:ln w="9525">
                    <a:solidFill>
                      <a:schemeClr val="tx2"/>
                    </a:solidFill>
                    <a:prstDash val="dash"/>
                    <a:round/>
                    <a:headEnd/>
                    <a:tailEnd/>
                  </a:ln>
                </p:spPr>
                <p:txBody>
                  <a:bodyPr wrap="none" anchor="ctr"/>
                  <a:lstStyle/>
                  <a:p>
                    <a:endParaRPr lang="ja-JP" altLang="en-US"/>
                  </a:p>
                </p:txBody>
              </p:sp>
              <p:sp>
                <p:nvSpPr>
                  <p:cNvPr id="21" name="Line 47"/>
                  <p:cNvSpPr>
                    <a:spLocks noChangeShapeType="1"/>
                  </p:cNvSpPr>
                  <p:nvPr/>
                </p:nvSpPr>
                <p:spPr bwMode="auto">
                  <a:xfrm>
                    <a:off x="1408" y="2064"/>
                    <a:ext cx="0" cy="1264"/>
                  </a:xfrm>
                  <a:prstGeom prst="line">
                    <a:avLst/>
                  </a:prstGeom>
                  <a:noFill/>
                  <a:ln w="9525">
                    <a:solidFill>
                      <a:schemeClr val="tx2"/>
                    </a:solidFill>
                    <a:prstDash val="dash"/>
                    <a:round/>
                    <a:headEnd/>
                    <a:tailEnd/>
                  </a:ln>
                </p:spPr>
                <p:txBody>
                  <a:bodyPr wrap="none" anchor="ctr"/>
                  <a:lstStyle/>
                  <a:p>
                    <a:endParaRPr lang="ja-JP" altLang="en-US"/>
                  </a:p>
                </p:txBody>
              </p:sp>
              <p:sp>
                <p:nvSpPr>
                  <p:cNvPr id="22" name="Line 48"/>
                  <p:cNvSpPr>
                    <a:spLocks noChangeShapeType="1"/>
                  </p:cNvSpPr>
                  <p:nvPr/>
                </p:nvSpPr>
                <p:spPr bwMode="auto">
                  <a:xfrm>
                    <a:off x="1940" y="2064"/>
                    <a:ext cx="0" cy="1264"/>
                  </a:xfrm>
                  <a:prstGeom prst="line">
                    <a:avLst/>
                  </a:prstGeom>
                  <a:noFill/>
                  <a:ln w="9525">
                    <a:solidFill>
                      <a:schemeClr val="tx2"/>
                    </a:solidFill>
                    <a:prstDash val="dash"/>
                    <a:round/>
                    <a:headEnd/>
                    <a:tailEnd/>
                  </a:ln>
                </p:spPr>
                <p:txBody>
                  <a:bodyPr wrap="none" anchor="ctr"/>
                  <a:lstStyle/>
                  <a:p>
                    <a:endParaRPr lang="ja-JP" altLang="en-US"/>
                  </a:p>
                </p:txBody>
              </p:sp>
              <p:sp>
                <p:nvSpPr>
                  <p:cNvPr id="23" name="Line 49"/>
                  <p:cNvSpPr>
                    <a:spLocks noChangeShapeType="1"/>
                  </p:cNvSpPr>
                  <p:nvPr/>
                </p:nvSpPr>
                <p:spPr bwMode="auto">
                  <a:xfrm>
                    <a:off x="2216" y="2064"/>
                    <a:ext cx="0" cy="1264"/>
                  </a:xfrm>
                  <a:prstGeom prst="line">
                    <a:avLst/>
                  </a:prstGeom>
                  <a:noFill/>
                  <a:ln w="9525">
                    <a:solidFill>
                      <a:schemeClr val="tx2"/>
                    </a:solidFill>
                    <a:prstDash val="dash"/>
                    <a:round/>
                    <a:headEnd/>
                    <a:tailEnd/>
                  </a:ln>
                </p:spPr>
                <p:txBody>
                  <a:bodyPr wrap="none" anchor="ctr"/>
                  <a:lstStyle/>
                  <a:p>
                    <a:endParaRPr lang="ja-JP" altLang="en-US"/>
                  </a:p>
                </p:txBody>
              </p:sp>
              <p:sp>
                <p:nvSpPr>
                  <p:cNvPr id="24" name="Line 50"/>
                  <p:cNvSpPr>
                    <a:spLocks noChangeShapeType="1"/>
                  </p:cNvSpPr>
                  <p:nvPr/>
                </p:nvSpPr>
                <p:spPr bwMode="auto">
                  <a:xfrm>
                    <a:off x="2488" y="2064"/>
                    <a:ext cx="0" cy="1264"/>
                  </a:xfrm>
                  <a:prstGeom prst="line">
                    <a:avLst/>
                  </a:prstGeom>
                  <a:noFill/>
                  <a:ln w="9525">
                    <a:solidFill>
                      <a:schemeClr val="tx2"/>
                    </a:solidFill>
                    <a:prstDash val="dash"/>
                    <a:round/>
                    <a:headEnd/>
                    <a:tailEnd/>
                  </a:ln>
                </p:spPr>
                <p:txBody>
                  <a:bodyPr wrap="none" anchor="ctr"/>
                  <a:lstStyle/>
                  <a:p>
                    <a:endParaRPr lang="ja-JP" altLang="en-US"/>
                  </a:p>
                </p:txBody>
              </p:sp>
              <p:sp>
                <p:nvSpPr>
                  <p:cNvPr id="25" name="Oval 8"/>
                  <p:cNvSpPr>
                    <a:spLocks noChangeArrowheads="1"/>
                  </p:cNvSpPr>
                  <p:nvPr/>
                </p:nvSpPr>
                <p:spPr bwMode="auto">
                  <a:xfrm flipH="1" flipV="1">
                    <a:off x="2853" y="2168"/>
                    <a:ext cx="276" cy="24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26" name="Oval 9"/>
                  <p:cNvSpPr>
                    <a:spLocks noChangeArrowheads="1"/>
                  </p:cNvSpPr>
                  <p:nvPr/>
                </p:nvSpPr>
                <p:spPr bwMode="auto">
                  <a:xfrm flipH="1" flipV="1">
                    <a:off x="2896" y="2675"/>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27" name="Oval 10"/>
                  <p:cNvSpPr>
                    <a:spLocks noChangeArrowheads="1"/>
                  </p:cNvSpPr>
                  <p:nvPr/>
                </p:nvSpPr>
                <p:spPr bwMode="auto">
                  <a:xfrm flipH="1" flipV="1">
                    <a:off x="2932" y="3055"/>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28" name="Text Box 11"/>
                  <p:cNvSpPr txBox="1">
                    <a:spLocks noChangeArrowheads="1"/>
                  </p:cNvSpPr>
                  <p:nvPr/>
                </p:nvSpPr>
                <p:spPr bwMode="auto">
                  <a:xfrm>
                    <a:off x="3037" y="2138"/>
                    <a:ext cx="709" cy="360"/>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algn="ctr"/>
                    <a:r>
                      <a:rPr kumimoji="0" lang="en-US" altLang="ja-JP" sz="1200" dirty="0">
                        <a:latin typeface="メイリオ" pitchFamily="50" charset="-128"/>
                      </a:rPr>
                      <a:t>Large</a:t>
                    </a:r>
                  </a:p>
                  <a:p>
                    <a:pPr algn="ctr"/>
                    <a:r>
                      <a:rPr kumimoji="0" lang="en-US" altLang="ja-JP" sz="1200" dirty="0">
                        <a:latin typeface="メイリオ" pitchFamily="50" charset="-128"/>
                      </a:rPr>
                      <a:t>21</a:t>
                    </a:r>
                    <a:r>
                      <a:rPr kumimoji="0" lang="ja-JP" altLang="en-US" sz="1200" dirty="0">
                        <a:latin typeface="メイリオ" pitchFamily="50" charset="-128"/>
                      </a:rPr>
                      <a:t>ｐｌ</a:t>
                    </a:r>
                  </a:p>
                </p:txBody>
              </p:sp>
              <p:sp>
                <p:nvSpPr>
                  <p:cNvPr id="29" name="Text Box 12"/>
                  <p:cNvSpPr txBox="1">
                    <a:spLocks noChangeArrowheads="1"/>
                  </p:cNvSpPr>
                  <p:nvPr/>
                </p:nvSpPr>
                <p:spPr bwMode="auto">
                  <a:xfrm>
                    <a:off x="3000" y="2601"/>
                    <a:ext cx="709" cy="360"/>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algn="ctr"/>
                    <a:r>
                      <a:rPr kumimoji="0" lang="en-US" altLang="ja-JP" sz="1200" dirty="0">
                        <a:latin typeface="メイリオ" pitchFamily="50" charset="-128"/>
                      </a:rPr>
                      <a:t>Middle</a:t>
                    </a:r>
                  </a:p>
                  <a:p>
                    <a:pPr algn="ctr"/>
                    <a:r>
                      <a:rPr kumimoji="0" lang="en-US" altLang="ja-JP" sz="1200" dirty="0">
                        <a:latin typeface="メイリオ" pitchFamily="50" charset="-128"/>
                      </a:rPr>
                      <a:t>14</a:t>
                    </a:r>
                    <a:r>
                      <a:rPr kumimoji="0" lang="ja-JP" altLang="en-US" sz="1200" dirty="0">
                        <a:latin typeface="メイリオ" pitchFamily="50" charset="-128"/>
                      </a:rPr>
                      <a:t>ｐｌ</a:t>
                    </a:r>
                  </a:p>
                </p:txBody>
              </p:sp>
              <p:sp>
                <p:nvSpPr>
                  <p:cNvPr id="30" name="Text Box 13"/>
                  <p:cNvSpPr txBox="1">
                    <a:spLocks noChangeArrowheads="1"/>
                  </p:cNvSpPr>
                  <p:nvPr/>
                </p:nvSpPr>
                <p:spPr bwMode="auto">
                  <a:xfrm>
                    <a:off x="3048" y="3004"/>
                    <a:ext cx="626" cy="511"/>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algn="ctr"/>
                    <a:r>
                      <a:rPr kumimoji="0" lang="en-US" altLang="ja-JP" sz="1200" dirty="0">
                        <a:latin typeface="メイリオ" pitchFamily="50" charset="-128"/>
                      </a:rPr>
                      <a:t>Small</a:t>
                    </a:r>
                  </a:p>
                  <a:p>
                    <a:pPr algn="ctr"/>
                    <a:r>
                      <a:rPr kumimoji="0" lang="en-US" altLang="ja-JP" sz="1200" dirty="0">
                        <a:latin typeface="メイリオ" pitchFamily="50" charset="-128"/>
                      </a:rPr>
                      <a:t>4</a:t>
                    </a:r>
                    <a:r>
                      <a:rPr kumimoji="0" lang="ja-JP" altLang="en-US" sz="1200" dirty="0" smtClean="0">
                        <a:latin typeface="メイリオ" pitchFamily="50" charset="-128"/>
                      </a:rPr>
                      <a:t>ｐｌ</a:t>
                    </a:r>
                    <a:endParaRPr kumimoji="0" lang="ja-JP" altLang="en-US" sz="1200" dirty="0">
                      <a:latin typeface="メイリオ" pitchFamily="50" charset="-128"/>
                    </a:endParaRPr>
                  </a:p>
                  <a:p>
                    <a:pPr algn="ctr"/>
                    <a:endParaRPr kumimoji="0" lang="en-US" altLang="ja-JP" sz="1200" dirty="0">
                      <a:latin typeface="メイリオ" pitchFamily="50" charset="-128"/>
                    </a:endParaRPr>
                  </a:p>
                </p:txBody>
              </p:sp>
              <p:sp>
                <p:nvSpPr>
                  <p:cNvPr id="31" name="Line 14"/>
                  <p:cNvSpPr>
                    <a:spLocks noChangeShapeType="1"/>
                  </p:cNvSpPr>
                  <p:nvPr/>
                </p:nvSpPr>
                <p:spPr bwMode="auto">
                  <a:xfrm>
                    <a:off x="576" y="2600"/>
                    <a:ext cx="2208" cy="0"/>
                  </a:xfrm>
                  <a:prstGeom prst="line">
                    <a:avLst/>
                  </a:prstGeom>
                  <a:noFill/>
                  <a:ln w="9525">
                    <a:solidFill>
                      <a:srgbClr val="0000FF"/>
                    </a:solidFill>
                    <a:round/>
                    <a:headEnd/>
                    <a:tailEnd/>
                  </a:ln>
                </p:spPr>
                <p:txBody>
                  <a:bodyPr/>
                  <a:lstStyle/>
                  <a:p>
                    <a:endParaRPr lang="ja-JP" altLang="en-US"/>
                  </a:p>
                </p:txBody>
              </p:sp>
              <p:sp>
                <p:nvSpPr>
                  <p:cNvPr id="32" name="Line 15"/>
                  <p:cNvSpPr>
                    <a:spLocks noChangeShapeType="1"/>
                  </p:cNvSpPr>
                  <p:nvPr/>
                </p:nvSpPr>
                <p:spPr bwMode="auto">
                  <a:xfrm>
                    <a:off x="576" y="2304"/>
                    <a:ext cx="2208" cy="0"/>
                  </a:xfrm>
                  <a:prstGeom prst="line">
                    <a:avLst/>
                  </a:prstGeom>
                  <a:noFill/>
                  <a:ln w="9525">
                    <a:solidFill>
                      <a:srgbClr val="0000FF"/>
                    </a:solidFill>
                    <a:round/>
                    <a:headEnd/>
                    <a:tailEnd/>
                  </a:ln>
                </p:spPr>
                <p:txBody>
                  <a:bodyPr/>
                  <a:lstStyle/>
                  <a:p>
                    <a:endParaRPr lang="ja-JP" altLang="en-US"/>
                  </a:p>
                </p:txBody>
              </p:sp>
              <p:sp>
                <p:nvSpPr>
                  <p:cNvPr id="33" name="Line 16"/>
                  <p:cNvSpPr>
                    <a:spLocks noChangeShapeType="1"/>
                  </p:cNvSpPr>
                  <p:nvPr/>
                </p:nvSpPr>
                <p:spPr bwMode="auto">
                  <a:xfrm>
                    <a:off x="576" y="3152"/>
                    <a:ext cx="2208" cy="0"/>
                  </a:xfrm>
                  <a:prstGeom prst="line">
                    <a:avLst/>
                  </a:prstGeom>
                  <a:noFill/>
                  <a:ln w="9525">
                    <a:solidFill>
                      <a:srgbClr val="0000FF"/>
                    </a:solidFill>
                    <a:round/>
                    <a:headEnd/>
                    <a:tailEnd/>
                  </a:ln>
                </p:spPr>
                <p:txBody>
                  <a:bodyPr/>
                  <a:lstStyle/>
                  <a:p>
                    <a:endParaRPr lang="ja-JP" altLang="en-US"/>
                  </a:p>
                </p:txBody>
              </p:sp>
              <p:sp>
                <p:nvSpPr>
                  <p:cNvPr id="34" name="Line 17"/>
                  <p:cNvSpPr>
                    <a:spLocks noChangeShapeType="1"/>
                  </p:cNvSpPr>
                  <p:nvPr/>
                </p:nvSpPr>
                <p:spPr bwMode="auto">
                  <a:xfrm>
                    <a:off x="576" y="2880"/>
                    <a:ext cx="2208" cy="0"/>
                  </a:xfrm>
                  <a:prstGeom prst="line">
                    <a:avLst/>
                  </a:prstGeom>
                  <a:noFill/>
                  <a:ln w="9525">
                    <a:solidFill>
                      <a:srgbClr val="0000FF"/>
                    </a:solidFill>
                    <a:round/>
                    <a:headEnd/>
                    <a:tailEnd/>
                  </a:ln>
                </p:spPr>
                <p:txBody>
                  <a:bodyPr/>
                  <a:lstStyle/>
                  <a:p>
                    <a:endParaRPr lang="ja-JP" altLang="en-US"/>
                  </a:p>
                </p:txBody>
              </p:sp>
              <p:sp>
                <p:nvSpPr>
                  <p:cNvPr id="35" name="Oval 18"/>
                  <p:cNvSpPr>
                    <a:spLocks noChangeArrowheads="1"/>
                  </p:cNvSpPr>
                  <p:nvPr/>
                </p:nvSpPr>
                <p:spPr bwMode="auto">
                  <a:xfrm flipH="1" flipV="1">
                    <a:off x="1034" y="2204"/>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36" name="Oval 19"/>
                  <p:cNvSpPr>
                    <a:spLocks noChangeArrowheads="1"/>
                  </p:cNvSpPr>
                  <p:nvPr/>
                </p:nvSpPr>
                <p:spPr bwMode="auto">
                  <a:xfrm flipH="1" flipV="1">
                    <a:off x="1272" y="2168"/>
                    <a:ext cx="276" cy="24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37" name="Oval 20"/>
                  <p:cNvSpPr>
                    <a:spLocks noChangeArrowheads="1"/>
                  </p:cNvSpPr>
                  <p:nvPr/>
                </p:nvSpPr>
                <p:spPr bwMode="auto">
                  <a:xfrm flipH="1" flipV="1">
                    <a:off x="704" y="2175"/>
                    <a:ext cx="276" cy="24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38" name="Oval 21"/>
                  <p:cNvSpPr>
                    <a:spLocks noChangeArrowheads="1"/>
                  </p:cNvSpPr>
                  <p:nvPr/>
                </p:nvSpPr>
                <p:spPr bwMode="auto">
                  <a:xfrm flipH="1" flipV="1">
                    <a:off x="2088" y="2168"/>
                    <a:ext cx="276" cy="24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39" name="Oval 22"/>
                  <p:cNvSpPr>
                    <a:spLocks noChangeArrowheads="1"/>
                  </p:cNvSpPr>
                  <p:nvPr/>
                </p:nvSpPr>
                <p:spPr bwMode="auto">
                  <a:xfrm flipH="1" flipV="1">
                    <a:off x="1612" y="2227"/>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0" name="Oval 23"/>
                  <p:cNvSpPr>
                    <a:spLocks noChangeArrowheads="1"/>
                  </p:cNvSpPr>
                  <p:nvPr/>
                </p:nvSpPr>
                <p:spPr bwMode="auto">
                  <a:xfrm flipH="1" flipV="1">
                    <a:off x="1264" y="2456"/>
                    <a:ext cx="276" cy="24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1" name="Oval 24"/>
                  <p:cNvSpPr>
                    <a:spLocks noChangeArrowheads="1"/>
                  </p:cNvSpPr>
                  <p:nvPr/>
                </p:nvSpPr>
                <p:spPr bwMode="auto">
                  <a:xfrm flipH="1" flipV="1">
                    <a:off x="2384" y="2201"/>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2" name="Oval 25"/>
                  <p:cNvSpPr>
                    <a:spLocks noChangeArrowheads="1"/>
                  </p:cNvSpPr>
                  <p:nvPr/>
                </p:nvSpPr>
                <p:spPr bwMode="auto">
                  <a:xfrm flipH="1" flipV="1">
                    <a:off x="748" y="2509"/>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3" name="Oval 26"/>
                  <p:cNvSpPr>
                    <a:spLocks noChangeArrowheads="1"/>
                  </p:cNvSpPr>
                  <p:nvPr/>
                </p:nvSpPr>
                <p:spPr bwMode="auto">
                  <a:xfrm flipH="1" flipV="1">
                    <a:off x="1030" y="2509"/>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4" name="Oval 27"/>
                  <p:cNvSpPr>
                    <a:spLocks noChangeArrowheads="1"/>
                  </p:cNvSpPr>
                  <p:nvPr/>
                </p:nvSpPr>
                <p:spPr bwMode="auto">
                  <a:xfrm flipH="1" flipV="1">
                    <a:off x="2110" y="2513"/>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5" name="Oval 28"/>
                  <p:cNvSpPr>
                    <a:spLocks noChangeArrowheads="1"/>
                  </p:cNvSpPr>
                  <p:nvPr/>
                </p:nvSpPr>
                <p:spPr bwMode="auto">
                  <a:xfrm flipH="1" flipV="1">
                    <a:off x="1604" y="2543"/>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6" name="Oval 29"/>
                  <p:cNvSpPr>
                    <a:spLocks noChangeArrowheads="1"/>
                  </p:cNvSpPr>
                  <p:nvPr/>
                </p:nvSpPr>
                <p:spPr bwMode="auto">
                  <a:xfrm flipH="1" flipV="1">
                    <a:off x="2416" y="2539"/>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7" name="Oval 30"/>
                  <p:cNvSpPr>
                    <a:spLocks noChangeArrowheads="1"/>
                  </p:cNvSpPr>
                  <p:nvPr/>
                </p:nvSpPr>
                <p:spPr bwMode="auto">
                  <a:xfrm flipH="1" flipV="1">
                    <a:off x="1848" y="2543"/>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8" name="Oval 31"/>
                  <p:cNvSpPr>
                    <a:spLocks noChangeArrowheads="1"/>
                  </p:cNvSpPr>
                  <p:nvPr/>
                </p:nvSpPr>
                <p:spPr bwMode="auto">
                  <a:xfrm flipH="1" flipV="1">
                    <a:off x="2080" y="2760"/>
                    <a:ext cx="276" cy="24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49" name="Oval 32"/>
                  <p:cNvSpPr>
                    <a:spLocks noChangeArrowheads="1"/>
                  </p:cNvSpPr>
                  <p:nvPr/>
                </p:nvSpPr>
                <p:spPr bwMode="auto">
                  <a:xfrm flipH="1" flipV="1">
                    <a:off x="994" y="2752"/>
                    <a:ext cx="276" cy="24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0" name="Oval 33"/>
                  <p:cNvSpPr>
                    <a:spLocks noChangeArrowheads="1"/>
                  </p:cNvSpPr>
                  <p:nvPr/>
                </p:nvSpPr>
                <p:spPr bwMode="auto">
                  <a:xfrm flipH="1" flipV="1">
                    <a:off x="1033" y="3056"/>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1" name="Oval 34"/>
                  <p:cNvSpPr>
                    <a:spLocks noChangeArrowheads="1"/>
                  </p:cNvSpPr>
                  <p:nvPr/>
                </p:nvSpPr>
                <p:spPr bwMode="auto">
                  <a:xfrm flipH="1" flipV="1">
                    <a:off x="1837" y="2792"/>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2" name="Oval 35"/>
                  <p:cNvSpPr>
                    <a:spLocks noChangeArrowheads="1"/>
                  </p:cNvSpPr>
                  <p:nvPr/>
                </p:nvSpPr>
                <p:spPr bwMode="auto">
                  <a:xfrm flipH="1" flipV="1">
                    <a:off x="2384" y="3056"/>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3" name="Oval 36"/>
                  <p:cNvSpPr>
                    <a:spLocks noChangeArrowheads="1"/>
                  </p:cNvSpPr>
                  <p:nvPr/>
                </p:nvSpPr>
                <p:spPr bwMode="auto">
                  <a:xfrm flipH="1" flipV="1">
                    <a:off x="1312" y="2784"/>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4" name="Oval 37"/>
                  <p:cNvSpPr>
                    <a:spLocks noChangeArrowheads="1"/>
                  </p:cNvSpPr>
                  <p:nvPr/>
                </p:nvSpPr>
                <p:spPr bwMode="auto">
                  <a:xfrm flipH="1" flipV="1">
                    <a:off x="1846" y="3056"/>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5" name="Oval 38"/>
                  <p:cNvSpPr>
                    <a:spLocks noChangeArrowheads="1"/>
                  </p:cNvSpPr>
                  <p:nvPr/>
                </p:nvSpPr>
                <p:spPr bwMode="auto">
                  <a:xfrm flipH="1" flipV="1">
                    <a:off x="1299" y="3056"/>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6" name="Oval 39"/>
                  <p:cNvSpPr>
                    <a:spLocks noChangeArrowheads="1"/>
                  </p:cNvSpPr>
                  <p:nvPr/>
                </p:nvSpPr>
                <p:spPr bwMode="auto">
                  <a:xfrm flipH="1" flipV="1">
                    <a:off x="2123" y="3056"/>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7" name="Oval 40"/>
                  <p:cNvSpPr>
                    <a:spLocks noChangeArrowheads="1"/>
                  </p:cNvSpPr>
                  <p:nvPr/>
                </p:nvSpPr>
                <p:spPr bwMode="auto">
                  <a:xfrm flipH="1" flipV="1">
                    <a:off x="1582" y="3056"/>
                    <a:ext cx="204" cy="18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8" name="Oval 41"/>
                  <p:cNvSpPr>
                    <a:spLocks noChangeArrowheads="1"/>
                  </p:cNvSpPr>
                  <p:nvPr/>
                </p:nvSpPr>
                <p:spPr bwMode="auto">
                  <a:xfrm flipH="1" flipV="1">
                    <a:off x="778" y="2818"/>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59" name="Oval 42"/>
                  <p:cNvSpPr>
                    <a:spLocks noChangeArrowheads="1"/>
                  </p:cNvSpPr>
                  <p:nvPr/>
                </p:nvSpPr>
                <p:spPr bwMode="auto">
                  <a:xfrm flipH="1" flipV="1">
                    <a:off x="2416" y="2814"/>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60" name="Oval 43"/>
                  <p:cNvSpPr>
                    <a:spLocks noChangeArrowheads="1"/>
                  </p:cNvSpPr>
                  <p:nvPr/>
                </p:nvSpPr>
                <p:spPr bwMode="auto">
                  <a:xfrm flipH="1" flipV="1">
                    <a:off x="774" y="3082"/>
                    <a:ext cx="144" cy="129"/>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grpSp>
            <p:sp>
              <p:nvSpPr>
                <p:cNvPr id="14" name="右中かっこ 13"/>
                <p:cNvSpPr/>
                <p:nvPr/>
              </p:nvSpPr>
              <p:spPr>
                <a:xfrm rot="16200000">
                  <a:off x="1495427" y="2295912"/>
                  <a:ext cx="143454" cy="3404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1187624" y="2156653"/>
                  <a:ext cx="873957" cy="261610"/>
                </a:xfrm>
                <a:prstGeom prst="rect">
                  <a:avLst/>
                </a:prstGeom>
                <a:noFill/>
              </p:spPr>
              <p:txBody>
                <a:bodyPr wrap="none" rtlCol="0">
                  <a:spAutoFit/>
                </a:bodyPr>
                <a:lstStyle/>
                <a:p>
                  <a:r>
                    <a:rPr kumimoji="1" lang="en-US" altLang="ja-JP" sz="1100" dirty="0" smtClean="0"/>
                    <a:t>1 /</a:t>
                  </a:r>
                  <a:r>
                    <a:rPr lang="en-US" altLang="ja-JP" sz="1100" dirty="0" smtClean="0"/>
                    <a:t>360 </a:t>
                  </a:r>
                  <a:r>
                    <a:rPr kumimoji="1" lang="en-US" altLang="ja-JP" sz="1100" dirty="0" smtClean="0"/>
                    <a:t>inch</a:t>
                  </a:r>
                  <a:endParaRPr kumimoji="1" lang="ja-JP" altLang="en-US" sz="1100" dirty="0"/>
                </a:p>
              </p:txBody>
            </p:sp>
            <p:sp>
              <p:nvSpPr>
                <p:cNvPr id="16" name="右中かっこ 15"/>
                <p:cNvSpPr/>
                <p:nvPr/>
              </p:nvSpPr>
              <p:spPr>
                <a:xfrm rot="10800000">
                  <a:off x="963978" y="2716540"/>
                  <a:ext cx="144017" cy="3745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517607" y="2692186"/>
                  <a:ext cx="575799" cy="430887"/>
                </a:xfrm>
                <a:prstGeom prst="rect">
                  <a:avLst/>
                </a:prstGeom>
                <a:noFill/>
              </p:spPr>
              <p:txBody>
                <a:bodyPr wrap="none" rtlCol="0">
                  <a:spAutoFit/>
                </a:bodyPr>
                <a:lstStyle/>
                <a:p>
                  <a:r>
                    <a:rPr kumimoji="1" lang="en-US" altLang="ja-JP" sz="1100" dirty="0" smtClean="0"/>
                    <a:t>1 /</a:t>
                  </a:r>
                  <a:r>
                    <a:rPr lang="en-US" altLang="ja-JP" sz="1100" dirty="0" smtClean="0"/>
                    <a:t>360</a:t>
                  </a:r>
                </a:p>
                <a:p>
                  <a:r>
                    <a:rPr lang="en-US" altLang="ja-JP" sz="1100" dirty="0" smtClean="0"/>
                    <a:t> </a:t>
                  </a:r>
                  <a:r>
                    <a:rPr kumimoji="1" lang="en-US" altLang="ja-JP" sz="1100" dirty="0" smtClean="0"/>
                    <a:t>inch</a:t>
                  </a:r>
                  <a:endParaRPr kumimoji="1" lang="ja-JP" altLang="en-US" sz="1100" dirty="0"/>
                </a:p>
              </p:txBody>
            </p:sp>
          </p:grpSp>
          <p:grpSp>
            <p:nvGrpSpPr>
              <p:cNvPr id="61" name="グループ化 60"/>
              <p:cNvGrpSpPr>
                <a:grpSpLocks noChangeAspect="1"/>
              </p:cNvGrpSpPr>
              <p:nvPr/>
            </p:nvGrpSpPr>
            <p:grpSpPr>
              <a:xfrm>
                <a:off x="4427984" y="2242976"/>
                <a:ext cx="4425442" cy="2169471"/>
                <a:chOff x="4575488" y="2074449"/>
                <a:chExt cx="4172978" cy="2045706"/>
              </a:xfrm>
            </p:grpSpPr>
            <p:grpSp>
              <p:nvGrpSpPr>
                <p:cNvPr id="62" name="グループ化 4"/>
                <p:cNvGrpSpPr>
                  <a:grpSpLocks noChangeAspect="1"/>
                </p:cNvGrpSpPr>
                <p:nvPr/>
              </p:nvGrpSpPr>
              <p:grpSpPr bwMode="auto">
                <a:xfrm>
                  <a:off x="5155837" y="2406390"/>
                  <a:ext cx="3592629" cy="1713765"/>
                  <a:chOff x="6661150" y="2708274"/>
                  <a:chExt cx="2575366" cy="1125474"/>
                </a:xfrm>
              </p:grpSpPr>
              <p:sp>
                <p:nvSpPr>
                  <p:cNvPr id="67" name="Line 14"/>
                  <p:cNvSpPr>
                    <a:spLocks noChangeShapeType="1"/>
                  </p:cNvSpPr>
                  <p:nvPr/>
                </p:nvSpPr>
                <p:spPr bwMode="auto">
                  <a:xfrm>
                    <a:off x="6661150" y="3128963"/>
                    <a:ext cx="1730375" cy="0"/>
                  </a:xfrm>
                  <a:prstGeom prst="line">
                    <a:avLst/>
                  </a:prstGeom>
                  <a:noFill/>
                  <a:ln w="9525">
                    <a:solidFill>
                      <a:srgbClr val="0000FF"/>
                    </a:solidFill>
                    <a:round/>
                    <a:headEnd/>
                    <a:tailEnd/>
                  </a:ln>
                </p:spPr>
                <p:txBody>
                  <a:bodyPr/>
                  <a:lstStyle/>
                  <a:p>
                    <a:endParaRPr lang="ja-JP" altLang="en-US"/>
                  </a:p>
                </p:txBody>
              </p:sp>
              <p:sp>
                <p:nvSpPr>
                  <p:cNvPr id="68" name="Line 15"/>
                  <p:cNvSpPr>
                    <a:spLocks noChangeShapeType="1"/>
                  </p:cNvSpPr>
                  <p:nvPr/>
                </p:nvSpPr>
                <p:spPr bwMode="auto">
                  <a:xfrm>
                    <a:off x="6661150" y="2897188"/>
                    <a:ext cx="1730375" cy="0"/>
                  </a:xfrm>
                  <a:prstGeom prst="line">
                    <a:avLst/>
                  </a:prstGeom>
                  <a:noFill/>
                  <a:ln w="9525">
                    <a:solidFill>
                      <a:srgbClr val="0000FF"/>
                    </a:solidFill>
                    <a:round/>
                    <a:headEnd/>
                    <a:tailEnd/>
                  </a:ln>
                </p:spPr>
                <p:txBody>
                  <a:bodyPr/>
                  <a:lstStyle/>
                  <a:p>
                    <a:endParaRPr lang="ja-JP" altLang="en-US"/>
                  </a:p>
                </p:txBody>
              </p:sp>
              <p:sp>
                <p:nvSpPr>
                  <p:cNvPr id="69" name="Line 16"/>
                  <p:cNvSpPr>
                    <a:spLocks noChangeShapeType="1"/>
                  </p:cNvSpPr>
                  <p:nvPr/>
                </p:nvSpPr>
                <p:spPr bwMode="auto">
                  <a:xfrm>
                    <a:off x="6661150" y="3560763"/>
                    <a:ext cx="1730375" cy="0"/>
                  </a:xfrm>
                  <a:prstGeom prst="line">
                    <a:avLst/>
                  </a:prstGeom>
                  <a:noFill/>
                  <a:ln w="9525">
                    <a:solidFill>
                      <a:srgbClr val="0000FF"/>
                    </a:solidFill>
                    <a:round/>
                    <a:headEnd/>
                    <a:tailEnd/>
                  </a:ln>
                </p:spPr>
                <p:txBody>
                  <a:bodyPr/>
                  <a:lstStyle/>
                  <a:p>
                    <a:endParaRPr lang="ja-JP" altLang="en-US"/>
                  </a:p>
                </p:txBody>
              </p:sp>
              <p:sp>
                <p:nvSpPr>
                  <p:cNvPr id="70" name="Line 17"/>
                  <p:cNvSpPr>
                    <a:spLocks noChangeShapeType="1"/>
                  </p:cNvSpPr>
                  <p:nvPr/>
                </p:nvSpPr>
                <p:spPr bwMode="auto">
                  <a:xfrm>
                    <a:off x="6661150" y="3348038"/>
                    <a:ext cx="1730375" cy="0"/>
                  </a:xfrm>
                  <a:prstGeom prst="line">
                    <a:avLst/>
                  </a:prstGeom>
                  <a:noFill/>
                  <a:ln w="9525">
                    <a:solidFill>
                      <a:srgbClr val="0000FF"/>
                    </a:solidFill>
                    <a:round/>
                    <a:headEnd/>
                    <a:tailEnd/>
                  </a:ln>
                </p:spPr>
                <p:txBody>
                  <a:bodyPr/>
                  <a:lstStyle/>
                  <a:p>
                    <a:endParaRPr lang="ja-JP" altLang="en-US"/>
                  </a:p>
                </p:txBody>
              </p:sp>
              <p:sp>
                <p:nvSpPr>
                  <p:cNvPr id="71" name="Line 44"/>
                  <p:cNvSpPr>
                    <a:spLocks noChangeShapeType="1"/>
                  </p:cNvSpPr>
                  <p:nvPr/>
                </p:nvSpPr>
                <p:spPr bwMode="auto">
                  <a:xfrm>
                    <a:off x="6873875" y="2708274"/>
                    <a:ext cx="0" cy="990599"/>
                  </a:xfrm>
                  <a:prstGeom prst="line">
                    <a:avLst/>
                  </a:prstGeom>
                  <a:noFill/>
                  <a:ln w="9525">
                    <a:solidFill>
                      <a:schemeClr val="tx2"/>
                    </a:solidFill>
                    <a:prstDash val="dash"/>
                    <a:round/>
                    <a:headEnd/>
                    <a:tailEnd/>
                  </a:ln>
                </p:spPr>
                <p:txBody>
                  <a:bodyPr wrap="none" anchor="ctr"/>
                  <a:lstStyle/>
                  <a:p>
                    <a:endParaRPr lang="ja-JP" altLang="en-US"/>
                  </a:p>
                </p:txBody>
              </p:sp>
              <p:sp>
                <p:nvSpPr>
                  <p:cNvPr id="72" name="Line 45"/>
                  <p:cNvSpPr>
                    <a:spLocks noChangeShapeType="1"/>
                  </p:cNvSpPr>
                  <p:nvPr/>
                </p:nvSpPr>
                <p:spPr bwMode="auto">
                  <a:xfrm>
                    <a:off x="7099300" y="2708274"/>
                    <a:ext cx="0" cy="990599"/>
                  </a:xfrm>
                  <a:prstGeom prst="line">
                    <a:avLst/>
                  </a:prstGeom>
                  <a:noFill/>
                  <a:ln w="9525">
                    <a:solidFill>
                      <a:schemeClr val="tx2"/>
                    </a:solidFill>
                    <a:prstDash val="dash"/>
                    <a:round/>
                    <a:headEnd/>
                    <a:tailEnd/>
                  </a:ln>
                </p:spPr>
                <p:txBody>
                  <a:bodyPr wrap="none" anchor="ctr"/>
                  <a:lstStyle/>
                  <a:p>
                    <a:endParaRPr lang="ja-JP" altLang="en-US"/>
                  </a:p>
                </p:txBody>
              </p:sp>
              <p:sp>
                <p:nvSpPr>
                  <p:cNvPr id="73" name="Line 46"/>
                  <p:cNvSpPr>
                    <a:spLocks noChangeShapeType="1"/>
                  </p:cNvSpPr>
                  <p:nvPr/>
                </p:nvSpPr>
                <p:spPr bwMode="auto">
                  <a:xfrm>
                    <a:off x="7526338" y="2708274"/>
                    <a:ext cx="0" cy="990599"/>
                  </a:xfrm>
                  <a:prstGeom prst="line">
                    <a:avLst/>
                  </a:prstGeom>
                  <a:noFill/>
                  <a:ln w="9525">
                    <a:solidFill>
                      <a:schemeClr val="tx2"/>
                    </a:solidFill>
                    <a:prstDash val="dash"/>
                    <a:round/>
                    <a:headEnd/>
                    <a:tailEnd/>
                  </a:ln>
                </p:spPr>
                <p:txBody>
                  <a:bodyPr wrap="none" anchor="ctr"/>
                  <a:lstStyle/>
                  <a:p>
                    <a:endParaRPr lang="ja-JP" altLang="en-US"/>
                  </a:p>
                </p:txBody>
              </p:sp>
              <p:sp>
                <p:nvSpPr>
                  <p:cNvPr id="74" name="Line 47"/>
                  <p:cNvSpPr>
                    <a:spLocks noChangeShapeType="1"/>
                  </p:cNvSpPr>
                  <p:nvPr/>
                </p:nvSpPr>
                <p:spPr bwMode="auto">
                  <a:xfrm>
                    <a:off x="7313613" y="2708274"/>
                    <a:ext cx="0" cy="1008063"/>
                  </a:xfrm>
                  <a:prstGeom prst="line">
                    <a:avLst/>
                  </a:prstGeom>
                  <a:noFill/>
                  <a:ln w="9525">
                    <a:solidFill>
                      <a:schemeClr val="tx2"/>
                    </a:solidFill>
                    <a:prstDash val="dash"/>
                    <a:round/>
                    <a:headEnd/>
                    <a:tailEnd/>
                  </a:ln>
                </p:spPr>
                <p:txBody>
                  <a:bodyPr wrap="none" anchor="ctr"/>
                  <a:lstStyle/>
                  <a:p>
                    <a:endParaRPr lang="ja-JP" altLang="en-US"/>
                  </a:p>
                </p:txBody>
              </p:sp>
              <p:sp>
                <p:nvSpPr>
                  <p:cNvPr id="75" name="Line 48"/>
                  <p:cNvSpPr>
                    <a:spLocks noChangeShapeType="1"/>
                  </p:cNvSpPr>
                  <p:nvPr/>
                </p:nvSpPr>
                <p:spPr bwMode="auto">
                  <a:xfrm>
                    <a:off x="7720013" y="2708274"/>
                    <a:ext cx="0" cy="990599"/>
                  </a:xfrm>
                  <a:prstGeom prst="line">
                    <a:avLst/>
                  </a:prstGeom>
                  <a:noFill/>
                  <a:ln w="9525">
                    <a:solidFill>
                      <a:schemeClr val="tx2"/>
                    </a:solidFill>
                    <a:prstDash val="dash"/>
                    <a:round/>
                    <a:headEnd/>
                    <a:tailEnd/>
                  </a:ln>
                </p:spPr>
                <p:txBody>
                  <a:bodyPr wrap="none" anchor="ctr"/>
                  <a:lstStyle/>
                  <a:p>
                    <a:endParaRPr lang="ja-JP" altLang="en-US"/>
                  </a:p>
                </p:txBody>
              </p:sp>
              <p:sp>
                <p:nvSpPr>
                  <p:cNvPr id="76" name="Line 49"/>
                  <p:cNvSpPr>
                    <a:spLocks noChangeShapeType="1"/>
                  </p:cNvSpPr>
                  <p:nvPr/>
                </p:nvSpPr>
                <p:spPr bwMode="auto">
                  <a:xfrm>
                    <a:off x="7947025" y="2708274"/>
                    <a:ext cx="0" cy="990599"/>
                  </a:xfrm>
                  <a:prstGeom prst="line">
                    <a:avLst/>
                  </a:prstGeom>
                  <a:noFill/>
                  <a:ln w="9525">
                    <a:solidFill>
                      <a:schemeClr val="tx2"/>
                    </a:solidFill>
                    <a:prstDash val="dash"/>
                    <a:round/>
                    <a:headEnd/>
                    <a:tailEnd/>
                  </a:ln>
                </p:spPr>
                <p:txBody>
                  <a:bodyPr wrap="none" anchor="ctr"/>
                  <a:lstStyle/>
                  <a:p>
                    <a:endParaRPr lang="ja-JP" altLang="en-US"/>
                  </a:p>
                </p:txBody>
              </p:sp>
              <p:sp>
                <p:nvSpPr>
                  <p:cNvPr id="77" name="Line 50"/>
                  <p:cNvSpPr>
                    <a:spLocks noChangeShapeType="1"/>
                  </p:cNvSpPr>
                  <p:nvPr/>
                </p:nvSpPr>
                <p:spPr bwMode="auto">
                  <a:xfrm>
                    <a:off x="8159750" y="2708274"/>
                    <a:ext cx="0" cy="990599"/>
                  </a:xfrm>
                  <a:prstGeom prst="line">
                    <a:avLst/>
                  </a:prstGeom>
                  <a:noFill/>
                  <a:ln w="9525">
                    <a:solidFill>
                      <a:schemeClr val="tx2"/>
                    </a:solidFill>
                    <a:prstDash val="dash"/>
                    <a:round/>
                    <a:headEnd/>
                    <a:tailEnd/>
                  </a:ln>
                </p:spPr>
                <p:txBody>
                  <a:bodyPr wrap="none" anchor="ctr"/>
                  <a:lstStyle/>
                  <a:p>
                    <a:endParaRPr lang="ja-JP" altLang="en-US"/>
                  </a:p>
                </p:txBody>
              </p:sp>
              <p:sp>
                <p:nvSpPr>
                  <p:cNvPr id="78" name="Oval 32"/>
                  <p:cNvSpPr>
                    <a:spLocks noChangeArrowheads="1"/>
                  </p:cNvSpPr>
                  <p:nvPr/>
                </p:nvSpPr>
                <p:spPr bwMode="auto">
                  <a:xfrm flipH="1" flipV="1">
                    <a:off x="7194461" y="3250073"/>
                    <a:ext cx="215900"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79" name="Oval 32"/>
                  <p:cNvSpPr>
                    <a:spLocks noChangeArrowheads="1"/>
                  </p:cNvSpPr>
                  <p:nvPr/>
                </p:nvSpPr>
                <p:spPr bwMode="auto">
                  <a:xfrm flipH="1" flipV="1">
                    <a:off x="7416800" y="3459951"/>
                    <a:ext cx="215900"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0" name="Oval 32"/>
                  <p:cNvSpPr>
                    <a:spLocks noChangeArrowheads="1"/>
                  </p:cNvSpPr>
                  <p:nvPr/>
                </p:nvSpPr>
                <p:spPr bwMode="auto">
                  <a:xfrm flipH="1" flipV="1">
                    <a:off x="7613648" y="3459951"/>
                    <a:ext cx="215900"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2" name="Oval 8"/>
                  <p:cNvSpPr>
                    <a:spLocks noChangeAspect="1" noChangeArrowheads="1"/>
                  </p:cNvSpPr>
                  <p:nvPr/>
                </p:nvSpPr>
                <p:spPr bwMode="auto">
                  <a:xfrm flipH="1" flipV="1">
                    <a:off x="6710360" y="3001780"/>
                    <a:ext cx="302577" cy="271121"/>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3" name="Oval 8"/>
                  <p:cNvSpPr>
                    <a:spLocks noChangeAspect="1" noChangeArrowheads="1"/>
                  </p:cNvSpPr>
                  <p:nvPr/>
                </p:nvSpPr>
                <p:spPr bwMode="auto">
                  <a:xfrm flipH="1" flipV="1">
                    <a:off x="6948486" y="2746474"/>
                    <a:ext cx="318794" cy="285651"/>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4" name="Oval 20"/>
                  <p:cNvSpPr>
                    <a:spLocks noChangeArrowheads="1"/>
                  </p:cNvSpPr>
                  <p:nvPr/>
                </p:nvSpPr>
                <p:spPr bwMode="auto">
                  <a:xfrm flipH="1" flipV="1">
                    <a:off x="6999422" y="3039863"/>
                    <a:ext cx="215900"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5" name="Oval 8"/>
                  <p:cNvSpPr>
                    <a:spLocks noChangeAspect="1" noChangeArrowheads="1"/>
                  </p:cNvSpPr>
                  <p:nvPr/>
                </p:nvSpPr>
                <p:spPr bwMode="auto">
                  <a:xfrm flipH="1" flipV="1">
                    <a:off x="7412484" y="3248089"/>
                    <a:ext cx="227711" cy="204037"/>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6" name="Oval 8"/>
                  <p:cNvSpPr>
                    <a:spLocks noChangeAspect="1" noChangeArrowheads="1"/>
                  </p:cNvSpPr>
                  <p:nvPr/>
                </p:nvSpPr>
                <p:spPr bwMode="auto">
                  <a:xfrm flipH="1" flipV="1">
                    <a:off x="7559675" y="2770756"/>
                    <a:ext cx="291694" cy="261368"/>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7" name="Oval 8"/>
                  <p:cNvSpPr>
                    <a:spLocks noChangeAspect="1" noChangeArrowheads="1"/>
                  </p:cNvSpPr>
                  <p:nvPr/>
                </p:nvSpPr>
                <p:spPr bwMode="auto">
                  <a:xfrm flipH="1" flipV="1">
                    <a:off x="7632725" y="3262451"/>
                    <a:ext cx="218264" cy="19557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8" name="Oval 8"/>
                  <p:cNvSpPr>
                    <a:spLocks noChangeAspect="1" noChangeArrowheads="1"/>
                  </p:cNvSpPr>
                  <p:nvPr/>
                </p:nvSpPr>
                <p:spPr bwMode="auto">
                  <a:xfrm flipH="1" flipV="1">
                    <a:off x="7822790" y="3438849"/>
                    <a:ext cx="330924" cy="296521"/>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89" name="Oval 41"/>
                  <p:cNvSpPr>
                    <a:spLocks noChangeArrowheads="1"/>
                  </p:cNvSpPr>
                  <p:nvPr/>
                </p:nvSpPr>
                <p:spPr bwMode="auto">
                  <a:xfrm flipH="1" flipV="1">
                    <a:off x="7256463" y="3503346"/>
                    <a:ext cx="112712" cy="101600"/>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90" name="Oval 8"/>
                  <p:cNvSpPr>
                    <a:spLocks noChangeArrowheads="1"/>
                  </p:cNvSpPr>
                  <p:nvPr/>
                </p:nvSpPr>
                <p:spPr bwMode="auto">
                  <a:xfrm flipH="1" flipV="1">
                    <a:off x="8532060" y="3160854"/>
                    <a:ext cx="215900"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91" name="Oval 10"/>
                  <p:cNvSpPr>
                    <a:spLocks noChangeArrowheads="1"/>
                  </p:cNvSpPr>
                  <p:nvPr/>
                </p:nvSpPr>
                <p:spPr bwMode="auto">
                  <a:xfrm flipH="1" flipV="1">
                    <a:off x="8578000" y="3502800"/>
                    <a:ext cx="112712" cy="10001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92" name="Text Box 11"/>
                  <p:cNvSpPr txBox="1">
                    <a:spLocks noChangeArrowheads="1"/>
                  </p:cNvSpPr>
                  <p:nvPr/>
                </p:nvSpPr>
                <p:spPr bwMode="auto">
                  <a:xfrm>
                    <a:off x="8680891" y="2775795"/>
                    <a:ext cx="555625" cy="281965"/>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algn="ctr"/>
                    <a:r>
                      <a:rPr kumimoji="0" lang="en-US" altLang="ja-JP" sz="1200" dirty="0">
                        <a:latin typeface="メイリオ" pitchFamily="50" charset="-128"/>
                      </a:rPr>
                      <a:t>Large</a:t>
                    </a:r>
                  </a:p>
                  <a:p>
                    <a:pPr algn="ctr"/>
                    <a:r>
                      <a:rPr kumimoji="0" lang="en-US" altLang="ja-JP" sz="1200" dirty="0">
                        <a:latin typeface="メイリオ" pitchFamily="50" charset="-128"/>
                      </a:rPr>
                      <a:t>35</a:t>
                    </a:r>
                    <a:r>
                      <a:rPr kumimoji="0" lang="ja-JP" altLang="en-US" sz="1200" dirty="0">
                        <a:latin typeface="メイリオ" pitchFamily="50" charset="-128"/>
                      </a:rPr>
                      <a:t>ｐｌ</a:t>
                    </a:r>
                  </a:p>
                </p:txBody>
              </p:sp>
              <p:sp>
                <p:nvSpPr>
                  <p:cNvPr id="93" name="Text Box 12"/>
                  <p:cNvSpPr txBox="1">
                    <a:spLocks noChangeArrowheads="1"/>
                  </p:cNvSpPr>
                  <p:nvPr/>
                </p:nvSpPr>
                <p:spPr bwMode="auto">
                  <a:xfrm>
                    <a:off x="8663822" y="3143412"/>
                    <a:ext cx="555625" cy="285891"/>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algn="ctr"/>
                    <a:r>
                      <a:rPr kumimoji="0" lang="en-US" altLang="ja-JP" sz="1200" dirty="0">
                        <a:latin typeface="メイリオ" pitchFamily="50" charset="-128"/>
                      </a:rPr>
                      <a:t>Middle</a:t>
                    </a:r>
                  </a:p>
                  <a:p>
                    <a:pPr algn="ctr"/>
                    <a:r>
                      <a:rPr kumimoji="0" lang="en-US" altLang="ja-JP" sz="1200" dirty="0" smtClean="0">
                        <a:latin typeface="メイリオ" pitchFamily="50" charset="-128"/>
                      </a:rPr>
                      <a:t>14</a:t>
                    </a:r>
                    <a:r>
                      <a:rPr kumimoji="0" lang="ja-JP" altLang="en-US" sz="1200" dirty="0" smtClean="0">
                        <a:latin typeface="メイリオ" pitchFamily="50" charset="-128"/>
                      </a:rPr>
                      <a:t>ｐｌ</a:t>
                    </a:r>
                    <a:endParaRPr kumimoji="0" lang="ja-JP" altLang="en-US" sz="1200" dirty="0">
                      <a:latin typeface="メイリオ" pitchFamily="50" charset="-128"/>
                    </a:endParaRPr>
                  </a:p>
                </p:txBody>
              </p:sp>
              <p:sp>
                <p:nvSpPr>
                  <p:cNvPr id="94" name="Text Box 13"/>
                  <p:cNvSpPr txBox="1">
                    <a:spLocks noChangeArrowheads="1"/>
                  </p:cNvSpPr>
                  <p:nvPr/>
                </p:nvSpPr>
                <p:spPr bwMode="auto">
                  <a:xfrm>
                    <a:off x="8696534" y="3433501"/>
                    <a:ext cx="497466" cy="400247"/>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algn="ctr"/>
                    <a:r>
                      <a:rPr kumimoji="0" lang="en-US" altLang="ja-JP" sz="1200" dirty="0">
                        <a:latin typeface="メイリオ" pitchFamily="50" charset="-128"/>
                      </a:rPr>
                      <a:t>Small</a:t>
                    </a:r>
                  </a:p>
                  <a:p>
                    <a:pPr algn="ctr"/>
                    <a:r>
                      <a:rPr kumimoji="0" lang="en-US" altLang="ja-JP" sz="1200" dirty="0" smtClean="0">
                        <a:latin typeface="メイリオ" pitchFamily="50" charset="-128"/>
                      </a:rPr>
                      <a:t>4</a:t>
                    </a:r>
                    <a:r>
                      <a:rPr kumimoji="0" lang="ja-JP" altLang="en-US" sz="1200" dirty="0" smtClean="0">
                        <a:latin typeface="メイリオ" pitchFamily="50" charset="-128"/>
                      </a:rPr>
                      <a:t>ｐｌ</a:t>
                    </a:r>
                    <a:endParaRPr kumimoji="0" lang="ja-JP" altLang="en-US" sz="1200" dirty="0">
                      <a:latin typeface="メイリオ" pitchFamily="50" charset="-128"/>
                    </a:endParaRPr>
                  </a:p>
                  <a:p>
                    <a:pPr algn="ctr"/>
                    <a:endParaRPr kumimoji="0" lang="en-US" altLang="ja-JP" sz="1200" dirty="0">
                      <a:latin typeface="メイリオ" pitchFamily="50" charset="-128"/>
                    </a:endParaRPr>
                  </a:p>
                </p:txBody>
              </p:sp>
              <p:sp>
                <p:nvSpPr>
                  <p:cNvPr id="95" name="Oval 19"/>
                  <p:cNvSpPr>
                    <a:spLocks noChangeArrowheads="1"/>
                  </p:cNvSpPr>
                  <p:nvPr/>
                </p:nvSpPr>
                <p:spPr bwMode="auto">
                  <a:xfrm flipH="1" flipV="1">
                    <a:off x="7242364" y="2803986"/>
                    <a:ext cx="217487"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96" name="Oval 20"/>
                  <p:cNvSpPr>
                    <a:spLocks noChangeArrowheads="1"/>
                  </p:cNvSpPr>
                  <p:nvPr/>
                </p:nvSpPr>
                <p:spPr bwMode="auto">
                  <a:xfrm flipH="1" flipV="1">
                    <a:off x="6748284" y="2795055"/>
                    <a:ext cx="215900"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97" name="Oval 21"/>
                  <p:cNvSpPr>
                    <a:spLocks noChangeArrowheads="1"/>
                  </p:cNvSpPr>
                  <p:nvPr/>
                </p:nvSpPr>
                <p:spPr bwMode="auto">
                  <a:xfrm flipH="1" flipV="1">
                    <a:off x="7845425" y="2789238"/>
                    <a:ext cx="217488"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98" name="Oval 22"/>
                  <p:cNvSpPr>
                    <a:spLocks noChangeArrowheads="1"/>
                  </p:cNvSpPr>
                  <p:nvPr/>
                </p:nvSpPr>
                <p:spPr bwMode="auto">
                  <a:xfrm flipH="1" flipV="1">
                    <a:off x="7459262" y="2847073"/>
                    <a:ext cx="112712" cy="101600"/>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99" name="Oval 23"/>
                  <p:cNvSpPr>
                    <a:spLocks noChangeArrowheads="1"/>
                  </p:cNvSpPr>
                  <p:nvPr/>
                </p:nvSpPr>
                <p:spPr bwMode="auto">
                  <a:xfrm flipH="1" flipV="1">
                    <a:off x="7208971" y="3028048"/>
                    <a:ext cx="217487"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0" name="Oval 24"/>
                  <p:cNvSpPr>
                    <a:spLocks noChangeArrowheads="1"/>
                  </p:cNvSpPr>
                  <p:nvPr/>
                </p:nvSpPr>
                <p:spPr bwMode="auto">
                  <a:xfrm flipH="1" flipV="1">
                    <a:off x="8089900" y="2816225"/>
                    <a:ext cx="160338" cy="1428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1" name="Oval 27"/>
                  <p:cNvSpPr>
                    <a:spLocks noChangeArrowheads="1"/>
                  </p:cNvSpPr>
                  <p:nvPr/>
                </p:nvSpPr>
                <p:spPr bwMode="auto">
                  <a:xfrm flipH="1" flipV="1">
                    <a:off x="7862888" y="3060700"/>
                    <a:ext cx="160337" cy="1428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2" name="Oval 28"/>
                  <p:cNvSpPr>
                    <a:spLocks noChangeArrowheads="1"/>
                  </p:cNvSpPr>
                  <p:nvPr/>
                </p:nvSpPr>
                <p:spPr bwMode="auto">
                  <a:xfrm flipH="1" flipV="1">
                    <a:off x="7483475" y="3084513"/>
                    <a:ext cx="112713" cy="10001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3" name="Oval 29"/>
                  <p:cNvSpPr>
                    <a:spLocks noChangeArrowheads="1"/>
                  </p:cNvSpPr>
                  <p:nvPr/>
                </p:nvSpPr>
                <p:spPr bwMode="auto">
                  <a:xfrm flipH="1" flipV="1">
                    <a:off x="8102600" y="3081338"/>
                    <a:ext cx="112713" cy="10001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4" name="Oval 30"/>
                  <p:cNvSpPr>
                    <a:spLocks noChangeArrowheads="1"/>
                  </p:cNvSpPr>
                  <p:nvPr/>
                </p:nvSpPr>
                <p:spPr bwMode="auto">
                  <a:xfrm flipH="1" flipV="1">
                    <a:off x="7658100" y="3084513"/>
                    <a:ext cx="112713" cy="10001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5" name="Oval 31"/>
                  <p:cNvSpPr>
                    <a:spLocks noChangeArrowheads="1"/>
                  </p:cNvSpPr>
                  <p:nvPr/>
                </p:nvSpPr>
                <p:spPr bwMode="auto">
                  <a:xfrm flipH="1" flipV="1">
                    <a:off x="7839075" y="3254375"/>
                    <a:ext cx="217488"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6" name="Oval 32"/>
                  <p:cNvSpPr>
                    <a:spLocks noChangeArrowheads="1"/>
                  </p:cNvSpPr>
                  <p:nvPr/>
                </p:nvSpPr>
                <p:spPr bwMode="auto">
                  <a:xfrm flipH="1" flipV="1">
                    <a:off x="6988175" y="3451225"/>
                    <a:ext cx="215900" cy="193675"/>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7" name="Oval 41"/>
                  <p:cNvSpPr>
                    <a:spLocks noChangeArrowheads="1"/>
                  </p:cNvSpPr>
                  <p:nvPr/>
                </p:nvSpPr>
                <p:spPr bwMode="auto">
                  <a:xfrm flipH="1" flipV="1">
                    <a:off x="6818312" y="3295915"/>
                    <a:ext cx="112712" cy="101600"/>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8" name="Oval 42"/>
                  <p:cNvSpPr>
                    <a:spLocks noChangeArrowheads="1"/>
                  </p:cNvSpPr>
                  <p:nvPr/>
                </p:nvSpPr>
                <p:spPr bwMode="auto">
                  <a:xfrm flipH="1" flipV="1">
                    <a:off x="8115300" y="3273425"/>
                    <a:ext cx="112713" cy="100013"/>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09" name="Oval 43"/>
                  <p:cNvSpPr>
                    <a:spLocks noChangeArrowheads="1"/>
                  </p:cNvSpPr>
                  <p:nvPr/>
                </p:nvSpPr>
                <p:spPr bwMode="auto">
                  <a:xfrm flipH="1" flipV="1">
                    <a:off x="6815137" y="3506787"/>
                    <a:ext cx="114300" cy="100012"/>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10" name="Oval 8"/>
                  <p:cNvSpPr>
                    <a:spLocks noChangeAspect="1" noChangeArrowheads="1"/>
                  </p:cNvSpPr>
                  <p:nvPr/>
                </p:nvSpPr>
                <p:spPr bwMode="auto">
                  <a:xfrm flipH="1" flipV="1">
                    <a:off x="8464989" y="2751167"/>
                    <a:ext cx="320675" cy="287338"/>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sp>
                <p:nvSpPr>
                  <p:cNvPr id="111" name="Oval 41"/>
                  <p:cNvSpPr>
                    <a:spLocks noChangeArrowheads="1"/>
                  </p:cNvSpPr>
                  <p:nvPr/>
                </p:nvSpPr>
                <p:spPr bwMode="auto">
                  <a:xfrm flipH="1" flipV="1">
                    <a:off x="7046913" y="3284538"/>
                    <a:ext cx="112712" cy="101600"/>
                  </a:xfrm>
                  <a:prstGeom prst="ellipse">
                    <a:avLst/>
                  </a:prstGeom>
                  <a:gradFill rotWithShape="0">
                    <a:gsLst>
                      <a:gs pos="0">
                        <a:srgbClr val="FFFFFF"/>
                      </a:gs>
                      <a:gs pos="100000">
                        <a:srgbClr val="CC0066"/>
                      </a:gs>
                    </a:gsLst>
                    <a:path path="shape">
                      <a:fillToRect l="50000" t="50000" r="50000" b="50000"/>
                    </a:path>
                  </a:gradFill>
                  <a:ln w="9525">
                    <a:noFill/>
                    <a:round/>
                    <a:headEnd/>
                    <a:tailEnd/>
                  </a:ln>
                </p:spPr>
                <p:txBody>
                  <a:bodyPr rot="10800000" wrap="none" anchor="ctr"/>
                  <a:lstStyle/>
                  <a:p>
                    <a:endParaRPr kumimoji="0" lang="ja-JP" altLang="ja-JP">
                      <a:solidFill>
                        <a:srgbClr val="E41A2E"/>
                      </a:solidFill>
                      <a:latin typeface="メイリオ" pitchFamily="50" charset="-128"/>
                    </a:endParaRPr>
                  </a:p>
                </p:txBody>
              </p:sp>
            </p:grpSp>
            <p:sp>
              <p:nvSpPr>
                <p:cNvPr id="63" name="右中かっこ 62"/>
                <p:cNvSpPr/>
                <p:nvPr/>
              </p:nvSpPr>
              <p:spPr>
                <a:xfrm rot="16200000">
                  <a:off x="5550999" y="2185804"/>
                  <a:ext cx="143454" cy="3404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テキスト ボックス 63"/>
                <p:cNvSpPr txBox="1"/>
                <p:nvPr/>
              </p:nvSpPr>
              <p:spPr>
                <a:xfrm>
                  <a:off x="5252267" y="2074449"/>
                  <a:ext cx="873957" cy="261610"/>
                </a:xfrm>
                <a:prstGeom prst="rect">
                  <a:avLst/>
                </a:prstGeom>
                <a:noFill/>
              </p:spPr>
              <p:txBody>
                <a:bodyPr wrap="none" rtlCol="0">
                  <a:spAutoFit/>
                </a:bodyPr>
                <a:lstStyle/>
                <a:p>
                  <a:r>
                    <a:rPr kumimoji="1" lang="en-US" altLang="ja-JP" sz="1100" dirty="0" smtClean="0"/>
                    <a:t>1 /</a:t>
                  </a:r>
                  <a:r>
                    <a:rPr lang="en-US" altLang="ja-JP" sz="1100" dirty="0" smtClean="0"/>
                    <a:t>360 </a:t>
                  </a:r>
                  <a:r>
                    <a:rPr kumimoji="1" lang="en-US" altLang="ja-JP" sz="1100" dirty="0" smtClean="0"/>
                    <a:t>inch</a:t>
                  </a:r>
                  <a:endParaRPr kumimoji="1" lang="ja-JP" altLang="en-US" sz="1100" dirty="0"/>
                </a:p>
              </p:txBody>
            </p:sp>
            <p:sp>
              <p:nvSpPr>
                <p:cNvPr id="65" name="右中かっこ 64"/>
                <p:cNvSpPr/>
                <p:nvPr/>
              </p:nvSpPr>
              <p:spPr>
                <a:xfrm rot="10800000">
                  <a:off x="5041321" y="2682632"/>
                  <a:ext cx="144017" cy="3745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テキスト ボックス 65"/>
                <p:cNvSpPr txBox="1"/>
                <p:nvPr/>
              </p:nvSpPr>
              <p:spPr>
                <a:xfrm>
                  <a:off x="4575488" y="2670820"/>
                  <a:ext cx="614271" cy="430887"/>
                </a:xfrm>
                <a:prstGeom prst="rect">
                  <a:avLst/>
                </a:prstGeom>
                <a:noFill/>
              </p:spPr>
              <p:txBody>
                <a:bodyPr wrap="none" rtlCol="0">
                  <a:spAutoFit/>
                </a:bodyPr>
                <a:lstStyle/>
                <a:p>
                  <a:r>
                    <a:rPr kumimoji="1" lang="en-US" altLang="ja-JP" sz="1100" dirty="0" smtClean="0"/>
                    <a:t>1 /</a:t>
                  </a:r>
                  <a:r>
                    <a:rPr lang="en-US" altLang="ja-JP" sz="1100" dirty="0" smtClean="0"/>
                    <a:t>360 </a:t>
                  </a:r>
                </a:p>
                <a:p>
                  <a:r>
                    <a:rPr kumimoji="1" lang="en-US" altLang="ja-JP" sz="1100" dirty="0" smtClean="0"/>
                    <a:t>inch</a:t>
                  </a:r>
                  <a:endParaRPr kumimoji="1" lang="ja-JP" altLang="en-US" sz="1100" dirty="0"/>
                </a:p>
              </p:txBody>
            </p:sp>
          </p:grpSp>
        </p:grpSp>
        <p:sp>
          <p:nvSpPr>
            <p:cNvPr id="112" name="Text Box 1027"/>
            <p:cNvSpPr txBox="1">
              <a:spLocks noChangeArrowheads="1"/>
            </p:cNvSpPr>
            <p:nvPr/>
          </p:nvSpPr>
          <p:spPr bwMode="auto">
            <a:xfrm>
              <a:off x="223756" y="4511892"/>
              <a:ext cx="4375690" cy="646331"/>
            </a:xfrm>
            <a:prstGeom prst="rect">
              <a:avLst/>
            </a:prstGeom>
            <a:noFill/>
            <a:ln w="9525" algn="ctr">
              <a:noFill/>
              <a:miter lim="800000"/>
              <a:headEnd/>
              <a:tailEnd/>
            </a:ln>
          </p:spPr>
          <p:txBody>
            <a:bodyPr wrap="square" lIns="0" tIns="0" rIns="0" bIns="0">
              <a:spAutoFit/>
            </a:bodyPr>
            <a:lstStyle/>
            <a:p>
              <a:pPr algn="ctr"/>
              <a:r>
                <a:rPr lang="en-US" altLang="ja-JP" sz="1400" dirty="0" smtClean="0">
                  <a:latin typeface="メイリオ" pitchFamily="50" charset="-128"/>
                  <a:ea typeface="メイリオ" pitchFamily="50" charset="-128"/>
                </a:rPr>
                <a:t>Low density due to gap between dots</a:t>
              </a:r>
              <a:r>
                <a:rPr lang="ja-JP" altLang="en-US" sz="1400" dirty="0" smtClean="0">
                  <a:latin typeface="メイリオ" pitchFamily="50" charset="-128"/>
                  <a:ea typeface="メイリオ" pitchFamily="50" charset="-128"/>
                </a:rPr>
                <a:t>　　　　   　　　　　　  ↓</a:t>
              </a:r>
              <a:endParaRPr lang="en-US" altLang="ja-JP" sz="1400" dirty="0" smtClean="0">
                <a:latin typeface="メイリオ" pitchFamily="50" charset="-128"/>
                <a:ea typeface="メイリオ" pitchFamily="50" charset="-128"/>
              </a:endParaRPr>
            </a:p>
            <a:p>
              <a:r>
                <a:rPr lang="en-US" altLang="ja-JP" sz="1400" dirty="0" smtClean="0">
                  <a:latin typeface="メイリオ" pitchFamily="50" charset="-128"/>
                  <a:ea typeface="メイリオ" pitchFamily="50" charset="-128"/>
                  <a:cs typeface="メイリオ" pitchFamily="50" charset="-128"/>
                </a:rPr>
                <a:t>Not suitable for high speed mode(low resolution)</a:t>
              </a:r>
              <a:endParaRPr lang="en-US" altLang="ja-JP" sz="1400" dirty="0" smtClean="0">
                <a:latin typeface="メイリオ" pitchFamily="50" charset="-128"/>
                <a:ea typeface="メイリオ" pitchFamily="50" charset="-128"/>
              </a:endParaRPr>
            </a:p>
          </p:txBody>
        </p:sp>
        <p:sp>
          <p:nvSpPr>
            <p:cNvPr id="113" name="Text Box 1027"/>
            <p:cNvSpPr txBox="1">
              <a:spLocks noChangeArrowheads="1"/>
            </p:cNvSpPr>
            <p:nvPr/>
          </p:nvSpPr>
          <p:spPr bwMode="auto">
            <a:xfrm>
              <a:off x="4848099" y="4567316"/>
              <a:ext cx="3245376" cy="646331"/>
            </a:xfrm>
            <a:prstGeom prst="rect">
              <a:avLst/>
            </a:prstGeom>
            <a:noFill/>
            <a:ln w="9525" algn="ctr">
              <a:noFill/>
              <a:miter lim="800000"/>
              <a:headEnd/>
              <a:tailEnd/>
            </a:ln>
          </p:spPr>
          <p:txBody>
            <a:bodyPr wrap="none" lIns="0" tIns="0" rIns="0" bIns="0">
              <a:spAutoFit/>
            </a:bodyPr>
            <a:lstStyle/>
            <a:p>
              <a:r>
                <a:rPr lang="en-US" altLang="ja-JP" sz="1400" dirty="0" smtClean="0">
                  <a:latin typeface="メイリオ" pitchFamily="50" charset="-128"/>
                  <a:ea typeface="メイリオ" pitchFamily="50" charset="-128"/>
                </a:rPr>
                <a:t>High density as no gap between dots</a:t>
              </a:r>
              <a:endParaRPr lang="en-US" altLang="ja-JP" sz="1400" b="1" dirty="0" smtClean="0">
                <a:latin typeface="メイリオ" pitchFamily="50" charset="-128"/>
                <a:ea typeface="メイリオ" pitchFamily="50" charset="-128"/>
              </a:endParaRPr>
            </a:p>
            <a:p>
              <a:r>
                <a:rPr lang="ja-JP" altLang="en-US" sz="1400" dirty="0" smtClean="0">
                  <a:latin typeface="メイリオ" pitchFamily="50" charset="-128"/>
                  <a:ea typeface="メイリオ" pitchFamily="50" charset="-128"/>
                </a:rPr>
                <a:t>　　　　　　　　　↓</a:t>
              </a:r>
              <a:endParaRPr lang="en-US" altLang="ja-JP" sz="1400" dirty="0" smtClean="0">
                <a:latin typeface="メイリオ" pitchFamily="50" charset="-128"/>
                <a:ea typeface="メイリオ" pitchFamily="50" charset="-128"/>
              </a:endParaRPr>
            </a:p>
            <a:p>
              <a:r>
                <a:rPr lang="en-US" altLang="ja-JP" sz="1400" dirty="0" smtClean="0">
                  <a:latin typeface="メイリオ" pitchFamily="50" charset="-128"/>
                  <a:ea typeface="メイリオ" pitchFamily="50" charset="-128"/>
                  <a:cs typeface="メイリオ" pitchFamily="50" charset="-128"/>
                </a:rPr>
                <a:t>    Suitable for High speed mode</a:t>
              </a:r>
              <a:endParaRPr lang="en-US" altLang="ja-JP" sz="1400" dirty="0" smtClean="0">
                <a:latin typeface="メイリオ" pitchFamily="50" charset="-128"/>
                <a:ea typeface="メイリオ" pitchFamily="50" charset="-128"/>
              </a:endParaRPr>
            </a:p>
          </p:txBody>
        </p:sp>
      </p:grpSp>
      <p:sp>
        <p:nvSpPr>
          <p:cNvPr id="2" name="タイトル 1"/>
          <p:cNvSpPr>
            <a:spLocks noGrp="1"/>
          </p:cNvSpPr>
          <p:nvPr>
            <p:ph type="title"/>
          </p:nvPr>
        </p:nvSpPr>
        <p:spPr>
          <a:xfrm>
            <a:off x="130064" y="130622"/>
            <a:ext cx="9122456" cy="562074"/>
          </a:xfrm>
        </p:spPr>
        <p:txBody>
          <a:bodyPr>
            <a:noAutofit/>
          </a:bodyPr>
          <a:lstStyle/>
          <a:p>
            <a:r>
              <a:rPr lang="en-US" altLang="ja-JP" sz="2800" cap="none" dirty="0" smtClean="0">
                <a:latin typeface="メイリオ" pitchFamily="50" charset="-128"/>
                <a:ea typeface="メイリオ" pitchFamily="50" charset="-128"/>
                <a:cs typeface="メイリオ" pitchFamily="50" charset="-128"/>
              </a:rPr>
              <a:t>Outstanding Speed</a:t>
            </a:r>
            <a:r>
              <a:rPr lang="ja-JP" altLang="en-US" sz="2800" cap="none" dirty="0" smtClean="0">
                <a:latin typeface="メイリオ" pitchFamily="50" charset="-128"/>
                <a:ea typeface="メイリオ" pitchFamily="50" charset="-128"/>
                <a:cs typeface="メイリオ" pitchFamily="50" charset="-128"/>
              </a:rPr>
              <a:t>②  </a:t>
            </a:r>
            <a:r>
              <a:rPr lang="en-US" altLang="ja-JP" sz="2800" cap="none" dirty="0" smtClean="0">
                <a:latin typeface="メイリオ" pitchFamily="50" charset="-128"/>
                <a:ea typeface="メイリオ" pitchFamily="50" charset="-128"/>
                <a:cs typeface="メイリオ" pitchFamily="50" charset="-128"/>
              </a:rPr>
              <a:t>Larger Ink drop</a:t>
            </a:r>
            <a:endParaRPr kumimoji="1" lang="ja-JP" altLang="en-US" sz="2800" cap="none" dirty="0">
              <a:latin typeface="メイリオ" pitchFamily="50" charset="-128"/>
              <a:ea typeface="メイリオ" pitchFamily="50" charset="-128"/>
              <a:cs typeface="メイリオ" pitchFamily="50" charset="-128"/>
            </a:endParaRPr>
          </a:p>
        </p:txBody>
      </p:sp>
      <p:sp>
        <p:nvSpPr>
          <p:cNvPr id="115" name="テキスト ボックス 114"/>
          <p:cNvSpPr txBox="1">
            <a:spLocks noChangeArrowheads="1"/>
          </p:cNvSpPr>
          <p:nvPr/>
        </p:nvSpPr>
        <p:spPr bwMode="auto">
          <a:xfrm>
            <a:off x="149922" y="1167724"/>
            <a:ext cx="8568952" cy="58477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The maximum drop size of 35pl delivers high density printing even in high speed mode (low resolution mode). The maximum productivity of 105.9</a:t>
            </a:r>
            <a:r>
              <a:rPr lang="ja-JP" altLang="en-US" sz="1600" dirty="0" smtClean="0">
                <a:solidFill>
                  <a:schemeClr val="tx1"/>
                </a:solidFill>
                <a:latin typeface="メイリオ" pitchFamily="50" charset="-128"/>
                <a:ea typeface="メイリオ" pitchFamily="50" charset="-128"/>
                <a:cs typeface="メイリオ" pitchFamily="50" charset="-128"/>
              </a:rPr>
              <a:t>㎡</a:t>
            </a:r>
            <a:r>
              <a:rPr lang="en-US" altLang="ja-JP" sz="1600" dirty="0" smtClean="0">
                <a:solidFill>
                  <a:schemeClr val="tx1"/>
                </a:solidFill>
                <a:latin typeface="メイリオ" pitchFamily="50" charset="-128"/>
                <a:ea typeface="メイリオ" pitchFamily="50" charset="-128"/>
                <a:cs typeface="メイリオ" pitchFamily="50" charset="-128"/>
              </a:rPr>
              <a:t>/h </a:t>
            </a:r>
            <a:r>
              <a:rPr lang="ja-JP" altLang="en-US" sz="1600" dirty="0" smtClean="0">
                <a:solidFill>
                  <a:schemeClr val="tx1"/>
                </a:solidFill>
                <a:latin typeface="メイリオ" pitchFamily="50" charset="-128"/>
                <a:ea typeface="メイリオ" pitchFamily="50" charset="-128"/>
                <a:cs typeface="メイリオ" pitchFamily="50" charset="-128"/>
              </a:rPr>
              <a:t>*</a:t>
            </a:r>
            <a:r>
              <a:rPr lang="en-US" altLang="ja-JP" sz="1600" baseline="30000" dirty="0" smtClean="0">
                <a:solidFill>
                  <a:schemeClr val="tx1"/>
                </a:solidFill>
                <a:latin typeface="メイリオ" pitchFamily="50" charset="-128"/>
                <a:ea typeface="メイリオ" pitchFamily="50" charset="-128"/>
                <a:cs typeface="メイリオ" pitchFamily="50" charset="-128"/>
              </a:rPr>
              <a:t>1</a:t>
            </a:r>
            <a:r>
              <a:rPr lang="en-US" altLang="ja-JP" sz="1600" dirty="0" smtClean="0">
                <a:solidFill>
                  <a:schemeClr val="tx1"/>
                </a:solidFill>
                <a:latin typeface="メイリオ" pitchFamily="50" charset="-128"/>
                <a:ea typeface="メイリオ" pitchFamily="50" charset="-128"/>
                <a:cs typeface="メイリオ" pitchFamily="50" charset="-128"/>
              </a:rPr>
              <a:t> is attained.</a:t>
            </a:r>
          </a:p>
        </p:txBody>
      </p:sp>
      <p:sp>
        <p:nvSpPr>
          <p:cNvPr id="120" name="角丸四角形 119"/>
          <p:cNvSpPr/>
          <p:nvPr/>
        </p:nvSpPr>
        <p:spPr>
          <a:xfrm>
            <a:off x="179512" y="1006128"/>
            <a:ext cx="8496944" cy="83869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メイリオ" pitchFamily="50" charset="-128"/>
              <a:ea typeface="メイリオ" pitchFamily="50" charset="-128"/>
              <a:cs typeface="メイリオ" pitchFamily="50" charset="-128"/>
            </a:endParaRPr>
          </a:p>
        </p:txBody>
      </p:sp>
      <p:sp>
        <p:nvSpPr>
          <p:cNvPr id="121" name="角丸四角形 120"/>
          <p:cNvSpPr/>
          <p:nvPr/>
        </p:nvSpPr>
        <p:spPr>
          <a:xfrm>
            <a:off x="467544" y="821964"/>
            <a:ext cx="2016224" cy="30278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bg1"/>
                </a:solidFill>
                <a:latin typeface="メイリオ" pitchFamily="50" charset="-128"/>
                <a:ea typeface="メイリオ" pitchFamily="50" charset="-128"/>
                <a:cs typeface="メイリオ" pitchFamily="50" charset="-128"/>
              </a:rPr>
              <a:t>Large dot size</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122" name="テキスト ボックス 121"/>
          <p:cNvSpPr txBox="1"/>
          <p:nvPr/>
        </p:nvSpPr>
        <p:spPr>
          <a:xfrm>
            <a:off x="107504" y="6608385"/>
            <a:ext cx="2908168" cy="261610"/>
          </a:xfrm>
          <a:prstGeom prst="rect">
            <a:avLst/>
          </a:prstGeom>
          <a:noFill/>
        </p:spPr>
        <p:txBody>
          <a:bodyPr wrap="none" rtlCol="0">
            <a:spAutoFit/>
          </a:bodyPr>
          <a:lstStyle/>
          <a:p>
            <a:r>
              <a:rPr kumimoji="1" lang="en-US" altLang="ja-JP" sz="1100" dirty="0" smtClean="0">
                <a:latin typeface="メイリオ" pitchFamily="50" charset="-128"/>
                <a:ea typeface="メイリオ" pitchFamily="50" charset="-128"/>
                <a:cs typeface="メイリオ" pitchFamily="50" charset="-128"/>
              </a:rPr>
              <a:t>(Note : </a:t>
            </a:r>
            <a:r>
              <a:rPr kumimoji="1" lang="ja-JP" altLang="en-US" sz="1100" dirty="0" smtClean="0">
                <a:latin typeface="メイリオ" pitchFamily="50" charset="-128"/>
                <a:ea typeface="メイリオ" pitchFamily="50" charset="-128"/>
                <a:cs typeface="メイリオ" pitchFamily="50" charset="-128"/>
              </a:rPr>
              <a:t>*</a:t>
            </a:r>
            <a:r>
              <a:rPr kumimoji="1" lang="en-US" altLang="ja-JP" sz="1100" dirty="0" smtClean="0">
                <a:latin typeface="メイリオ" pitchFamily="50" charset="-128"/>
                <a:ea typeface="メイリオ" pitchFamily="50" charset="-128"/>
                <a:cs typeface="メイリオ" pitchFamily="50" charset="-128"/>
              </a:rPr>
              <a:t>1 – </a:t>
            </a:r>
            <a:r>
              <a:rPr lang="en-US" altLang="ja-JP" sz="1100" dirty="0" smtClean="0">
                <a:latin typeface="メイリオ" pitchFamily="50" charset="-128"/>
                <a:ea typeface="メイリオ" pitchFamily="50" charset="-128"/>
                <a:cs typeface="メイリオ" pitchFamily="50" charset="-128"/>
              </a:rPr>
              <a:t>in case of banner printing)</a:t>
            </a:r>
            <a:endParaRPr kumimoji="1" lang="ja-JP" altLang="en-US" sz="1100" dirty="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6</a:t>
            </a:fld>
            <a:endParaRPr lang="ja-JP" altLang="en-US"/>
          </a:p>
        </p:txBody>
      </p:sp>
      <p:sp>
        <p:nvSpPr>
          <p:cNvPr id="123" name="テキスト ボックス 122"/>
          <p:cNvSpPr txBox="1">
            <a:spLocks noChangeArrowheads="1"/>
          </p:cNvSpPr>
          <p:nvPr/>
        </p:nvSpPr>
        <p:spPr bwMode="auto">
          <a:xfrm>
            <a:off x="323528" y="5661248"/>
            <a:ext cx="8496944" cy="83099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Not only the print mode using 360x360 dpi, but the other low resolution modes of </a:t>
            </a:r>
          </a:p>
          <a:p>
            <a:r>
              <a:rPr lang="en-US" altLang="ja-JP" sz="1600" dirty="0" smtClean="0">
                <a:solidFill>
                  <a:schemeClr val="tx1"/>
                </a:solidFill>
                <a:latin typeface="メイリオ" pitchFamily="50" charset="-128"/>
                <a:ea typeface="メイリオ" pitchFamily="50" charset="-128"/>
                <a:cs typeface="メイリオ" pitchFamily="50" charset="-128"/>
              </a:rPr>
              <a:t>540x360 and 720x720 which have not been used are available.  This delivers wide print speed coverage from high resolution mode to low resolution mode.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a:xfrm>
            <a:off x="8570912" y="6292168"/>
            <a:ext cx="609600" cy="521208"/>
          </a:xfrm>
        </p:spPr>
        <p:txBody>
          <a:bodyPr/>
          <a:lstStyle/>
          <a:p>
            <a:pPr>
              <a:defRPr/>
            </a:pPr>
            <a:fld id="{6229CF43-64C2-4374-B50B-97DE7C640DAB}" type="slidenum">
              <a:rPr lang="ja-JP" altLang="en-US" smtClean="0"/>
              <a:pPr>
                <a:defRPr/>
              </a:pPr>
              <a:t>7</a:t>
            </a:fld>
            <a:endParaRPr lang="ja-JP" altLang="en-US" dirty="0"/>
          </a:p>
        </p:txBody>
      </p:sp>
      <p:sp>
        <p:nvSpPr>
          <p:cNvPr id="5" name="テキスト ボックス 7"/>
          <p:cNvSpPr txBox="1">
            <a:spLocks noChangeArrowheads="1"/>
          </p:cNvSpPr>
          <p:nvPr/>
        </p:nvSpPr>
        <p:spPr bwMode="auto">
          <a:xfrm>
            <a:off x="323528" y="755412"/>
            <a:ext cx="1872208" cy="369332"/>
          </a:xfrm>
          <a:prstGeom prst="rect">
            <a:avLst/>
          </a:prstGeom>
          <a:noFill/>
          <a:ln w="9525">
            <a:noFill/>
            <a:miter lim="800000"/>
            <a:headEnd/>
            <a:tailEnd/>
          </a:ln>
        </p:spPr>
        <p:txBody>
          <a:bodyPr wrap="square">
            <a:spAutoFit/>
          </a:bodyPr>
          <a:lstStyle/>
          <a:p>
            <a:r>
              <a:rPr lang="en-US" altLang="ja-JP" b="1" dirty="0" smtClean="0">
                <a:latin typeface="メイリオ" pitchFamily="50" charset="-128"/>
                <a:ea typeface="メイリオ" pitchFamily="50" charset="-128"/>
                <a:cs typeface="メイリオ" pitchFamily="50" charset="-128"/>
              </a:rPr>
              <a:t>CMYK</a:t>
            </a:r>
            <a:endParaRPr lang="ja-JP" altLang="en-US" b="1" baseline="3000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2397012" y="1024972"/>
            <a:ext cx="1728192" cy="338554"/>
          </a:xfrm>
          <a:prstGeom prst="rect">
            <a:avLst/>
          </a:prstGeom>
          <a:noFill/>
        </p:spPr>
        <p:txBody>
          <a:bodyPr wrap="square" rtlCol="0">
            <a:spAutoFit/>
          </a:bodyPr>
          <a:lstStyle/>
          <a:p>
            <a:r>
              <a:rPr lang="en-US" altLang="ja-JP" sz="1600" b="1" dirty="0" smtClean="0">
                <a:latin typeface="メイリオ" pitchFamily="50" charset="-128"/>
                <a:ea typeface="メイリオ" pitchFamily="50" charset="-128"/>
                <a:cs typeface="メイリオ" pitchFamily="50" charset="-128"/>
              </a:rPr>
              <a:t>PVC</a:t>
            </a:r>
            <a:endParaRPr kumimoji="1" lang="ja-JP" altLang="en-US" sz="1600" b="1"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6285444" y="1019975"/>
            <a:ext cx="1944216" cy="338554"/>
          </a:xfrm>
          <a:prstGeom prst="rect">
            <a:avLst/>
          </a:prstGeom>
          <a:noFill/>
        </p:spPr>
        <p:txBody>
          <a:bodyPr wrap="square" rtlCol="0">
            <a:spAutoFit/>
          </a:bodyPr>
          <a:lstStyle/>
          <a:p>
            <a:r>
              <a:rPr lang="en-US" altLang="ja-JP" sz="1600" b="1" dirty="0" smtClean="0">
                <a:latin typeface="メイリオ" pitchFamily="50" charset="-128"/>
                <a:ea typeface="メイリオ" pitchFamily="50" charset="-128"/>
                <a:cs typeface="メイリオ" pitchFamily="50" charset="-128"/>
              </a:rPr>
              <a:t>Banner</a:t>
            </a:r>
            <a:endParaRPr kumimoji="1" lang="ja-JP" altLang="en-US" sz="1600" b="1" baseline="30000" dirty="0">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335711" y="5991671"/>
            <a:ext cx="8696035" cy="461665"/>
          </a:xfrm>
          <a:prstGeom prst="rect">
            <a:avLst/>
          </a:prstGeom>
          <a:noFill/>
        </p:spPr>
        <p:txBody>
          <a:bodyPr wrap="none" rtlCol="0">
            <a:spAutoFit/>
          </a:bodyPr>
          <a:lstStyle/>
          <a:p>
            <a:r>
              <a:rPr lang="en-US" altLang="ja-JP" sz="1200" dirty="0" smtClean="0">
                <a:latin typeface="メイリオ" pitchFamily="50" charset="-128"/>
                <a:ea typeface="メイリオ" pitchFamily="50" charset="-128"/>
                <a:cs typeface="メイリオ" pitchFamily="50" charset="-128"/>
              </a:rPr>
              <a:t>The print modes in this document is the performance of the printer itself.  The profiles are created selectively</a:t>
            </a:r>
          </a:p>
          <a:p>
            <a:r>
              <a:rPr lang="en-US" altLang="ja-JP" sz="1200" dirty="0" smtClean="0">
                <a:latin typeface="メイリオ" pitchFamily="50" charset="-128"/>
                <a:ea typeface="メイリオ" pitchFamily="50" charset="-128"/>
                <a:cs typeface="メイリオ" pitchFamily="50" charset="-128"/>
              </a:rPr>
              <a:t>depending on the media type.  When the profile is not available, you can create profile by using </a:t>
            </a:r>
            <a:r>
              <a:rPr lang="en-US" altLang="ja-JP" sz="1200" dirty="0" err="1" smtClean="0">
                <a:latin typeface="メイリオ" pitchFamily="50" charset="-128"/>
                <a:ea typeface="メイリオ" pitchFamily="50" charset="-128"/>
                <a:cs typeface="メイリオ" pitchFamily="50" charset="-128"/>
              </a:rPr>
              <a:t>MPMⅡ</a:t>
            </a:r>
            <a:r>
              <a:rPr lang="en-US" altLang="ja-JP" sz="1200" dirty="0" smtClean="0">
                <a:latin typeface="メイリオ" pitchFamily="50" charset="-128"/>
                <a:ea typeface="メイリオ" pitchFamily="50" charset="-128"/>
                <a:cs typeface="メイリオ" pitchFamily="50" charset="-128"/>
              </a:rPr>
              <a:t>.</a:t>
            </a:r>
          </a:p>
        </p:txBody>
      </p:sp>
      <p:sp>
        <p:nvSpPr>
          <p:cNvPr id="29" name="テキスト ボックス 28"/>
          <p:cNvSpPr txBox="1"/>
          <p:nvPr/>
        </p:nvSpPr>
        <p:spPr>
          <a:xfrm>
            <a:off x="8360098" y="5314240"/>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4153904" y="5113198"/>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14" name="タイトル 1"/>
          <p:cNvSpPr txBox="1">
            <a:spLocks/>
          </p:cNvSpPr>
          <p:nvPr/>
        </p:nvSpPr>
        <p:spPr>
          <a:xfrm>
            <a:off x="216024" y="58614"/>
            <a:ext cx="8316416"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2400" b="1" dirty="0" smtClean="0">
                <a:solidFill>
                  <a:schemeClr val="tx2"/>
                </a:solidFill>
                <a:latin typeface="メイリオ" pitchFamily="50" charset="-128"/>
                <a:ea typeface="メイリオ" pitchFamily="50" charset="-128"/>
                <a:cs typeface="メイリオ" pitchFamily="50" charset="-128"/>
              </a:rPr>
              <a:t>Outstanding Speed</a:t>
            </a:r>
            <a:r>
              <a:rPr lang="ja-JP" altLang="en-US" sz="2400" b="1" dirty="0" smtClean="0">
                <a:solidFill>
                  <a:schemeClr val="tx2"/>
                </a:solidFill>
                <a:latin typeface="メイリオ" pitchFamily="50" charset="-128"/>
                <a:ea typeface="メイリオ" pitchFamily="50" charset="-128"/>
                <a:cs typeface="メイリオ" pitchFamily="50" charset="-128"/>
              </a:rPr>
              <a:t>③</a:t>
            </a:r>
            <a:r>
              <a:rPr lang="en-US" altLang="ja-JP" sz="2400" b="1" dirty="0" smtClean="0">
                <a:solidFill>
                  <a:schemeClr val="tx2"/>
                </a:solidFill>
                <a:latin typeface="メイリオ" pitchFamily="50" charset="-128"/>
                <a:ea typeface="メイリオ" pitchFamily="50" charset="-128"/>
                <a:cs typeface="メイリオ" pitchFamily="50" charset="-128"/>
              </a:rPr>
              <a:t> 4C(CMYK)</a:t>
            </a:r>
            <a:r>
              <a:rPr lang="ja-JP" altLang="en-US" sz="2400" b="1" dirty="0" smtClean="0">
                <a:solidFill>
                  <a:schemeClr val="tx2"/>
                </a:solidFill>
                <a:latin typeface="メイリオ" pitchFamily="50" charset="-128"/>
                <a:ea typeface="メイリオ" pitchFamily="50" charset="-128"/>
                <a:cs typeface="メイリオ" pitchFamily="50" charset="-128"/>
              </a:rPr>
              <a:t> </a:t>
            </a:r>
            <a:r>
              <a:rPr kumimoji="1" lang="en-US" altLang="ja-JP" sz="24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a:t>
            </a:r>
            <a:r>
              <a:rPr kumimoji="1" lang="en-US" altLang="ja-JP" sz="20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(SS21/BS3)</a:t>
            </a:r>
            <a:endParaRPr kumimoji="1" lang="ja-JP" altLang="en-US" sz="20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graphicFrame>
        <p:nvGraphicFramePr>
          <p:cNvPr id="13" name="グラフ 12"/>
          <p:cNvGraphicFramePr/>
          <p:nvPr/>
        </p:nvGraphicFramePr>
        <p:xfrm>
          <a:off x="0" y="1628800"/>
          <a:ext cx="4572000"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nvGraphicFramePr>
        <p:xfrm>
          <a:off x="4211960" y="1196752"/>
          <a:ext cx="4572000" cy="42306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8</a:t>
            </a:fld>
            <a:endParaRPr lang="ja-JP" altLang="en-US"/>
          </a:p>
        </p:txBody>
      </p:sp>
      <p:sp>
        <p:nvSpPr>
          <p:cNvPr id="6" name="テキスト ボックス 7"/>
          <p:cNvSpPr txBox="1">
            <a:spLocks noChangeArrowheads="1"/>
          </p:cNvSpPr>
          <p:nvPr/>
        </p:nvSpPr>
        <p:spPr bwMode="auto">
          <a:xfrm>
            <a:off x="336544" y="836712"/>
            <a:ext cx="5315576" cy="369332"/>
          </a:xfrm>
          <a:prstGeom prst="rect">
            <a:avLst/>
          </a:prstGeom>
          <a:noFill/>
          <a:ln w="9525">
            <a:noFill/>
            <a:miter lim="800000"/>
            <a:headEnd/>
            <a:tailEnd/>
          </a:ln>
        </p:spPr>
        <p:txBody>
          <a:bodyPr wrap="square">
            <a:spAutoFit/>
          </a:bodyPr>
          <a:lstStyle/>
          <a:p>
            <a:r>
              <a:rPr lang="en-US" altLang="ja-JP" b="1" dirty="0" err="1" smtClean="0">
                <a:latin typeface="メイリオ" pitchFamily="50" charset="-128"/>
                <a:ea typeface="メイリオ" pitchFamily="50" charset="-128"/>
                <a:cs typeface="メイリオ" pitchFamily="50" charset="-128"/>
              </a:rPr>
              <a:t>CMYKLcLmLkOr</a:t>
            </a:r>
            <a:r>
              <a:rPr lang="en-US" altLang="ja-JP" b="1" dirty="0" smtClean="0">
                <a:latin typeface="メイリオ" pitchFamily="50" charset="-128"/>
                <a:ea typeface="メイリオ" pitchFamily="50" charset="-128"/>
                <a:cs typeface="メイリオ" pitchFamily="50" charset="-128"/>
              </a:rPr>
              <a:t>/</a:t>
            </a:r>
            <a:r>
              <a:rPr lang="en-US" altLang="ja-JP" b="1" dirty="0" err="1" smtClean="0">
                <a:latin typeface="メイリオ" pitchFamily="50" charset="-128"/>
                <a:ea typeface="メイリオ" pitchFamily="50" charset="-128"/>
                <a:cs typeface="メイリオ" pitchFamily="50" charset="-128"/>
              </a:rPr>
              <a:t>CMYKLcLm+WW</a:t>
            </a:r>
            <a:endParaRPr lang="ja-JP" altLang="en-US" b="1" baseline="3000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4112188" y="5589240"/>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2339752" y="1393482"/>
            <a:ext cx="1728192" cy="338554"/>
          </a:xfrm>
          <a:prstGeom prst="rect">
            <a:avLst/>
          </a:prstGeom>
          <a:noFill/>
        </p:spPr>
        <p:txBody>
          <a:bodyPr wrap="square" rtlCol="0">
            <a:spAutoFit/>
          </a:bodyPr>
          <a:lstStyle/>
          <a:p>
            <a:r>
              <a:rPr lang="en-US" altLang="ja-JP" sz="1600" b="1" dirty="0" smtClean="0">
                <a:latin typeface="メイリオ" pitchFamily="50" charset="-128"/>
                <a:ea typeface="メイリオ" pitchFamily="50" charset="-128"/>
                <a:cs typeface="メイリオ" pitchFamily="50" charset="-128"/>
              </a:rPr>
              <a:t>PVC</a:t>
            </a:r>
            <a:endParaRPr kumimoji="1" lang="ja-JP" altLang="en-US" sz="1600" b="1"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6588224" y="1388485"/>
            <a:ext cx="1944216" cy="338554"/>
          </a:xfrm>
          <a:prstGeom prst="rect">
            <a:avLst/>
          </a:prstGeom>
          <a:noFill/>
        </p:spPr>
        <p:txBody>
          <a:bodyPr wrap="square" rtlCol="0">
            <a:spAutoFit/>
          </a:bodyPr>
          <a:lstStyle/>
          <a:p>
            <a:r>
              <a:rPr lang="en-US" altLang="ja-JP" sz="1600" b="1" dirty="0" smtClean="0">
                <a:latin typeface="メイリオ" pitchFamily="50" charset="-128"/>
                <a:ea typeface="メイリオ" pitchFamily="50" charset="-128"/>
                <a:cs typeface="メイリオ" pitchFamily="50" charset="-128"/>
              </a:rPr>
              <a:t>Banner</a:t>
            </a:r>
            <a:endParaRPr kumimoji="1" lang="ja-JP" altLang="en-US" sz="1600" b="1" baseline="30000" dirty="0">
              <a:latin typeface="メイリオ" pitchFamily="50" charset="-128"/>
              <a:ea typeface="メイリオ" pitchFamily="50" charset="-128"/>
              <a:cs typeface="メイリオ" pitchFamily="50" charset="-128"/>
            </a:endParaRPr>
          </a:p>
        </p:txBody>
      </p:sp>
      <p:sp>
        <p:nvSpPr>
          <p:cNvPr id="14" name="タイトル 1"/>
          <p:cNvSpPr txBox="1">
            <a:spLocks/>
          </p:cNvSpPr>
          <p:nvPr/>
        </p:nvSpPr>
        <p:spPr>
          <a:xfrm>
            <a:off x="216024" y="74120"/>
            <a:ext cx="8532440"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2400" b="1" dirty="0" smtClean="0">
                <a:solidFill>
                  <a:schemeClr val="tx2"/>
                </a:solidFill>
                <a:latin typeface="メイリオ" pitchFamily="50" charset="-128"/>
                <a:ea typeface="メイリオ" pitchFamily="50" charset="-128"/>
                <a:cs typeface="メイリオ" pitchFamily="50" charset="-128"/>
              </a:rPr>
              <a:t>Outstanding Speed</a:t>
            </a:r>
            <a:r>
              <a:rPr lang="ja-JP" altLang="en-US" sz="2400" b="1" dirty="0" smtClean="0">
                <a:solidFill>
                  <a:schemeClr val="tx2"/>
                </a:solidFill>
                <a:latin typeface="メイリオ" pitchFamily="50" charset="-128"/>
                <a:ea typeface="メイリオ" pitchFamily="50" charset="-128"/>
                <a:cs typeface="メイリオ" pitchFamily="50" charset="-128"/>
              </a:rPr>
              <a:t>④</a:t>
            </a:r>
            <a:r>
              <a:rPr lang="en-US" altLang="ja-JP" sz="2400" b="1" dirty="0" smtClean="0">
                <a:solidFill>
                  <a:schemeClr val="tx2"/>
                </a:solidFill>
                <a:latin typeface="メイリオ" pitchFamily="50" charset="-128"/>
                <a:ea typeface="メイリオ" pitchFamily="50" charset="-128"/>
                <a:cs typeface="メイリオ" pitchFamily="50" charset="-128"/>
              </a:rPr>
              <a:t> 8C/6C+WW</a:t>
            </a:r>
            <a:r>
              <a:rPr kumimoji="1" lang="en-US" altLang="ja-JP" sz="24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a:t>
            </a:r>
            <a:r>
              <a:rPr kumimoji="1" lang="en-US" altLang="ja-JP" sz="20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(SS21)</a:t>
            </a:r>
            <a:endParaRPr kumimoji="1" lang="ja-JP" altLang="en-US" sz="20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8244408" y="5661248"/>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graphicFrame>
        <p:nvGraphicFramePr>
          <p:cNvPr id="11" name="グラフ 10"/>
          <p:cNvGraphicFramePr/>
          <p:nvPr/>
        </p:nvGraphicFramePr>
        <p:xfrm>
          <a:off x="0" y="2060848"/>
          <a:ext cx="4427983" cy="3734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nvGraphicFramePr>
        <p:xfrm>
          <a:off x="4355976" y="1484784"/>
          <a:ext cx="4465066" cy="43924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p:nvPr/>
        </p:nvGraphicFramePr>
        <p:xfrm>
          <a:off x="29496" y="4725145"/>
          <a:ext cx="4615172" cy="2132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p:nvPr/>
        </p:nvGraphicFramePr>
        <p:xfrm>
          <a:off x="58992" y="2163148"/>
          <a:ext cx="4427984" cy="2250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p:nvPr/>
        </p:nvGraphicFramePr>
        <p:xfrm>
          <a:off x="4427984" y="2091140"/>
          <a:ext cx="4328583" cy="2295547"/>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 3"/>
          <p:cNvSpPr>
            <a:spLocks noGrp="1"/>
          </p:cNvSpPr>
          <p:nvPr>
            <p:ph type="sldNum" sz="quarter" idx="15"/>
          </p:nvPr>
        </p:nvSpPr>
        <p:spPr/>
        <p:txBody>
          <a:bodyPr/>
          <a:lstStyle/>
          <a:p>
            <a:pPr>
              <a:defRPr/>
            </a:pPr>
            <a:fld id="{6229CF43-64C2-4374-B50B-97DE7C640DAB}" type="slidenum">
              <a:rPr lang="ja-JP" altLang="en-US" smtClean="0"/>
              <a:pPr>
                <a:defRPr/>
              </a:pPr>
              <a:t>9</a:t>
            </a:fld>
            <a:endParaRPr lang="ja-JP" altLang="en-US"/>
          </a:p>
        </p:txBody>
      </p:sp>
      <p:sp>
        <p:nvSpPr>
          <p:cNvPr id="8" name="角丸四角形 7"/>
          <p:cNvSpPr/>
          <p:nvPr/>
        </p:nvSpPr>
        <p:spPr>
          <a:xfrm>
            <a:off x="2195736" y="807216"/>
            <a:ext cx="331236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latin typeface="メイリオ" pitchFamily="50" charset="-128"/>
                <a:ea typeface="メイリオ" pitchFamily="50" charset="-128"/>
                <a:cs typeface="メイリオ" pitchFamily="50" charset="-128"/>
              </a:rPr>
              <a:t>Ink set: </a:t>
            </a:r>
            <a:r>
              <a:rPr lang="en-US" altLang="ja-JP" sz="1000" dirty="0" err="1" smtClean="0">
                <a:solidFill>
                  <a:schemeClr val="tx1"/>
                </a:solidFill>
                <a:latin typeface="メイリオ" pitchFamily="50" charset="-128"/>
                <a:ea typeface="メイリオ" pitchFamily="50" charset="-128"/>
                <a:cs typeface="メイリオ" pitchFamily="50" charset="-128"/>
              </a:rPr>
              <a:t>CMYKLcLm+WW</a:t>
            </a:r>
            <a:endParaRPr lang="en-US" altLang="ja-JP" sz="1000" dirty="0" smtClean="0">
              <a:solidFill>
                <a:schemeClr val="tx1"/>
              </a:solidFill>
              <a:latin typeface="メイリオ" pitchFamily="50" charset="-128"/>
              <a:ea typeface="メイリオ" pitchFamily="50" charset="-128"/>
              <a:cs typeface="メイリオ" pitchFamily="50" charset="-128"/>
            </a:endParaRPr>
          </a:p>
        </p:txBody>
      </p:sp>
      <p:sp>
        <p:nvSpPr>
          <p:cNvPr id="10" name="テキスト ボックス 7"/>
          <p:cNvSpPr txBox="1">
            <a:spLocks noChangeArrowheads="1"/>
          </p:cNvSpPr>
          <p:nvPr/>
        </p:nvSpPr>
        <p:spPr bwMode="auto">
          <a:xfrm>
            <a:off x="254984" y="764704"/>
            <a:ext cx="2592288" cy="369332"/>
          </a:xfrm>
          <a:prstGeom prst="rect">
            <a:avLst/>
          </a:prstGeom>
          <a:noFill/>
          <a:ln w="9525">
            <a:noFill/>
            <a:miter lim="800000"/>
            <a:headEnd/>
            <a:tailEnd/>
          </a:ln>
        </p:spPr>
        <p:txBody>
          <a:bodyPr wrap="square">
            <a:spAutoFit/>
          </a:bodyPr>
          <a:lstStyle/>
          <a:p>
            <a:r>
              <a:rPr lang="en-US" altLang="ja-JP" b="1" dirty="0" smtClean="0">
                <a:latin typeface="メイリオ" pitchFamily="50" charset="-128"/>
                <a:ea typeface="メイリオ" pitchFamily="50" charset="-128"/>
              </a:rPr>
              <a:t>White printing</a:t>
            </a:r>
            <a:endParaRPr lang="ja-JP" altLang="en-US" b="1"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8331164" y="4293658"/>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1807230" y="1715322"/>
            <a:ext cx="1728192" cy="523220"/>
          </a:xfrm>
          <a:prstGeom prst="rect">
            <a:avLst/>
          </a:prstGeom>
          <a:noFill/>
        </p:spPr>
        <p:txBody>
          <a:bodyPr wrap="square" rtlCol="0">
            <a:spAutoFit/>
          </a:bodyPr>
          <a:lstStyle/>
          <a:p>
            <a:pPr algn="ctr"/>
            <a:r>
              <a:rPr lang="en-US" altLang="ja-JP" sz="1400" b="1" dirty="0" smtClean="0">
                <a:latin typeface="メイリオ" pitchFamily="50" charset="-128"/>
                <a:ea typeface="メイリオ" pitchFamily="50" charset="-128"/>
                <a:cs typeface="メイリオ" pitchFamily="50" charset="-128"/>
              </a:rPr>
              <a:t>1-layer printing</a:t>
            </a:r>
          </a:p>
          <a:p>
            <a:pPr algn="ctr"/>
            <a:r>
              <a:rPr kumimoji="1" lang="en-US" altLang="ja-JP" sz="1400" b="1" dirty="0" smtClean="0">
                <a:latin typeface="メイリオ" pitchFamily="50" charset="-128"/>
                <a:ea typeface="メイリオ" pitchFamily="50" charset="-128"/>
                <a:cs typeface="メイリオ" pitchFamily="50" charset="-128"/>
              </a:rPr>
              <a:t>(White only)</a:t>
            </a:r>
            <a:endParaRPr kumimoji="1" lang="ja-JP" altLang="en-US" sz="1400" b="1"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5436096" y="1701370"/>
            <a:ext cx="3419872" cy="523220"/>
          </a:xfrm>
          <a:prstGeom prst="rect">
            <a:avLst/>
          </a:prstGeom>
          <a:noFill/>
        </p:spPr>
        <p:txBody>
          <a:bodyPr wrap="square" rtlCol="0">
            <a:spAutoFit/>
          </a:bodyPr>
          <a:lstStyle/>
          <a:p>
            <a:pPr algn="ctr"/>
            <a:r>
              <a:rPr lang="en-US" altLang="ja-JP" sz="1400" b="1" dirty="0" smtClean="0">
                <a:latin typeface="メイリオ" pitchFamily="50" charset="-128"/>
                <a:ea typeface="メイリオ" pitchFamily="50" charset="-128"/>
                <a:cs typeface="メイリオ" pitchFamily="50" charset="-128"/>
              </a:rPr>
              <a:t>2-layer printing</a:t>
            </a:r>
          </a:p>
          <a:p>
            <a:pPr algn="ctr"/>
            <a:r>
              <a:rPr kumimoji="1" lang="en-US" altLang="ja-JP" sz="1400" b="1" dirty="0" smtClean="0">
                <a:latin typeface="メイリオ" pitchFamily="50" charset="-128"/>
                <a:ea typeface="メイリオ" pitchFamily="50" charset="-128"/>
                <a:cs typeface="メイリオ" pitchFamily="50" charset="-128"/>
              </a:rPr>
              <a:t>(Color</a:t>
            </a:r>
            <a:r>
              <a:rPr kumimoji="1" lang="ja-JP" altLang="en-US" sz="1400" b="1" dirty="0" smtClean="0">
                <a:latin typeface="メイリオ" pitchFamily="50" charset="-128"/>
                <a:ea typeface="メイリオ" pitchFamily="50" charset="-128"/>
                <a:cs typeface="メイリオ" pitchFamily="50" charset="-128"/>
              </a:rPr>
              <a:t>→</a:t>
            </a:r>
            <a:r>
              <a:rPr kumimoji="1" lang="en-US" altLang="ja-JP" sz="1400" b="1" dirty="0" smtClean="0">
                <a:latin typeface="メイリオ" pitchFamily="50" charset="-128"/>
                <a:ea typeface="メイリオ" pitchFamily="50" charset="-128"/>
                <a:cs typeface="メイリオ" pitchFamily="50" charset="-128"/>
              </a:rPr>
              <a:t>White / White</a:t>
            </a:r>
            <a:r>
              <a:rPr kumimoji="1" lang="ja-JP" altLang="en-US" sz="1400" b="1" dirty="0" smtClean="0">
                <a:latin typeface="メイリオ" pitchFamily="50" charset="-128"/>
                <a:ea typeface="メイリオ" pitchFamily="50" charset="-128"/>
                <a:cs typeface="メイリオ" pitchFamily="50" charset="-128"/>
              </a:rPr>
              <a:t>→</a:t>
            </a:r>
            <a:r>
              <a:rPr kumimoji="1" lang="en-US" altLang="ja-JP" sz="1400" b="1" dirty="0" smtClean="0">
                <a:latin typeface="メイリオ" pitchFamily="50" charset="-128"/>
                <a:ea typeface="メイリオ" pitchFamily="50" charset="-128"/>
                <a:cs typeface="メイリオ" pitchFamily="50" charset="-128"/>
              </a:rPr>
              <a:t>Color)</a:t>
            </a:r>
            <a:endParaRPr kumimoji="1" lang="ja-JP" altLang="en-US" sz="1400" b="1" dirty="0">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4154700" y="4164156"/>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212194" y="6580794"/>
            <a:ext cx="561316" cy="261610"/>
          </a:xfrm>
          <a:prstGeom prst="rect">
            <a:avLst/>
          </a:prstGeom>
          <a:noFill/>
        </p:spPr>
        <p:txBody>
          <a:bodyPr wrap="square" rtlCol="0">
            <a:spAutoFit/>
          </a:bodyPr>
          <a:lstStyle/>
          <a:p>
            <a:r>
              <a:rPr lang="en-US" altLang="ja-JP" sz="1100" dirty="0" smtClean="0">
                <a:latin typeface="メイリオ" pitchFamily="50" charset="-128"/>
                <a:ea typeface="メイリオ" pitchFamily="50" charset="-128"/>
                <a:cs typeface="メイリオ" pitchFamily="50" charset="-128"/>
              </a:rPr>
              <a:t>㎡/h </a:t>
            </a:r>
            <a:endParaRPr kumimoji="1" lang="ja-JP" altLang="en-US" sz="1100" dirty="0">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1418396" y="4394600"/>
            <a:ext cx="2577540" cy="523220"/>
          </a:xfrm>
          <a:prstGeom prst="rect">
            <a:avLst/>
          </a:prstGeom>
          <a:noFill/>
        </p:spPr>
        <p:txBody>
          <a:bodyPr wrap="square" rtlCol="0">
            <a:spAutoFit/>
          </a:bodyPr>
          <a:lstStyle/>
          <a:p>
            <a:pPr algn="ctr"/>
            <a:r>
              <a:rPr lang="en-US" altLang="ja-JP" sz="1400" b="1" dirty="0" smtClean="0">
                <a:latin typeface="メイリオ" pitchFamily="50" charset="-128"/>
                <a:ea typeface="メイリオ" pitchFamily="50" charset="-128"/>
                <a:cs typeface="メイリオ" pitchFamily="50" charset="-128"/>
              </a:rPr>
              <a:t>3-layer printing</a:t>
            </a:r>
          </a:p>
          <a:p>
            <a:pPr algn="ctr"/>
            <a:r>
              <a:rPr kumimoji="1" lang="en-US" altLang="ja-JP" sz="1400" b="1" dirty="0" smtClean="0">
                <a:latin typeface="メイリオ" pitchFamily="50" charset="-128"/>
                <a:ea typeface="メイリオ" pitchFamily="50" charset="-128"/>
                <a:cs typeface="メイリオ" pitchFamily="50" charset="-128"/>
              </a:rPr>
              <a:t>(Color</a:t>
            </a:r>
            <a:r>
              <a:rPr kumimoji="1" lang="ja-JP" altLang="en-US" sz="1400" b="1" dirty="0" smtClean="0">
                <a:latin typeface="メイリオ" pitchFamily="50" charset="-128"/>
                <a:ea typeface="メイリオ" pitchFamily="50" charset="-128"/>
                <a:cs typeface="メイリオ" pitchFamily="50" charset="-128"/>
              </a:rPr>
              <a:t>→</a:t>
            </a:r>
            <a:r>
              <a:rPr kumimoji="1" lang="en-US" altLang="ja-JP" sz="1400" b="1" dirty="0" err="1" smtClean="0">
                <a:latin typeface="メイリオ" pitchFamily="50" charset="-128"/>
                <a:ea typeface="メイリオ" pitchFamily="50" charset="-128"/>
                <a:cs typeface="メイリオ" pitchFamily="50" charset="-128"/>
              </a:rPr>
              <a:t>White→Color</a:t>
            </a:r>
            <a:r>
              <a:rPr kumimoji="1" lang="en-US" altLang="ja-JP" sz="1400" b="1" dirty="0" smtClean="0">
                <a:latin typeface="メイリオ" pitchFamily="50" charset="-128"/>
                <a:ea typeface="メイリオ" pitchFamily="50" charset="-128"/>
                <a:cs typeface="メイリオ" pitchFamily="50" charset="-128"/>
              </a:rPr>
              <a:t>)</a:t>
            </a:r>
            <a:endParaRPr kumimoji="1" lang="ja-JP" altLang="en-US" sz="1400" b="1" dirty="0">
              <a:latin typeface="メイリオ" pitchFamily="50" charset="-128"/>
              <a:ea typeface="メイリオ" pitchFamily="50" charset="-128"/>
              <a:cs typeface="メイリオ" pitchFamily="50" charset="-128"/>
            </a:endParaRPr>
          </a:p>
        </p:txBody>
      </p:sp>
      <p:sp>
        <p:nvSpPr>
          <p:cNvPr id="17" name="テキスト ボックス 16"/>
          <p:cNvSpPr txBox="1">
            <a:spLocks noChangeArrowheads="1"/>
          </p:cNvSpPr>
          <p:nvPr/>
        </p:nvSpPr>
        <p:spPr bwMode="auto">
          <a:xfrm>
            <a:off x="295764" y="1138696"/>
            <a:ext cx="8280920" cy="58477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600" dirty="0" smtClean="0">
                <a:solidFill>
                  <a:schemeClr val="tx1"/>
                </a:solidFill>
                <a:latin typeface="メイリオ" pitchFamily="50" charset="-128"/>
                <a:ea typeface="メイリオ" pitchFamily="50" charset="-128"/>
                <a:cs typeface="メイリオ" pitchFamily="50" charset="-128"/>
              </a:rPr>
              <a:t>Fast drying of SS21 ink performs 3-layer printing using white ink.</a:t>
            </a:r>
          </a:p>
          <a:p>
            <a:r>
              <a:rPr lang="en-US" altLang="ja-JP" sz="1600" dirty="0" smtClean="0">
                <a:solidFill>
                  <a:schemeClr val="tx1"/>
                </a:solidFill>
                <a:latin typeface="メイリオ" pitchFamily="50" charset="-128"/>
                <a:ea typeface="メイリオ" pitchFamily="50" charset="-128"/>
                <a:cs typeface="メイリオ" pitchFamily="50" charset="-128"/>
              </a:rPr>
              <a:t>When printing white ink only, the maximum print speed is 10.5</a:t>
            </a:r>
            <a:r>
              <a:rPr lang="ja-JP" altLang="en-US" sz="1600" dirty="0" smtClean="0">
                <a:solidFill>
                  <a:schemeClr val="tx1"/>
                </a:solidFill>
                <a:latin typeface="メイリオ" pitchFamily="50" charset="-128"/>
                <a:ea typeface="メイリオ" pitchFamily="50" charset="-128"/>
                <a:cs typeface="メイリオ" pitchFamily="50" charset="-128"/>
              </a:rPr>
              <a:t>㎡</a:t>
            </a:r>
            <a:r>
              <a:rPr lang="en-US" altLang="ja-JP" sz="1600" dirty="0" smtClean="0">
                <a:solidFill>
                  <a:schemeClr val="tx1"/>
                </a:solidFill>
                <a:latin typeface="メイリオ" pitchFamily="50" charset="-128"/>
                <a:ea typeface="メイリオ" pitchFamily="50" charset="-128"/>
                <a:cs typeface="メイリオ" pitchFamily="50" charset="-128"/>
              </a:rPr>
              <a:t>/h.</a:t>
            </a:r>
          </a:p>
        </p:txBody>
      </p:sp>
      <p:sp>
        <p:nvSpPr>
          <p:cNvPr id="25" name="タイトル 1"/>
          <p:cNvSpPr txBox="1">
            <a:spLocks/>
          </p:cNvSpPr>
          <p:nvPr/>
        </p:nvSpPr>
        <p:spPr>
          <a:xfrm>
            <a:off x="0" y="44624"/>
            <a:ext cx="9144000" cy="562074"/>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2400" b="1" dirty="0" smtClean="0">
                <a:solidFill>
                  <a:schemeClr val="tx2"/>
                </a:solidFill>
                <a:latin typeface="メイリオ" pitchFamily="50" charset="-128"/>
                <a:ea typeface="メイリオ" pitchFamily="50" charset="-128"/>
                <a:cs typeface="メイリオ" pitchFamily="50" charset="-128"/>
              </a:rPr>
              <a:t>Outstanding Speed</a:t>
            </a:r>
            <a:r>
              <a:rPr lang="ja-JP" altLang="en-US" sz="2400" b="1" dirty="0" smtClean="0">
                <a:solidFill>
                  <a:schemeClr val="tx2"/>
                </a:solidFill>
                <a:latin typeface="メイリオ" pitchFamily="50" charset="-128"/>
                <a:ea typeface="メイリオ" pitchFamily="50" charset="-128"/>
                <a:cs typeface="メイリオ" pitchFamily="50" charset="-128"/>
              </a:rPr>
              <a:t>⑤ </a:t>
            </a:r>
            <a:r>
              <a:rPr lang="en-US" altLang="ja-JP" sz="2400" b="1" dirty="0" smtClean="0">
                <a:solidFill>
                  <a:schemeClr val="tx2"/>
                </a:solidFill>
                <a:latin typeface="メイリオ" pitchFamily="50" charset="-128"/>
                <a:ea typeface="メイリオ" pitchFamily="50" charset="-128"/>
                <a:cs typeface="メイリオ" pitchFamily="50" charset="-128"/>
              </a:rPr>
              <a:t>White</a:t>
            </a:r>
            <a:r>
              <a:rPr kumimoji="1" lang="en-US" altLang="ja-JP" sz="24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 printing</a:t>
            </a:r>
            <a:r>
              <a:rPr kumimoji="1" lang="en-US" altLang="ja-JP" sz="2000" b="1" i="0" u="none" strike="noStrike" kern="1200"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(SS21)</a:t>
            </a:r>
            <a:endParaRPr kumimoji="1" lang="ja-JP" altLang="en-US" sz="2000" b="1" i="0" u="none" strike="noStrike" kern="1200"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48706</TotalTime>
  <Words>3611</Words>
  <Application>Microsoft Office PowerPoint</Application>
  <PresentationFormat>画面に合わせる (4:3)</PresentationFormat>
  <Paragraphs>850</Paragraphs>
  <Slides>34</Slides>
  <Notes>1</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スパイス</vt:lpstr>
      <vt:lpstr>スライド 1</vt:lpstr>
      <vt:lpstr>Key Features</vt:lpstr>
      <vt:lpstr>System Configurations</vt:lpstr>
      <vt:lpstr>Ink Type / Ink Set</vt:lpstr>
      <vt:lpstr>スライド 5</vt:lpstr>
      <vt:lpstr>Outstanding Speed②  Larger Ink drop</vt:lpstr>
      <vt:lpstr>スライド 7</vt:lpstr>
      <vt:lpstr>スライド 8</vt:lpstr>
      <vt:lpstr>スライド 9</vt:lpstr>
      <vt:lpstr>スライド 10</vt:lpstr>
      <vt:lpstr>スライド 11</vt:lpstr>
      <vt:lpstr>スライド 12</vt:lpstr>
      <vt:lpstr>スライド 13</vt:lpstr>
      <vt:lpstr>スライド 14</vt:lpstr>
      <vt:lpstr>Stunning Beauty (Quality)② Variable Dot Technology </vt:lpstr>
      <vt:lpstr>スライド 16</vt:lpstr>
      <vt:lpstr>スライド 17</vt:lpstr>
      <vt:lpstr>スライド 18</vt:lpstr>
      <vt:lpstr>Continuous Operation② NCU (Nozzle Check Unit) </vt:lpstr>
      <vt:lpstr>スライド 20</vt:lpstr>
      <vt:lpstr>スライド 21</vt:lpstr>
      <vt:lpstr>スライド 22</vt:lpstr>
      <vt:lpstr>スライド 23</vt:lpstr>
      <vt:lpstr>スライド 24</vt:lpstr>
      <vt:lpstr>Optimize Work Efficiency① Media setting assists</vt:lpstr>
      <vt:lpstr>Optimize Work Efficiency② High Visibility Design</vt:lpstr>
      <vt:lpstr>Reduction of the Wobbling of Printer</vt:lpstr>
      <vt:lpstr>RIP Software - RasterLink6  ①Easy Intuitive Operation</vt:lpstr>
      <vt:lpstr>スライド 29</vt:lpstr>
      <vt:lpstr>Packing / Installation</vt:lpstr>
      <vt:lpstr>Specifications </vt:lpstr>
      <vt:lpstr>FAQ①　　　　　 Do not disclose this page</vt:lpstr>
      <vt:lpstr>FAQ②　　　　　 Do not disclose this page</vt:lpstr>
      <vt:lpstr>Revision History  Do not disclose this 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JV300</dc:title>
  <dc:creator>Ryosuke Nakayama</dc:creator>
  <cp:lastModifiedBy>ryosuke_nakayama</cp:lastModifiedBy>
  <cp:revision>3537</cp:revision>
  <dcterms:created xsi:type="dcterms:W3CDTF">2011-10-03T02:29:52Z</dcterms:created>
  <dcterms:modified xsi:type="dcterms:W3CDTF">2014-06-20T08:54:24Z</dcterms:modified>
</cp:coreProperties>
</file>